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jpg&amp;ehk=bBu92XioeUJhyLfFrzdwfw&amp;pid=OfficeInsert"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omments/comment1.xml" ContentType="application/vnd.openxmlformats-officedocument.presentationml.comments+xml"/>
  <Override PartName="/ppt/notesSlides/notesSlide6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256" r:id="rId2"/>
    <p:sldId id="566" r:id="rId3"/>
    <p:sldId id="334" r:id="rId4"/>
    <p:sldId id="295" r:id="rId5"/>
    <p:sldId id="1095" r:id="rId6"/>
    <p:sldId id="1091" r:id="rId7"/>
    <p:sldId id="1090" r:id="rId8"/>
    <p:sldId id="1092" r:id="rId9"/>
    <p:sldId id="1110" r:id="rId10"/>
    <p:sldId id="1083" r:id="rId11"/>
    <p:sldId id="1096" r:id="rId12"/>
    <p:sldId id="830" r:id="rId13"/>
    <p:sldId id="831" r:id="rId14"/>
    <p:sldId id="1093" r:id="rId15"/>
    <p:sldId id="1085" r:id="rId16"/>
    <p:sldId id="1054" r:id="rId17"/>
    <p:sldId id="1086" r:id="rId18"/>
    <p:sldId id="1097" r:id="rId19"/>
    <p:sldId id="1098" r:id="rId20"/>
    <p:sldId id="1057" r:id="rId21"/>
    <p:sldId id="1058" r:id="rId22"/>
    <p:sldId id="1094" r:id="rId23"/>
    <p:sldId id="1060" r:id="rId24"/>
    <p:sldId id="1059" r:id="rId25"/>
    <p:sldId id="1099" r:id="rId26"/>
    <p:sldId id="1118" r:id="rId27"/>
    <p:sldId id="1119" r:id="rId28"/>
    <p:sldId id="879" r:id="rId29"/>
    <p:sldId id="1100" r:id="rId30"/>
    <p:sldId id="1101" r:id="rId31"/>
    <p:sldId id="1022" r:id="rId32"/>
    <p:sldId id="1024" r:id="rId33"/>
    <p:sldId id="1108" r:id="rId34"/>
    <p:sldId id="888" r:id="rId35"/>
    <p:sldId id="1026" r:id="rId36"/>
    <p:sldId id="1121" r:id="rId37"/>
    <p:sldId id="1109" r:id="rId38"/>
    <p:sldId id="889" r:id="rId39"/>
    <p:sldId id="1029" r:id="rId40"/>
    <p:sldId id="1120" r:id="rId41"/>
    <p:sldId id="845" r:id="rId42"/>
    <p:sldId id="1031" r:id="rId43"/>
    <p:sldId id="1030" r:id="rId44"/>
    <p:sldId id="847" r:id="rId45"/>
    <p:sldId id="1051" r:id="rId46"/>
    <p:sldId id="848" r:id="rId47"/>
    <p:sldId id="1073" r:id="rId48"/>
    <p:sldId id="280" r:id="rId49"/>
    <p:sldId id="288" r:id="rId50"/>
    <p:sldId id="289" r:id="rId51"/>
    <p:sldId id="1074" r:id="rId52"/>
    <p:sldId id="1075" r:id="rId53"/>
    <p:sldId id="1076" r:id="rId54"/>
    <p:sldId id="1111" r:id="rId55"/>
    <p:sldId id="310" r:id="rId56"/>
    <p:sldId id="1113" r:id="rId57"/>
    <p:sldId id="1112" r:id="rId58"/>
    <p:sldId id="927" r:id="rId59"/>
    <p:sldId id="1104" r:id="rId60"/>
    <p:sldId id="1038" r:id="rId61"/>
    <p:sldId id="1040" r:id="rId62"/>
    <p:sldId id="1035" r:id="rId63"/>
    <p:sldId id="1063" r:id="rId64"/>
    <p:sldId id="470" r:id="rId65"/>
    <p:sldId id="466" r:id="rId66"/>
    <p:sldId id="1064" r:id="rId67"/>
    <p:sldId id="471" r:id="rId68"/>
    <p:sldId id="472" r:id="rId69"/>
    <p:sldId id="1105" r:id="rId70"/>
    <p:sldId id="1106" r:id="rId71"/>
    <p:sldId id="1042" r:id="rId72"/>
    <p:sldId id="994" r:id="rId73"/>
    <p:sldId id="995" r:id="rId74"/>
    <p:sldId id="996" r:id="rId75"/>
    <p:sldId id="992" r:id="rId76"/>
    <p:sldId id="898" r:id="rId77"/>
    <p:sldId id="285" r:id="rId78"/>
    <p:sldId id="810" r:id="rId79"/>
    <p:sldId id="1000" r:id="rId80"/>
    <p:sldId id="1001" r:id="rId81"/>
    <p:sldId id="1002" r:id="rId82"/>
    <p:sldId id="1003" r:id="rId83"/>
    <p:sldId id="897" r:id="rId84"/>
    <p:sldId id="1053" r:id="rId85"/>
    <p:sldId id="1004" r:id="rId86"/>
    <p:sldId id="997" r:id="rId87"/>
    <p:sldId id="998" r:id="rId88"/>
    <p:sldId id="999" r:id="rId89"/>
    <p:sldId id="1005" r:id="rId90"/>
    <p:sldId id="1007" r:id="rId91"/>
    <p:sldId id="1008" r:id="rId92"/>
    <p:sldId id="1115" r:id="rId93"/>
    <p:sldId id="1116" r:id="rId94"/>
    <p:sldId id="1010" r:id="rId95"/>
    <p:sldId id="1122" r:id="rId96"/>
    <p:sldId id="314" r:id="rId97"/>
    <p:sldId id="1078" r:id="rId98"/>
    <p:sldId id="832" r:id="rId99"/>
    <p:sldId id="1123" r:id="rId100"/>
    <p:sldId id="1077" r:id="rId101"/>
    <p:sldId id="1015" r:id="rId102"/>
    <p:sldId id="1014" r:id="rId103"/>
    <p:sldId id="1017" r:id="rId104"/>
    <p:sldId id="1018" r:id="rId105"/>
    <p:sldId id="1117" r:id="rId106"/>
    <p:sldId id="1019" r:id="rId107"/>
    <p:sldId id="929" r:id="rId108"/>
    <p:sldId id="1081" r:id="rId109"/>
    <p:sldId id="1068" r:id="rId110"/>
    <p:sldId id="936" r:id="rId111"/>
    <p:sldId id="940" r:id="rId112"/>
    <p:sldId id="1046" r:id="rId113"/>
    <p:sldId id="930" r:id="rId114"/>
    <p:sldId id="931" r:id="rId115"/>
    <p:sldId id="932" r:id="rId116"/>
    <p:sldId id="1114" r:id="rId117"/>
    <p:sldId id="926" r:id="rId118"/>
    <p:sldId id="1088" r:id="rId119"/>
    <p:sldId id="816" r:id="rId120"/>
    <p:sldId id="1124"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Pareti" initials="" lastIdx="38" clrIdx="0"/>
  <p:cmAuthor id="1" name="Lee, Deborah  VISN 6" initials="LDV6" lastIdx="1" clrIdx="1"/>
  <p:cmAuthor id="2" name="Suzanne Wagner" initials="SW" lastIdx="11" clrIdx="2">
    <p:extLst/>
  </p:cmAuthor>
  <p:cmAuthor id="3" name="Andrea White" initials="AW" lastIdx="5"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3"/>
    <p:restoredTop sz="62348"/>
  </p:normalViewPr>
  <p:slideViewPr>
    <p:cSldViewPr>
      <p:cViewPr varScale="1">
        <p:scale>
          <a:sx n="63" d="100"/>
          <a:sy n="63" d="100"/>
        </p:scale>
        <p:origin x="336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000" b="0" dirty="0"/>
              <a:t>Percentage of Successful Placements from Street Outreach</a:t>
            </a:r>
          </a:p>
          <a:p>
            <a:pPr>
              <a:defRPr sz="2800" b="1"/>
            </a:pPr>
            <a:r>
              <a:rPr lang="en-US" sz="2000" b="0" dirty="0"/>
              <a:t>to</a:t>
            </a:r>
            <a:r>
              <a:rPr lang="en-US" sz="2000" b="0" baseline="0" dirty="0"/>
              <a:t> Temporary and Permanent Destinations</a:t>
            </a:r>
            <a:endParaRPr lang="en-US" sz="2000" b="0" dirty="0"/>
          </a:p>
        </c:rich>
      </c:tx>
      <c:layout>
        <c:manualLayout>
          <c:xMode val="edge"/>
          <c:yMode val="edge"/>
          <c:x val="0.19137957566092431"/>
          <c:y val="6.5131665456687855E-4"/>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602611199119395E-2"/>
          <c:y val="0.16868944100716746"/>
          <c:w val="0.91809213088643815"/>
          <c:h val="0.67375632610597425"/>
        </c:manualLayout>
      </c:layout>
      <c:barChart>
        <c:barDir val="col"/>
        <c:grouping val="clustered"/>
        <c:varyColors val="0"/>
        <c:ser>
          <c:idx val="0"/>
          <c:order val="0"/>
          <c:tx>
            <c:v>2016</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Sheet1!$B$3:$B$5</c:f>
              <c:strCache>
                <c:ptCount val="3"/>
                <c:pt idx="0">
                  <c:v>CT-503</c:v>
                </c:pt>
                <c:pt idx="1">
                  <c:v>CT-505</c:v>
                </c:pt>
                <c:pt idx="2">
                  <c:v>National</c:v>
                </c:pt>
              </c:strCache>
            </c:strRef>
          </c:cat>
          <c:val>
            <c:numRef>
              <c:f>Sheet1!$C$3:$C$5</c:f>
              <c:numCache>
                <c:formatCode>0%</c:formatCode>
                <c:ptCount val="3"/>
                <c:pt idx="0">
                  <c:v>0.82</c:v>
                </c:pt>
                <c:pt idx="1">
                  <c:v>0.49</c:v>
                </c:pt>
                <c:pt idx="2">
                  <c:v>0.47</c:v>
                </c:pt>
              </c:numCache>
            </c:numRef>
          </c:val>
          <c:extLst>
            <c:ext xmlns:c16="http://schemas.microsoft.com/office/drawing/2014/chart" uri="{C3380CC4-5D6E-409C-BE32-E72D297353CC}">
              <c16:uniqueId val="{00000000-1852-46C2-A3B6-DBCE23EDD693}"/>
            </c:ext>
          </c:extLst>
        </c:ser>
        <c:ser>
          <c:idx val="1"/>
          <c:order val="1"/>
          <c:tx>
            <c:v>2017</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Sheet1!$B$3:$B$5</c:f>
              <c:strCache>
                <c:ptCount val="3"/>
                <c:pt idx="0">
                  <c:v>CT-503</c:v>
                </c:pt>
                <c:pt idx="1">
                  <c:v>CT-505</c:v>
                </c:pt>
                <c:pt idx="2">
                  <c:v>National</c:v>
                </c:pt>
              </c:strCache>
            </c:strRef>
          </c:cat>
          <c:val>
            <c:numRef>
              <c:f>Sheet1!$D$3:$D$5</c:f>
              <c:numCache>
                <c:formatCode>0%</c:formatCode>
                <c:ptCount val="3"/>
                <c:pt idx="0">
                  <c:v>0.9</c:v>
                </c:pt>
                <c:pt idx="1">
                  <c:v>0.73</c:v>
                </c:pt>
                <c:pt idx="2">
                  <c:v>0.49</c:v>
                </c:pt>
              </c:numCache>
            </c:numRef>
          </c:val>
          <c:extLst>
            <c:ext xmlns:c16="http://schemas.microsoft.com/office/drawing/2014/chart" uri="{C3380CC4-5D6E-409C-BE32-E72D297353CC}">
              <c16:uniqueId val="{00000001-1852-46C2-A3B6-DBCE23EDD693}"/>
            </c:ext>
          </c:extLst>
        </c:ser>
        <c:dLbls>
          <c:showLegendKey val="0"/>
          <c:showVal val="0"/>
          <c:showCatName val="0"/>
          <c:showSerName val="0"/>
          <c:showPercent val="0"/>
          <c:showBubbleSize val="0"/>
        </c:dLbls>
        <c:gapWidth val="75"/>
        <c:overlap val="-27"/>
        <c:axId val="1778639024"/>
        <c:axId val="408478464"/>
      </c:barChart>
      <c:catAx>
        <c:axId val="177863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8478464"/>
        <c:crosses val="autoZero"/>
        <c:auto val="1"/>
        <c:lblAlgn val="ctr"/>
        <c:lblOffset val="100"/>
        <c:noMultiLvlLbl val="0"/>
      </c:catAx>
      <c:valAx>
        <c:axId val="408478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78639024"/>
        <c:crosses val="autoZero"/>
        <c:crossBetween val="between"/>
      </c:valAx>
      <c:spPr>
        <a:noFill/>
        <a:ln>
          <a:noFill/>
        </a:ln>
        <a:effectLst/>
      </c:spPr>
    </c:plotArea>
    <c:legend>
      <c:legendPos val="b"/>
      <c:layout>
        <c:manualLayout>
          <c:xMode val="edge"/>
          <c:yMode val="edge"/>
          <c:x val="0.41065917059192397"/>
          <c:y val="0.91608362908105512"/>
          <c:w val="0.25717706334217044"/>
          <c:h val="8.156834194558663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18-03-21T12:42:22.385" idx="38">
    <p:pos x="7476" y="1385"/>
    <p:text>I left off hotspotting Incorporating data on utilization of services, or hot-spotting, is a process for identifying concentrations of high-need individuals geographically. Periodic mobilization of intensive, comprehensive outreach across a community’s full geography can identify and confirm locations of “hot spots.” 
I get how this works in medicine, but I think this is suggesting the approach for physically locating unshelered, which I don't fully understand. Let me know if you want me to look into this.</p:text>
  </p:cm>
</p:cmLst>
</file>

<file path=ppt/diagrams/_rels/data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image" Target="../media/image79.jpeg"/></Relationships>
</file>

<file path=ppt/diagrams/_rels/data15.xml.rels><?xml version="1.0" encoding="UTF-8" standalone="yes"?>
<Relationships xmlns="http://schemas.openxmlformats.org/package/2006/relationships"><Relationship Id="rId1" Type="http://schemas.openxmlformats.org/officeDocument/2006/relationships/image" Target="../media/image92.png"/></Relationships>
</file>

<file path=ppt/diagrams/_rels/data1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image" Target="../media/image79.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92.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4187F-BC45-4DE7-A08D-C7190938DB88}"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0CCEA576-193B-491B-B8BB-E6EA8A0FBCAD}">
      <dgm:prSet phldrT="[Text]"/>
      <dgm:spPr/>
      <dgm:t>
        <a:bodyPr/>
        <a:lstStyle/>
        <a:p>
          <a:r>
            <a:rPr lang="en-US" dirty="0"/>
            <a:t>Canvassing &amp; Case Management</a:t>
          </a:r>
        </a:p>
      </dgm:t>
    </dgm:pt>
    <dgm:pt modelId="{516CD0D4-1807-40C3-824B-3195C62C7A22}" type="parTrans" cxnId="{FD9DC783-B364-4096-B4F7-F187DB9D5C55}">
      <dgm:prSet/>
      <dgm:spPr/>
      <dgm:t>
        <a:bodyPr/>
        <a:lstStyle/>
        <a:p>
          <a:endParaRPr lang="en-US"/>
        </a:p>
      </dgm:t>
    </dgm:pt>
    <dgm:pt modelId="{E41A5556-0E9E-4CEE-8DEC-05C5B10AD6C0}" type="sibTrans" cxnId="{FD9DC783-B364-4096-B4F7-F187DB9D5C55}">
      <dgm:prSet/>
      <dgm:spPr/>
      <dgm:t>
        <a:bodyPr/>
        <a:lstStyle/>
        <a:p>
          <a:endParaRPr lang="en-US"/>
        </a:p>
      </dgm:t>
    </dgm:pt>
    <dgm:pt modelId="{E9E1672A-2444-4B46-8613-12F605E71002}">
      <dgm:prSet phldrT="[Text]" custT="1"/>
      <dgm:spPr/>
      <dgm:t>
        <a:bodyPr/>
        <a:lstStyle/>
        <a:p>
          <a:r>
            <a:rPr lang="en-US" sz="1800" dirty="0"/>
            <a:t>Care Coordination</a:t>
          </a:r>
        </a:p>
      </dgm:t>
    </dgm:pt>
    <dgm:pt modelId="{3844803A-EDC8-467B-A985-5400C3C106B7}" type="parTrans" cxnId="{671B36FC-2222-4876-AABC-0739002EFE68}">
      <dgm:prSet/>
      <dgm:spPr/>
      <dgm:t>
        <a:bodyPr/>
        <a:lstStyle/>
        <a:p>
          <a:endParaRPr lang="en-US"/>
        </a:p>
      </dgm:t>
    </dgm:pt>
    <dgm:pt modelId="{0D133F83-D6EF-454F-8466-BDE5F9E54BCC}" type="sibTrans" cxnId="{671B36FC-2222-4876-AABC-0739002EFE68}">
      <dgm:prSet/>
      <dgm:spPr/>
      <dgm:t>
        <a:bodyPr/>
        <a:lstStyle/>
        <a:p>
          <a:endParaRPr lang="en-US"/>
        </a:p>
      </dgm:t>
    </dgm:pt>
    <dgm:pt modelId="{A499E3EC-3D72-4B45-BF2F-C22C60117F7D}">
      <dgm:prSet phldrT="[Text]" custT="1"/>
      <dgm:spPr/>
      <dgm:t>
        <a:bodyPr/>
        <a:lstStyle/>
        <a:p>
          <a:r>
            <a:rPr lang="en-US" sz="1800" dirty="0"/>
            <a:t>Engagement</a:t>
          </a:r>
        </a:p>
      </dgm:t>
    </dgm:pt>
    <dgm:pt modelId="{BCB7A7D4-87C4-4716-B1F0-F34536D2DA7F}" type="parTrans" cxnId="{A30F8125-FFC5-491A-8FC0-DCCCE763F6E5}">
      <dgm:prSet/>
      <dgm:spPr/>
      <dgm:t>
        <a:bodyPr/>
        <a:lstStyle/>
        <a:p>
          <a:endParaRPr lang="en-US"/>
        </a:p>
      </dgm:t>
    </dgm:pt>
    <dgm:pt modelId="{0692B0A7-BF10-4CF0-AF04-C37966A76D6A}" type="sibTrans" cxnId="{A30F8125-FFC5-491A-8FC0-DCCCE763F6E5}">
      <dgm:prSet/>
      <dgm:spPr/>
      <dgm:t>
        <a:bodyPr/>
        <a:lstStyle/>
        <a:p>
          <a:endParaRPr lang="en-US"/>
        </a:p>
      </dgm:t>
    </dgm:pt>
    <dgm:pt modelId="{3A5FB889-025F-4D14-9737-EB48803DCBC0}">
      <dgm:prSet phldrT="[Text]" custT="1"/>
      <dgm:spPr/>
      <dgm:t>
        <a:bodyPr/>
        <a:lstStyle/>
        <a:p>
          <a:r>
            <a:rPr lang="en-US" sz="1800" dirty="0"/>
            <a:t>Requirements</a:t>
          </a:r>
        </a:p>
      </dgm:t>
    </dgm:pt>
    <dgm:pt modelId="{3F5CC518-6E45-4391-A68D-C63512EEF8DC}" type="parTrans" cxnId="{94FA6D6B-03B2-43DA-94E0-A215E20805D5}">
      <dgm:prSet/>
      <dgm:spPr/>
      <dgm:t>
        <a:bodyPr/>
        <a:lstStyle/>
        <a:p>
          <a:endParaRPr lang="en-US"/>
        </a:p>
      </dgm:t>
    </dgm:pt>
    <dgm:pt modelId="{FCFEC182-D474-43FC-8729-D34EDE584AB4}" type="sibTrans" cxnId="{94FA6D6B-03B2-43DA-94E0-A215E20805D5}">
      <dgm:prSet/>
      <dgm:spPr/>
      <dgm:t>
        <a:bodyPr/>
        <a:lstStyle/>
        <a:p>
          <a:endParaRPr lang="en-US"/>
        </a:p>
      </dgm:t>
    </dgm:pt>
    <dgm:pt modelId="{4AACEE6A-07E5-44E7-9054-170E14E6C2C3}">
      <dgm:prSet phldrT="[Text]" custT="1"/>
      <dgm:spPr/>
      <dgm:t>
        <a:bodyPr/>
        <a:lstStyle/>
        <a:p>
          <a:r>
            <a:rPr lang="en-US" sz="1800" dirty="0"/>
            <a:t>Monitoring</a:t>
          </a:r>
        </a:p>
      </dgm:t>
    </dgm:pt>
    <dgm:pt modelId="{B0A836DA-8339-4AE3-948C-7505A9B414F2}" type="parTrans" cxnId="{9C99A0A0-D58C-4365-8AFF-C1544F7DED56}">
      <dgm:prSet/>
      <dgm:spPr/>
      <dgm:t>
        <a:bodyPr/>
        <a:lstStyle/>
        <a:p>
          <a:endParaRPr lang="en-US"/>
        </a:p>
      </dgm:t>
    </dgm:pt>
    <dgm:pt modelId="{7FBAC034-759A-4B16-B540-F264DAC0B45D}" type="sibTrans" cxnId="{9C99A0A0-D58C-4365-8AFF-C1544F7DED56}">
      <dgm:prSet/>
      <dgm:spPr/>
      <dgm:t>
        <a:bodyPr/>
        <a:lstStyle/>
        <a:p>
          <a:endParaRPr lang="en-US"/>
        </a:p>
      </dgm:t>
    </dgm:pt>
    <dgm:pt modelId="{59D64109-59BF-BF4F-AAA8-4F6A2D85BA39}">
      <dgm:prSet/>
      <dgm:spPr/>
      <dgm:t>
        <a:bodyPr/>
        <a:lstStyle/>
        <a:p>
          <a:r>
            <a:rPr lang="en-US"/>
            <a:t>Data Entry</a:t>
          </a:r>
          <a:endParaRPr lang="en-US" dirty="0"/>
        </a:p>
      </dgm:t>
    </dgm:pt>
    <dgm:pt modelId="{5F4522F4-0D72-7D45-834B-012F6ED7F0F6}" type="parTrans" cxnId="{354480D1-1C17-BA47-BDBE-B0ABA455E425}">
      <dgm:prSet/>
      <dgm:spPr/>
      <dgm:t>
        <a:bodyPr/>
        <a:lstStyle/>
        <a:p>
          <a:endParaRPr lang="en-US"/>
        </a:p>
      </dgm:t>
    </dgm:pt>
    <dgm:pt modelId="{17A6B1E8-6DED-C942-BB21-5080A7B0135B}" type="sibTrans" cxnId="{354480D1-1C17-BA47-BDBE-B0ABA455E425}">
      <dgm:prSet/>
      <dgm:spPr/>
      <dgm:t>
        <a:bodyPr/>
        <a:lstStyle/>
        <a:p>
          <a:endParaRPr lang="en-US"/>
        </a:p>
      </dgm:t>
    </dgm:pt>
    <dgm:pt modelId="{02FAF6DE-1AD4-E94D-A41E-15CD9105C539}">
      <dgm:prSet/>
      <dgm:spPr/>
      <dgm:t>
        <a:bodyPr/>
        <a:lstStyle/>
        <a:p>
          <a:r>
            <a:rPr lang="en-US"/>
            <a:t>Document-ation</a:t>
          </a:r>
          <a:endParaRPr lang="en-US" dirty="0"/>
        </a:p>
      </dgm:t>
    </dgm:pt>
    <dgm:pt modelId="{787E59A9-162B-A747-A86E-140160824BB0}" type="parTrans" cxnId="{2B7182F8-04C4-BD44-B3D5-8DFB9A4C3E63}">
      <dgm:prSet/>
      <dgm:spPr/>
      <dgm:t>
        <a:bodyPr/>
        <a:lstStyle/>
        <a:p>
          <a:endParaRPr lang="en-US"/>
        </a:p>
      </dgm:t>
    </dgm:pt>
    <dgm:pt modelId="{FCA4F41B-42B8-A843-8ACC-CAB70CD054E0}" type="sibTrans" cxnId="{2B7182F8-04C4-BD44-B3D5-8DFB9A4C3E63}">
      <dgm:prSet/>
      <dgm:spPr/>
      <dgm:t>
        <a:bodyPr/>
        <a:lstStyle/>
        <a:p>
          <a:endParaRPr lang="en-US"/>
        </a:p>
      </dgm:t>
    </dgm:pt>
    <dgm:pt modelId="{B952D249-C086-934B-8413-23A7B1FDCF44}">
      <dgm:prSet phldrT="[Text]" custT="1"/>
      <dgm:spPr/>
      <dgm:t>
        <a:bodyPr/>
        <a:lstStyle/>
        <a:p>
          <a:r>
            <a:rPr lang="en-US" sz="1800" dirty="0"/>
            <a:t>Aftercare</a:t>
          </a:r>
        </a:p>
      </dgm:t>
    </dgm:pt>
    <dgm:pt modelId="{959B132B-407F-0E4B-9782-B10D93D9CBB2}" type="parTrans" cxnId="{4EF48B44-FA26-D54D-BA8E-F1E979A48D3E}">
      <dgm:prSet/>
      <dgm:spPr/>
      <dgm:t>
        <a:bodyPr/>
        <a:lstStyle/>
        <a:p>
          <a:endParaRPr lang="en-US"/>
        </a:p>
      </dgm:t>
    </dgm:pt>
    <dgm:pt modelId="{69E363D2-E1C2-DB42-9074-4518EA9B25B7}" type="sibTrans" cxnId="{4EF48B44-FA26-D54D-BA8E-F1E979A48D3E}">
      <dgm:prSet/>
      <dgm:spPr/>
      <dgm:t>
        <a:bodyPr/>
        <a:lstStyle/>
        <a:p>
          <a:endParaRPr lang="en-US"/>
        </a:p>
      </dgm:t>
    </dgm:pt>
    <dgm:pt modelId="{E8F44E30-EF14-4271-B865-A6F712B5F064}" type="pres">
      <dgm:prSet presAssocID="{CF94187F-BC45-4DE7-A08D-C7190938DB88}" presName="outerComposite" presStyleCnt="0">
        <dgm:presLayoutVars>
          <dgm:chMax val="2"/>
          <dgm:animLvl val="lvl"/>
          <dgm:resizeHandles val="exact"/>
        </dgm:presLayoutVars>
      </dgm:prSet>
      <dgm:spPr/>
    </dgm:pt>
    <dgm:pt modelId="{9B7E2A3A-A64B-43E2-844E-C89F5F17C464}" type="pres">
      <dgm:prSet presAssocID="{CF94187F-BC45-4DE7-A08D-C7190938DB88}" presName="dummyMaxCanvas" presStyleCnt="0"/>
      <dgm:spPr/>
    </dgm:pt>
    <dgm:pt modelId="{9DE0E084-8020-4AE7-B93C-221629D0F8BE}" type="pres">
      <dgm:prSet presAssocID="{CF94187F-BC45-4DE7-A08D-C7190938DB88}" presName="parentComposite" presStyleCnt="0"/>
      <dgm:spPr/>
    </dgm:pt>
    <dgm:pt modelId="{0999807E-AD47-4440-8744-72EFEFCE1432}" type="pres">
      <dgm:prSet presAssocID="{CF94187F-BC45-4DE7-A08D-C7190938DB88}" presName="parent1" presStyleLbl="alignAccFollowNode1" presStyleIdx="0" presStyleCnt="4" custLinFactNeighborX="6257" custLinFactNeighborY="1876">
        <dgm:presLayoutVars>
          <dgm:chMax val="4"/>
        </dgm:presLayoutVars>
      </dgm:prSet>
      <dgm:spPr/>
    </dgm:pt>
    <dgm:pt modelId="{2025DB5D-D271-4F86-99AC-986821292869}" type="pres">
      <dgm:prSet presAssocID="{CF94187F-BC45-4DE7-A08D-C7190938DB88}" presName="parent2" presStyleLbl="alignAccFollowNode1" presStyleIdx="1" presStyleCnt="4" custScaleX="108845" custLinFactNeighborX="6049" custLinFactNeighborY="-8249">
        <dgm:presLayoutVars>
          <dgm:chMax val="4"/>
        </dgm:presLayoutVars>
      </dgm:prSet>
      <dgm:spPr/>
    </dgm:pt>
    <dgm:pt modelId="{EB4EF612-30D1-43F4-A1CF-6941407DD10C}" type="pres">
      <dgm:prSet presAssocID="{CF94187F-BC45-4DE7-A08D-C7190938DB88}" presName="childrenComposite" presStyleCnt="0"/>
      <dgm:spPr/>
    </dgm:pt>
    <dgm:pt modelId="{E3F0BD46-4286-422C-8C7C-8B317879C2CA}" type="pres">
      <dgm:prSet presAssocID="{CF94187F-BC45-4DE7-A08D-C7190938DB88}" presName="dummyMaxCanvas_ChildArea" presStyleCnt="0"/>
      <dgm:spPr/>
    </dgm:pt>
    <dgm:pt modelId="{D8C1044F-BE0F-4739-A889-85DD787E0685}" type="pres">
      <dgm:prSet presAssocID="{CF94187F-BC45-4DE7-A08D-C7190938DB88}" presName="fulcrum" presStyleLbl="alignAccFollowNode1" presStyleIdx="2" presStyleCnt="4"/>
      <dgm:spPr/>
    </dgm:pt>
    <dgm:pt modelId="{384A82DB-BF40-794B-9BD7-1116C4619E74}" type="pres">
      <dgm:prSet presAssocID="{CF94187F-BC45-4DE7-A08D-C7190938DB88}" presName="balance_33" presStyleLbl="alignAccFollowNode1" presStyleIdx="3" presStyleCnt="4">
        <dgm:presLayoutVars>
          <dgm:bulletEnabled val="1"/>
        </dgm:presLayoutVars>
      </dgm:prSet>
      <dgm:spPr/>
    </dgm:pt>
    <dgm:pt modelId="{FA8F316E-0BC2-6848-B18B-06A70F2777F6}" type="pres">
      <dgm:prSet presAssocID="{CF94187F-BC45-4DE7-A08D-C7190938DB88}" presName="right_33_1" presStyleLbl="node1" presStyleIdx="0" presStyleCnt="6">
        <dgm:presLayoutVars>
          <dgm:bulletEnabled val="1"/>
        </dgm:presLayoutVars>
      </dgm:prSet>
      <dgm:spPr/>
    </dgm:pt>
    <dgm:pt modelId="{B9F345D7-BDE7-0344-BDF3-348CBF65127D}" type="pres">
      <dgm:prSet presAssocID="{CF94187F-BC45-4DE7-A08D-C7190938DB88}" presName="right_33_2" presStyleLbl="node1" presStyleIdx="1" presStyleCnt="6">
        <dgm:presLayoutVars>
          <dgm:bulletEnabled val="1"/>
        </dgm:presLayoutVars>
      </dgm:prSet>
      <dgm:spPr/>
    </dgm:pt>
    <dgm:pt modelId="{A9A67116-E078-5048-A028-D285048A319B}" type="pres">
      <dgm:prSet presAssocID="{CF94187F-BC45-4DE7-A08D-C7190938DB88}" presName="right_33_3" presStyleLbl="node1" presStyleIdx="2" presStyleCnt="6">
        <dgm:presLayoutVars>
          <dgm:bulletEnabled val="1"/>
        </dgm:presLayoutVars>
      </dgm:prSet>
      <dgm:spPr/>
    </dgm:pt>
    <dgm:pt modelId="{6957207C-0DCC-DA4D-9B38-13A7833697CA}" type="pres">
      <dgm:prSet presAssocID="{CF94187F-BC45-4DE7-A08D-C7190938DB88}" presName="left_33_1" presStyleLbl="node1" presStyleIdx="3" presStyleCnt="6">
        <dgm:presLayoutVars>
          <dgm:bulletEnabled val="1"/>
        </dgm:presLayoutVars>
      </dgm:prSet>
      <dgm:spPr/>
    </dgm:pt>
    <dgm:pt modelId="{4E25678D-7E83-5847-A74A-C9BAB9E4FDEB}" type="pres">
      <dgm:prSet presAssocID="{CF94187F-BC45-4DE7-A08D-C7190938DB88}" presName="left_33_2" presStyleLbl="node1" presStyleIdx="4" presStyleCnt="6">
        <dgm:presLayoutVars>
          <dgm:bulletEnabled val="1"/>
        </dgm:presLayoutVars>
      </dgm:prSet>
      <dgm:spPr/>
    </dgm:pt>
    <dgm:pt modelId="{F089EA0D-ED49-474C-8FA3-6EFBA9297E46}" type="pres">
      <dgm:prSet presAssocID="{CF94187F-BC45-4DE7-A08D-C7190938DB88}" presName="left_33_3" presStyleLbl="node1" presStyleIdx="5" presStyleCnt="6">
        <dgm:presLayoutVars>
          <dgm:bulletEnabled val="1"/>
        </dgm:presLayoutVars>
      </dgm:prSet>
      <dgm:spPr/>
    </dgm:pt>
  </dgm:ptLst>
  <dgm:cxnLst>
    <dgm:cxn modelId="{BBA35A1F-AB8D-E64B-93F0-D76D2D3A99C6}" type="presOf" srcId="{A499E3EC-3D72-4B45-BF2F-C22C60117F7D}" destId="{F089EA0D-ED49-474C-8FA3-6EFBA9297E46}" srcOrd="0" destOrd="0" presId="urn:microsoft.com/office/officeart/2005/8/layout/balance1"/>
    <dgm:cxn modelId="{A30F8125-FFC5-491A-8FC0-DCCCE763F6E5}" srcId="{0CCEA576-193B-491B-B8BB-E6EA8A0FBCAD}" destId="{A499E3EC-3D72-4B45-BF2F-C22C60117F7D}" srcOrd="2" destOrd="0" parTransId="{BCB7A7D4-87C4-4716-B1F0-F34536D2DA7F}" sibTransId="{0692B0A7-BF10-4CF0-AF04-C37966A76D6A}"/>
    <dgm:cxn modelId="{09926044-5104-4ADA-947D-1222395226EB}" type="presOf" srcId="{3A5FB889-025F-4D14-9737-EB48803DCBC0}" destId="{2025DB5D-D271-4F86-99AC-986821292869}" srcOrd="0" destOrd="0" presId="urn:microsoft.com/office/officeart/2005/8/layout/balance1"/>
    <dgm:cxn modelId="{4EF48B44-FA26-D54D-BA8E-F1E979A48D3E}" srcId="{0CCEA576-193B-491B-B8BB-E6EA8A0FBCAD}" destId="{B952D249-C086-934B-8413-23A7B1FDCF44}" srcOrd="0" destOrd="0" parTransId="{959B132B-407F-0E4B-9782-B10D93D9CBB2}" sibTransId="{69E363D2-E1C2-DB42-9074-4518EA9B25B7}"/>
    <dgm:cxn modelId="{38881A45-D28B-2E44-99A8-7200C367B50D}" type="presOf" srcId="{02FAF6DE-1AD4-E94D-A41E-15CD9105C539}" destId="{B9F345D7-BDE7-0344-BDF3-348CBF65127D}" srcOrd="0" destOrd="0" presId="urn:microsoft.com/office/officeart/2005/8/layout/balance1"/>
    <dgm:cxn modelId="{47BE5B49-2EC5-4CF1-8A1E-6B9490D68C9E}" type="presOf" srcId="{0CCEA576-193B-491B-B8BB-E6EA8A0FBCAD}" destId="{0999807E-AD47-4440-8744-72EFEFCE1432}" srcOrd="0" destOrd="0" presId="urn:microsoft.com/office/officeart/2005/8/layout/balance1"/>
    <dgm:cxn modelId="{34DDA750-845B-AE4B-AE86-EA62DD6D4E79}" type="presOf" srcId="{B952D249-C086-934B-8413-23A7B1FDCF44}" destId="{6957207C-0DCC-DA4D-9B38-13A7833697CA}" srcOrd="0" destOrd="0" presId="urn:microsoft.com/office/officeart/2005/8/layout/balance1"/>
    <dgm:cxn modelId="{9B4D3468-BCBB-9849-8F19-A173CE786B68}" type="presOf" srcId="{59D64109-59BF-BF4F-AAA8-4F6A2D85BA39}" destId="{A9A67116-E078-5048-A028-D285048A319B}" srcOrd="0" destOrd="0" presId="urn:microsoft.com/office/officeart/2005/8/layout/balance1"/>
    <dgm:cxn modelId="{94FA6D6B-03B2-43DA-94E0-A215E20805D5}" srcId="{CF94187F-BC45-4DE7-A08D-C7190938DB88}" destId="{3A5FB889-025F-4D14-9737-EB48803DCBC0}" srcOrd="1" destOrd="0" parTransId="{3F5CC518-6E45-4391-A68D-C63512EEF8DC}" sibTransId="{FCFEC182-D474-43FC-8729-D34EDE584AB4}"/>
    <dgm:cxn modelId="{FD9DC783-B364-4096-B4F7-F187DB9D5C55}" srcId="{CF94187F-BC45-4DE7-A08D-C7190938DB88}" destId="{0CCEA576-193B-491B-B8BB-E6EA8A0FBCAD}" srcOrd="0" destOrd="0" parTransId="{516CD0D4-1807-40C3-824B-3195C62C7A22}" sibTransId="{E41A5556-0E9E-4CEE-8DEC-05C5B10AD6C0}"/>
    <dgm:cxn modelId="{9C99A0A0-D58C-4365-8AFF-C1544F7DED56}" srcId="{3A5FB889-025F-4D14-9737-EB48803DCBC0}" destId="{4AACEE6A-07E5-44E7-9054-170E14E6C2C3}" srcOrd="0" destOrd="0" parTransId="{B0A836DA-8339-4AE3-948C-7505A9B414F2}" sibTransId="{7FBAC034-759A-4B16-B540-F264DAC0B45D}"/>
    <dgm:cxn modelId="{354480D1-1C17-BA47-BDBE-B0ABA455E425}" srcId="{3A5FB889-025F-4D14-9737-EB48803DCBC0}" destId="{59D64109-59BF-BF4F-AAA8-4F6A2D85BA39}" srcOrd="2" destOrd="0" parTransId="{5F4522F4-0D72-7D45-834B-012F6ED7F0F6}" sibTransId="{17A6B1E8-6DED-C942-BB21-5080A7B0135B}"/>
    <dgm:cxn modelId="{A7341CD9-3D7C-4318-88C7-72D5643F1B4E}" type="presOf" srcId="{CF94187F-BC45-4DE7-A08D-C7190938DB88}" destId="{E8F44E30-EF14-4271-B865-A6F712B5F064}" srcOrd="0" destOrd="0" presId="urn:microsoft.com/office/officeart/2005/8/layout/balance1"/>
    <dgm:cxn modelId="{ECA7D4E3-AF0E-3444-9567-7C15CD099037}" type="presOf" srcId="{4AACEE6A-07E5-44E7-9054-170E14E6C2C3}" destId="{FA8F316E-0BC2-6848-B18B-06A70F2777F6}" srcOrd="0" destOrd="0" presId="urn:microsoft.com/office/officeart/2005/8/layout/balance1"/>
    <dgm:cxn modelId="{D5110AF4-00F8-8A43-A601-D9292C8DB09B}" type="presOf" srcId="{E9E1672A-2444-4B46-8613-12F605E71002}" destId="{4E25678D-7E83-5847-A74A-C9BAB9E4FDEB}" srcOrd="0" destOrd="0" presId="urn:microsoft.com/office/officeart/2005/8/layout/balance1"/>
    <dgm:cxn modelId="{2B7182F8-04C4-BD44-B3D5-8DFB9A4C3E63}" srcId="{3A5FB889-025F-4D14-9737-EB48803DCBC0}" destId="{02FAF6DE-1AD4-E94D-A41E-15CD9105C539}" srcOrd="1" destOrd="0" parTransId="{787E59A9-162B-A747-A86E-140160824BB0}" sibTransId="{FCA4F41B-42B8-A843-8ACC-CAB70CD054E0}"/>
    <dgm:cxn modelId="{671B36FC-2222-4876-AABC-0739002EFE68}" srcId="{0CCEA576-193B-491B-B8BB-E6EA8A0FBCAD}" destId="{E9E1672A-2444-4B46-8613-12F605E71002}" srcOrd="1" destOrd="0" parTransId="{3844803A-EDC8-467B-A985-5400C3C106B7}" sibTransId="{0D133F83-D6EF-454F-8466-BDE5F9E54BCC}"/>
    <dgm:cxn modelId="{8E932841-42D9-4F04-9A69-A01964297483}" type="presParOf" srcId="{E8F44E30-EF14-4271-B865-A6F712B5F064}" destId="{9B7E2A3A-A64B-43E2-844E-C89F5F17C464}" srcOrd="0" destOrd="0" presId="urn:microsoft.com/office/officeart/2005/8/layout/balance1"/>
    <dgm:cxn modelId="{D6BB764E-6A5A-4D21-991D-41AFD38571F3}" type="presParOf" srcId="{E8F44E30-EF14-4271-B865-A6F712B5F064}" destId="{9DE0E084-8020-4AE7-B93C-221629D0F8BE}" srcOrd="1" destOrd="0" presId="urn:microsoft.com/office/officeart/2005/8/layout/balance1"/>
    <dgm:cxn modelId="{C2C3329A-8683-4BF7-8720-27D65E6AF273}" type="presParOf" srcId="{9DE0E084-8020-4AE7-B93C-221629D0F8BE}" destId="{0999807E-AD47-4440-8744-72EFEFCE1432}" srcOrd="0" destOrd="0" presId="urn:microsoft.com/office/officeart/2005/8/layout/balance1"/>
    <dgm:cxn modelId="{C1A6CD06-7153-4992-B128-6B5F526551A9}" type="presParOf" srcId="{9DE0E084-8020-4AE7-B93C-221629D0F8BE}" destId="{2025DB5D-D271-4F86-99AC-986821292869}" srcOrd="1" destOrd="0" presId="urn:microsoft.com/office/officeart/2005/8/layout/balance1"/>
    <dgm:cxn modelId="{E6F6278E-D62D-4B56-BC62-6578EB150D38}" type="presParOf" srcId="{E8F44E30-EF14-4271-B865-A6F712B5F064}" destId="{EB4EF612-30D1-43F4-A1CF-6941407DD10C}" srcOrd="2" destOrd="0" presId="urn:microsoft.com/office/officeart/2005/8/layout/balance1"/>
    <dgm:cxn modelId="{BE8155FD-A840-4474-9325-CAD4E9F9D987}" type="presParOf" srcId="{EB4EF612-30D1-43F4-A1CF-6941407DD10C}" destId="{E3F0BD46-4286-422C-8C7C-8B317879C2CA}" srcOrd="0" destOrd="0" presId="urn:microsoft.com/office/officeart/2005/8/layout/balance1"/>
    <dgm:cxn modelId="{FFF6A799-FB5A-40FC-AF33-27C3AF8537E7}" type="presParOf" srcId="{EB4EF612-30D1-43F4-A1CF-6941407DD10C}" destId="{D8C1044F-BE0F-4739-A889-85DD787E0685}" srcOrd="1" destOrd="0" presId="urn:microsoft.com/office/officeart/2005/8/layout/balance1"/>
    <dgm:cxn modelId="{73F64CE5-1277-8A46-8BBE-563098DED4B4}" type="presParOf" srcId="{EB4EF612-30D1-43F4-A1CF-6941407DD10C}" destId="{384A82DB-BF40-794B-9BD7-1116C4619E74}" srcOrd="2" destOrd="0" presId="urn:microsoft.com/office/officeart/2005/8/layout/balance1"/>
    <dgm:cxn modelId="{A1F8833B-A4CB-7D42-8476-C7ABA210298D}" type="presParOf" srcId="{EB4EF612-30D1-43F4-A1CF-6941407DD10C}" destId="{FA8F316E-0BC2-6848-B18B-06A70F2777F6}" srcOrd="3" destOrd="0" presId="urn:microsoft.com/office/officeart/2005/8/layout/balance1"/>
    <dgm:cxn modelId="{49614E25-6227-4B4C-A77C-E0B6D159AA26}" type="presParOf" srcId="{EB4EF612-30D1-43F4-A1CF-6941407DD10C}" destId="{B9F345D7-BDE7-0344-BDF3-348CBF65127D}" srcOrd="4" destOrd="0" presId="urn:microsoft.com/office/officeart/2005/8/layout/balance1"/>
    <dgm:cxn modelId="{7A28BB04-BB2D-8941-A40E-C4FFE749C0E7}" type="presParOf" srcId="{EB4EF612-30D1-43F4-A1CF-6941407DD10C}" destId="{A9A67116-E078-5048-A028-D285048A319B}" srcOrd="5" destOrd="0" presId="urn:microsoft.com/office/officeart/2005/8/layout/balance1"/>
    <dgm:cxn modelId="{D6580DBD-3C19-CF46-9BED-E0C14FCDE0C3}" type="presParOf" srcId="{EB4EF612-30D1-43F4-A1CF-6941407DD10C}" destId="{6957207C-0DCC-DA4D-9B38-13A7833697CA}" srcOrd="6" destOrd="0" presId="urn:microsoft.com/office/officeart/2005/8/layout/balance1"/>
    <dgm:cxn modelId="{C0D23968-87E2-454B-9C0B-43EB77954951}" type="presParOf" srcId="{EB4EF612-30D1-43F4-A1CF-6941407DD10C}" destId="{4E25678D-7E83-5847-A74A-C9BAB9E4FDEB}" srcOrd="7" destOrd="0" presId="urn:microsoft.com/office/officeart/2005/8/layout/balance1"/>
    <dgm:cxn modelId="{01F638CF-907D-A74F-AE98-735E58B7C84A}" type="presParOf" srcId="{EB4EF612-30D1-43F4-A1CF-6941407DD10C}" destId="{F089EA0D-ED49-474C-8FA3-6EFBA9297E46}"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E1D0A2-D0E6-4E83-954B-BB494D3874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86F06EC-18B7-4383-A96E-5A629B9370D1}">
      <dgm:prSet custT="1"/>
      <dgm:spPr/>
      <dgm:t>
        <a:bodyPr/>
        <a:lstStyle/>
        <a:p>
          <a:pPr rtl="0"/>
          <a:r>
            <a:rPr lang="en-US" sz="2000" dirty="0">
              <a:solidFill>
                <a:schemeClr val="tx1"/>
              </a:solidFill>
            </a:rPr>
            <a:t>Location</a:t>
          </a:r>
        </a:p>
      </dgm:t>
    </dgm:pt>
    <dgm:pt modelId="{DEE1D728-280E-42DB-BE5B-C3508556F29E}" type="parTrans" cxnId="{2D1E27B6-615C-40CA-8A5B-3784F94EC7C0}">
      <dgm:prSet/>
      <dgm:spPr/>
      <dgm:t>
        <a:bodyPr/>
        <a:lstStyle/>
        <a:p>
          <a:endParaRPr lang="en-US"/>
        </a:p>
      </dgm:t>
    </dgm:pt>
    <dgm:pt modelId="{65DB92CE-BC28-4EA6-9A78-8C19AE64FFCD}" type="sibTrans" cxnId="{2D1E27B6-615C-40CA-8A5B-3784F94EC7C0}">
      <dgm:prSet/>
      <dgm:spPr/>
      <dgm:t>
        <a:bodyPr/>
        <a:lstStyle/>
        <a:p>
          <a:endParaRPr lang="en-US"/>
        </a:p>
      </dgm:t>
    </dgm:pt>
    <dgm:pt modelId="{9D0D7C5F-5A1B-46EF-B2DC-B14E446301B7}">
      <dgm:prSet custT="1"/>
      <dgm:spPr/>
      <dgm:t>
        <a:bodyPr/>
        <a:lstStyle/>
        <a:p>
          <a:pPr rtl="0"/>
          <a:r>
            <a:rPr lang="en-US" sz="2000" dirty="0">
              <a:solidFill>
                <a:schemeClr val="tx1"/>
              </a:solidFill>
            </a:rPr>
            <a:t>Access to Transportation</a:t>
          </a:r>
        </a:p>
      </dgm:t>
    </dgm:pt>
    <dgm:pt modelId="{0725EBAF-D622-4FFA-B7E1-759924C99905}" type="parTrans" cxnId="{A96E8397-6AD2-471A-AEBC-5CAC6A3101E5}">
      <dgm:prSet/>
      <dgm:spPr/>
      <dgm:t>
        <a:bodyPr/>
        <a:lstStyle/>
        <a:p>
          <a:endParaRPr lang="en-US"/>
        </a:p>
      </dgm:t>
    </dgm:pt>
    <dgm:pt modelId="{4A3D6297-CB49-41B6-91B8-AA7132E285D7}" type="sibTrans" cxnId="{A96E8397-6AD2-471A-AEBC-5CAC6A3101E5}">
      <dgm:prSet/>
      <dgm:spPr/>
      <dgm:t>
        <a:bodyPr/>
        <a:lstStyle/>
        <a:p>
          <a:endParaRPr lang="en-US"/>
        </a:p>
      </dgm:t>
    </dgm:pt>
    <dgm:pt modelId="{9D8BF348-A3D9-4F46-8466-EDBC75305BC3}">
      <dgm:prSet custT="1"/>
      <dgm:spPr/>
      <dgm:t>
        <a:bodyPr/>
        <a:lstStyle/>
        <a:p>
          <a:pPr rtl="0"/>
          <a:r>
            <a:rPr lang="en-US" sz="2000" dirty="0">
              <a:solidFill>
                <a:schemeClr val="tx1"/>
              </a:solidFill>
            </a:rPr>
            <a:t>Proximity to Significant Others</a:t>
          </a:r>
        </a:p>
      </dgm:t>
    </dgm:pt>
    <dgm:pt modelId="{9BBB03A3-1DE0-409E-977F-27C310F0EEB5}" type="parTrans" cxnId="{FF82A068-B5E9-4D35-98B5-E64F70E4869E}">
      <dgm:prSet/>
      <dgm:spPr/>
      <dgm:t>
        <a:bodyPr/>
        <a:lstStyle/>
        <a:p>
          <a:endParaRPr lang="en-US"/>
        </a:p>
      </dgm:t>
    </dgm:pt>
    <dgm:pt modelId="{3420AD4F-38CE-4D53-81A5-47A783E830AD}" type="sibTrans" cxnId="{FF82A068-B5E9-4D35-98B5-E64F70E4869E}">
      <dgm:prSet/>
      <dgm:spPr/>
      <dgm:t>
        <a:bodyPr/>
        <a:lstStyle/>
        <a:p>
          <a:endParaRPr lang="en-US"/>
        </a:p>
      </dgm:t>
    </dgm:pt>
    <dgm:pt modelId="{5115FE3B-ADF7-483C-A64B-B78073BCCA6B}">
      <dgm:prSet custT="1"/>
      <dgm:spPr/>
      <dgm:t>
        <a:bodyPr/>
        <a:lstStyle/>
        <a:p>
          <a:pPr rtl="0"/>
          <a:r>
            <a:rPr lang="en-US" sz="2000" dirty="0">
              <a:solidFill>
                <a:schemeClr val="tx1"/>
              </a:solidFill>
            </a:rPr>
            <a:t>Proximity to Services</a:t>
          </a:r>
        </a:p>
      </dgm:t>
    </dgm:pt>
    <dgm:pt modelId="{5FF9E2CB-BD3D-45F9-9E15-8993CA4B2166}" type="parTrans" cxnId="{B0219E47-94FD-4003-9F5B-55C75148DEB8}">
      <dgm:prSet/>
      <dgm:spPr/>
      <dgm:t>
        <a:bodyPr/>
        <a:lstStyle/>
        <a:p>
          <a:endParaRPr lang="en-US"/>
        </a:p>
      </dgm:t>
    </dgm:pt>
    <dgm:pt modelId="{213997AE-8DBD-43B0-B535-A0390E1C5A9D}" type="sibTrans" cxnId="{B0219E47-94FD-4003-9F5B-55C75148DEB8}">
      <dgm:prSet/>
      <dgm:spPr/>
      <dgm:t>
        <a:bodyPr/>
        <a:lstStyle/>
        <a:p>
          <a:endParaRPr lang="en-US"/>
        </a:p>
      </dgm:t>
    </dgm:pt>
    <dgm:pt modelId="{793D8D19-0C81-48AB-A151-D57849968E29}">
      <dgm:prSet custT="1"/>
      <dgm:spPr/>
      <dgm:t>
        <a:bodyPr/>
        <a:lstStyle/>
        <a:p>
          <a:pPr rtl="0"/>
          <a:r>
            <a:rPr lang="en-US" sz="2000" dirty="0">
              <a:solidFill>
                <a:schemeClr val="tx1"/>
              </a:solidFill>
            </a:rPr>
            <a:t>Pets</a:t>
          </a:r>
        </a:p>
      </dgm:t>
    </dgm:pt>
    <dgm:pt modelId="{1B057AEB-890D-43C8-8DA5-38A4B53A8660}" type="parTrans" cxnId="{206AC95E-8070-4AE8-A047-37E38BAF8FF5}">
      <dgm:prSet/>
      <dgm:spPr/>
      <dgm:t>
        <a:bodyPr/>
        <a:lstStyle/>
        <a:p>
          <a:endParaRPr lang="en-US"/>
        </a:p>
      </dgm:t>
    </dgm:pt>
    <dgm:pt modelId="{0D89187B-701C-41EB-A948-0AB5ACB5C20D}" type="sibTrans" cxnId="{206AC95E-8070-4AE8-A047-37E38BAF8FF5}">
      <dgm:prSet/>
      <dgm:spPr/>
      <dgm:t>
        <a:bodyPr/>
        <a:lstStyle/>
        <a:p>
          <a:endParaRPr lang="en-US"/>
        </a:p>
      </dgm:t>
    </dgm:pt>
    <dgm:pt modelId="{42754166-75B7-446A-B87E-8E6860D3E11E}">
      <dgm:prSet custT="1"/>
      <dgm:spPr/>
      <dgm:t>
        <a:bodyPr/>
        <a:lstStyle/>
        <a:p>
          <a:pPr rtl="0"/>
          <a:r>
            <a:rPr lang="en-US" sz="2000" dirty="0">
              <a:solidFill>
                <a:schemeClr val="tx1"/>
              </a:solidFill>
            </a:rPr>
            <a:t>Ideal v. Acceptable, Negotiable/Non-Negotiable</a:t>
          </a:r>
        </a:p>
      </dgm:t>
    </dgm:pt>
    <dgm:pt modelId="{9E358E59-942A-4AC9-AEE2-884DF7133C1B}" type="parTrans" cxnId="{9F655491-4EC9-49A0-B6FE-6E318F552A67}">
      <dgm:prSet/>
      <dgm:spPr/>
      <dgm:t>
        <a:bodyPr/>
        <a:lstStyle/>
        <a:p>
          <a:endParaRPr lang="en-US"/>
        </a:p>
      </dgm:t>
    </dgm:pt>
    <dgm:pt modelId="{6CBD2522-0C66-4A4F-AB03-C5A3604D497F}" type="sibTrans" cxnId="{9F655491-4EC9-49A0-B6FE-6E318F552A67}">
      <dgm:prSet/>
      <dgm:spPr/>
      <dgm:t>
        <a:bodyPr/>
        <a:lstStyle/>
        <a:p>
          <a:endParaRPr lang="en-US"/>
        </a:p>
      </dgm:t>
    </dgm:pt>
    <dgm:pt modelId="{353C5506-A2D9-4ECA-9026-B95B6485DC7D}">
      <dgm:prSet custT="1"/>
      <dgm:spPr/>
      <dgm:t>
        <a:bodyPr/>
        <a:lstStyle/>
        <a:p>
          <a:pPr rtl="0"/>
          <a:r>
            <a:rPr lang="en-US" sz="2000" dirty="0">
              <a:solidFill>
                <a:schemeClr val="tx1"/>
              </a:solidFill>
            </a:rPr>
            <a:t>Unit Size and  Housing Density</a:t>
          </a:r>
        </a:p>
      </dgm:t>
    </dgm:pt>
    <dgm:pt modelId="{4769A9FB-3A5F-4612-9743-66CB4A9A7288}" type="parTrans" cxnId="{0BB51481-B638-45CD-86E4-F4DA12FAB852}">
      <dgm:prSet/>
      <dgm:spPr/>
      <dgm:t>
        <a:bodyPr/>
        <a:lstStyle/>
        <a:p>
          <a:endParaRPr lang="en-US"/>
        </a:p>
      </dgm:t>
    </dgm:pt>
    <dgm:pt modelId="{79AA6A87-F852-4E12-A9FA-70583F1DC865}" type="sibTrans" cxnId="{0BB51481-B638-45CD-86E4-F4DA12FAB852}">
      <dgm:prSet/>
      <dgm:spPr/>
      <dgm:t>
        <a:bodyPr/>
        <a:lstStyle/>
        <a:p>
          <a:endParaRPr lang="en-US"/>
        </a:p>
      </dgm:t>
    </dgm:pt>
    <dgm:pt modelId="{227D1B61-DB60-41ED-B40E-9A076DE67002}">
      <dgm:prSet custT="1"/>
      <dgm:spPr/>
      <dgm:t>
        <a:bodyPr/>
        <a:lstStyle/>
        <a:p>
          <a:pPr rtl="0"/>
          <a:r>
            <a:rPr lang="en-US" sz="1600" b="1" dirty="0">
              <a:solidFill>
                <a:schemeClr val="tx1"/>
              </a:solidFill>
            </a:rPr>
            <a:t>Attached: Housing Planning Discussion Framework</a:t>
          </a:r>
        </a:p>
      </dgm:t>
    </dgm:pt>
    <dgm:pt modelId="{40C3C26E-ABC4-40BF-80B4-330BC2F7FF6B}" type="parTrans" cxnId="{602E5A16-51C3-4B0B-B5C9-FF968ABD39A7}">
      <dgm:prSet/>
      <dgm:spPr/>
      <dgm:t>
        <a:bodyPr/>
        <a:lstStyle/>
        <a:p>
          <a:endParaRPr lang="en-US"/>
        </a:p>
      </dgm:t>
    </dgm:pt>
    <dgm:pt modelId="{8C2F924B-CAF8-4958-9AF4-5D7BDFB135E1}" type="sibTrans" cxnId="{602E5A16-51C3-4B0B-B5C9-FF968ABD39A7}">
      <dgm:prSet/>
      <dgm:spPr/>
      <dgm:t>
        <a:bodyPr/>
        <a:lstStyle/>
        <a:p>
          <a:endParaRPr lang="en-US"/>
        </a:p>
      </dgm:t>
    </dgm:pt>
    <dgm:pt modelId="{0D10000F-2054-4FE8-B7D4-91FDE8350AD8}" type="pres">
      <dgm:prSet presAssocID="{32E1D0A2-D0E6-4E83-954B-BB494D3874D8}" presName="vert0" presStyleCnt="0">
        <dgm:presLayoutVars>
          <dgm:dir/>
          <dgm:animOne val="branch"/>
          <dgm:animLvl val="lvl"/>
        </dgm:presLayoutVars>
      </dgm:prSet>
      <dgm:spPr/>
    </dgm:pt>
    <dgm:pt modelId="{B66B6B5F-5E07-4C2E-BA31-347A50313AB3}" type="pres">
      <dgm:prSet presAssocID="{586F06EC-18B7-4383-A96E-5A629B9370D1}" presName="thickLine" presStyleLbl="alignNode1" presStyleIdx="0" presStyleCnt="8"/>
      <dgm:spPr/>
    </dgm:pt>
    <dgm:pt modelId="{3DBE9CE1-72FE-43CD-8EC0-3C5D66E6A2F9}" type="pres">
      <dgm:prSet presAssocID="{586F06EC-18B7-4383-A96E-5A629B9370D1}" presName="horz1" presStyleCnt="0"/>
      <dgm:spPr/>
    </dgm:pt>
    <dgm:pt modelId="{8E7EEE41-FB8D-4923-B709-25B35B9BEA7B}" type="pres">
      <dgm:prSet presAssocID="{586F06EC-18B7-4383-A96E-5A629B9370D1}" presName="tx1" presStyleLbl="revTx" presStyleIdx="0" presStyleCnt="8"/>
      <dgm:spPr/>
    </dgm:pt>
    <dgm:pt modelId="{9A13E2B0-23CB-4C95-A03A-635DC618DBC6}" type="pres">
      <dgm:prSet presAssocID="{586F06EC-18B7-4383-A96E-5A629B9370D1}" presName="vert1" presStyleCnt="0"/>
      <dgm:spPr/>
    </dgm:pt>
    <dgm:pt modelId="{7268E0B2-711F-4C8A-94FF-5D41533F4074}" type="pres">
      <dgm:prSet presAssocID="{9D0D7C5F-5A1B-46EF-B2DC-B14E446301B7}" presName="thickLine" presStyleLbl="alignNode1" presStyleIdx="1" presStyleCnt="8"/>
      <dgm:spPr/>
    </dgm:pt>
    <dgm:pt modelId="{2215C2AF-B26B-477C-8EB8-C6EF08353122}" type="pres">
      <dgm:prSet presAssocID="{9D0D7C5F-5A1B-46EF-B2DC-B14E446301B7}" presName="horz1" presStyleCnt="0"/>
      <dgm:spPr/>
    </dgm:pt>
    <dgm:pt modelId="{F40226AC-7B37-4B26-BD43-DC38DA8C9D84}" type="pres">
      <dgm:prSet presAssocID="{9D0D7C5F-5A1B-46EF-B2DC-B14E446301B7}" presName="tx1" presStyleLbl="revTx" presStyleIdx="1" presStyleCnt="8"/>
      <dgm:spPr/>
    </dgm:pt>
    <dgm:pt modelId="{395A8FDA-23EA-4C35-83B4-11591D74348F}" type="pres">
      <dgm:prSet presAssocID="{9D0D7C5F-5A1B-46EF-B2DC-B14E446301B7}" presName="vert1" presStyleCnt="0"/>
      <dgm:spPr/>
    </dgm:pt>
    <dgm:pt modelId="{BE8E23CB-9D60-42AA-BD2D-EAE1ED76CE59}" type="pres">
      <dgm:prSet presAssocID="{9D8BF348-A3D9-4F46-8466-EDBC75305BC3}" presName="thickLine" presStyleLbl="alignNode1" presStyleIdx="2" presStyleCnt="8"/>
      <dgm:spPr/>
    </dgm:pt>
    <dgm:pt modelId="{1667427C-7507-488E-8BED-24FEC5B8D8DD}" type="pres">
      <dgm:prSet presAssocID="{9D8BF348-A3D9-4F46-8466-EDBC75305BC3}" presName="horz1" presStyleCnt="0"/>
      <dgm:spPr/>
    </dgm:pt>
    <dgm:pt modelId="{3E8AA159-FE4D-4E67-BA70-B1BC5C50B3F2}" type="pres">
      <dgm:prSet presAssocID="{9D8BF348-A3D9-4F46-8466-EDBC75305BC3}" presName="tx1" presStyleLbl="revTx" presStyleIdx="2" presStyleCnt="8"/>
      <dgm:spPr/>
    </dgm:pt>
    <dgm:pt modelId="{ED7D21C3-8483-4AC2-8A72-EFD9D714D2AF}" type="pres">
      <dgm:prSet presAssocID="{9D8BF348-A3D9-4F46-8466-EDBC75305BC3}" presName="vert1" presStyleCnt="0"/>
      <dgm:spPr/>
    </dgm:pt>
    <dgm:pt modelId="{C752671C-8F73-4BC1-A502-CA447196F76D}" type="pres">
      <dgm:prSet presAssocID="{5115FE3B-ADF7-483C-A64B-B78073BCCA6B}" presName="thickLine" presStyleLbl="alignNode1" presStyleIdx="3" presStyleCnt="8"/>
      <dgm:spPr/>
    </dgm:pt>
    <dgm:pt modelId="{A257E214-8178-4073-ABD6-75EDF10D7CA6}" type="pres">
      <dgm:prSet presAssocID="{5115FE3B-ADF7-483C-A64B-B78073BCCA6B}" presName="horz1" presStyleCnt="0"/>
      <dgm:spPr/>
    </dgm:pt>
    <dgm:pt modelId="{7B0C2300-83BA-46E1-8AD9-FDF35576B472}" type="pres">
      <dgm:prSet presAssocID="{5115FE3B-ADF7-483C-A64B-B78073BCCA6B}" presName="tx1" presStyleLbl="revTx" presStyleIdx="3" presStyleCnt="8"/>
      <dgm:spPr/>
    </dgm:pt>
    <dgm:pt modelId="{44A9D07B-37A0-45B1-AB78-4A400B38312A}" type="pres">
      <dgm:prSet presAssocID="{5115FE3B-ADF7-483C-A64B-B78073BCCA6B}" presName="vert1" presStyleCnt="0"/>
      <dgm:spPr/>
    </dgm:pt>
    <dgm:pt modelId="{41445361-4E93-45B9-818A-BD892144FFC8}" type="pres">
      <dgm:prSet presAssocID="{353C5506-A2D9-4ECA-9026-B95B6485DC7D}" presName="thickLine" presStyleLbl="alignNode1" presStyleIdx="4" presStyleCnt="8"/>
      <dgm:spPr/>
    </dgm:pt>
    <dgm:pt modelId="{84526043-8FBB-4DC7-8936-8BC7042E5172}" type="pres">
      <dgm:prSet presAssocID="{353C5506-A2D9-4ECA-9026-B95B6485DC7D}" presName="horz1" presStyleCnt="0"/>
      <dgm:spPr/>
    </dgm:pt>
    <dgm:pt modelId="{BA30C22E-3EA7-4FF9-94D6-71C828F44EE3}" type="pres">
      <dgm:prSet presAssocID="{353C5506-A2D9-4ECA-9026-B95B6485DC7D}" presName="tx1" presStyleLbl="revTx" presStyleIdx="4" presStyleCnt="8"/>
      <dgm:spPr/>
    </dgm:pt>
    <dgm:pt modelId="{9B181F32-D835-4BBA-9E7A-C51801428279}" type="pres">
      <dgm:prSet presAssocID="{353C5506-A2D9-4ECA-9026-B95B6485DC7D}" presName="vert1" presStyleCnt="0"/>
      <dgm:spPr/>
    </dgm:pt>
    <dgm:pt modelId="{79347B52-ED32-4E31-8308-2917A90A9F23}" type="pres">
      <dgm:prSet presAssocID="{793D8D19-0C81-48AB-A151-D57849968E29}" presName="thickLine" presStyleLbl="alignNode1" presStyleIdx="5" presStyleCnt="8"/>
      <dgm:spPr/>
    </dgm:pt>
    <dgm:pt modelId="{BEB87D1C-7293-4E5A-B14B-A4B3036B4CCD}" type="pres">
      <dgm:prSet presAssocID="{793D8D19-0C81-48AB-A151-D57849968E29}" presName="horz1" presStyleCnt="0"/>
      <dgm:spPr/>
    </dgm:pt>
    <dgm:pt modelId="{6F46722C-3E0F-43C6-9805-76FC19B1F968}" type="pres">
      <dgm:prSet presAssocID="{793D8D19-0C81-48AB-A151-D57849968E29}" presName="tx1" presStyleLbl="revTx" presStyleIdx="5" presStyleCnt="8"/>
      <dgm:spPr/>
    </dgm:pt>
    <dgm:pt modelId="{AFBCE875-0A4E-4CDD-8297-55769564FA9F}" type="pres">
      <dgm:prSet presAssocID="{793D8D19-0C81-48AB-A151-D57849968E29}" presName="vert1" presStyleCnt="0"/>
      <dgm:spPr/>
    </dgm:pt>
    <dgm:pt modelId="{823B6A68-7439-4BFB-B226-9F13286B026D}" type="pres">
      <dgm:prSet presAssocID="{42754166-75B7-446A-B87E-8E6860D3E11E}" presName="thickLine" presStyleLbl="alignNode1" presStyleIdx="6" presStyleCnt="8"/>
      <dgm:spPr/>
    </dgm:pt>
    <dgm:pt modelId="{24F28F56-60EF-46EE-809E-550947A25ED1}" type="pres">
      <dgm:prSet presAssocID="{42754166-75B7-446A-B87E-8E6860D3E11E}" presName="horz1" presStyleCnt="0"/>
      <dgm:spPr/>
    </dgm:pt>
    <dgm:pt modelId="{3619B444-E099-4064-B0DF-5135D527A6D6}" type="pres">
      <dgm:prSet presAssocID="{42754166-75B7-446A-B87E-8E6860D3E11E}" presName="tx1" presStyleLbl="revTx" presStyleIdx="6" presStyleCnt="8"/>
      <dgm:spPr/>
    </dgm:pt>
    <dgm:pt modelId="{FCCA0E7C-5C3A-4779-BB5B-C968612107EA}" type="pres">
      <dgm:prSet presAssocID="{42754166-75B7-446A-B87E-8E6860D3E11E}" presName="vert1" presStyleCnt="0"/>
      <dgm:spPr/>
    </dgm:pt>
    <dgm:pt modelId="{32F093D6-005A-416B-81DF-57E34D573DCF}" type="pres">
      <dgm:prSet presAssocID="{227D1B61-DB60-41ED-B40E-9A076DE67002}" presName="thickLine" presStyleLbl="alignNode1" presStyleIdx="7" presStyleCnt="8"/>
      <dgm:spPr/>
    </dgm:pt>
    <dgm:pt modelId="{705C3339-1C8D-43E1-945D-AF8C4EF8A207}" type="pres">
      <dgm:prSet presAssocID="{227D1B61-DB60-41ED-B40E-9A076DE67002}" presName="horz1" presStyleCnt="0"/>
      <dgm:spPr/>
    </dgm:pt>
    <dgm:pt modelId="{B0006AB6-C4BD-41CF-AB76-5B6EDF948E32}" type="pres">
      <dgm:prSet presAssocID="{227D1B61-DB60-41ED-B40E-9A076DE67002}" presName="tx1" presStyleLbl="revTx" presStyleIdx="7" presStyleCnt="8"/>
      <dgm:spPr/>
    </dgm:pt>
    <dgm:pt modelId="{F2E84320-B319-40CF-A73E-F24EEA40B95C}" type="pres">
      <dgm:prSet presAssocID="{227D1B61-DB60-41ED-B40E-9A076DE67002}" presName="vert1" presStyleCnt="0"/>
      <dgm:spPr/>
    </dgm:pt>
  </dgm:ptLst>
  <dgm:cxnLst>
    <dgm:cxn modelId="{602E5A16-51C3-4B0B-B5C9-FF968ABD39A7}" srcId="{32E1D0A2-D0E6-4E83-954B-BB494D3874D8}" destId="{227D1B61-DB60-41ED-B40E-9A076DE67002}" srcOrd="7" destOrd="0" parTransId="{40C3C26E-ABC4-40BF-80B4-330BC2F7FF6B}" sibTransId="{8C2F924B-CAF8-4958-9AF4-5D7BDFB135E1}"/>
    <dgm:cxn modelId="{07D08E42-1E3D-B745-8991-205512355807}" type="presOf" srcId="{793D8D19-0C81-48AB-A151-D57849968E29}" destId="{6F46722C-3E0F-43C6-9805-76FC19B1F968}" srcOrd="0" destOrd="0" presId="urn:microsoft.com/office/officeart/2008/layout/LinedList"/>
    <dgm:cxn modelId="{B0219E47-94FD-4003-9F5B-55C75148DEB8}" srcId="{32E1D0A2-D0E6-4E83-954B-BB494D3874D8}" destId="{5115FE3B-ADF7-483C-A64B-B78073BCCA6B}" srcOrd="3" destOrd="0" parTransId="{5FF9E2CB-BD3D-45F9-9E15-8993CA4B2166}" sibTransId="{213997AE-8DBD-43B0-B535-A0390E1C5A9D}"/>
    <dgm:cxn modelId="{FDDAFF4E-1342-D34B-921F-946AEC358572}" type="presOf" srcId="{353C5506-A2D9-4ECA-9026-B95B6485DC7D}" destId="{BA30C22E-3EA7-4FF9-94D6-71C828F44EE3}" srcOrd="0" destOrd="0" presId="urn:microsoft.com/office/officeart/2008/layout/LinedList"/>
    <dgm:cxn modelId="{206AC95E-8070-4AE8-A047-37E38BAF8FF5}" srcId="{32E1D0A2-D0E6-4E83-954B-BB494D3874D8}" destId="{793D8D19-0C81-48AB-A151-D57849968E29}" srcOrd="5" destOrd="0" parTransId="{1B057AEB-890D-43C8-8DA5-38A4B53A8660}" sibTransId="{0D89187B-701C-41EB-A948-0AB5ACB5C20D}"/>
    <dgm:cxn modelId="{FF82A068-B5E9-4D35-98B5-E64F70E4869E}" srcId="{32E1D0A2-D0E6-4E83-954B-BB494D3874D8}" destId="{9D8BF348-A3D9-4F46-8466-EDBC75305BC3}" srcOrd="2" destOrd="0" parTransId="{9BBB03A3-1DE0-409E-977F-27C310F0EEB5}" sibTransId="{3420AD4F-38CE-4D53-81A5-47A783E830AD}"/>
    <dgm:cxn modelId="{0BB51481-B638-45CD-86E4-F4DA12FAB852}" srcId="{32E1D0A2-D0E6-4E83-954B-BB494D3874D8}" destId="{353C5506-A2D9-4ECA-9026-B95B6485DC7D}" srcOrd="4" destOrd="0" parTransId="{4769A9FB-3A5F-4612-9743-66CB4A9A7288}" sibTransId="{79AA6A87-F852-4E12-A9FA-70583F1DC865}"/>
    <dgm:cxn modelId="{06E05282-6062-A14C-BE28-C9447744BDC3}" type="presOf" srcId="{42754166-75B7-446A-B87E-8E6860D3E11E}" destId="{3619B444-E099-4064-B0DF-5135D527A6D6}" srcOrd="0" destOrd="0" presId="urn:microsoft.com/office/officeart/2008/layout/LinedList"/>
    <dgm:cxn modelId="{9F655491-4EC9-49A0-B6FE-6E318F552A67}" srcId="{32E1D0A2-D0E6-4E83-954B-BB494D3874D8}" destId="{42754166-75B7-446A-B87E-8E6860D3E11E}" srcOrd="6" destOrd="0" parTransId="{9E358E59-942A-4AC9-AEE2-884DF7133C1B}" sibTransId="{6CBD2522-0C66-4A4F-AB03-C5A3604D497F}"/>
    <dgm:cxn modelId="{20E36094-DDE8-1949-B0E0-F60A9F93DF5D}" type="presOf" srcId="{586F06EC-18B7-4383-A96E-5A629B9370D1}" destId="{8E7EEE41-FB8D-4923-B709-25B35B9BEA7B}" srcOrd="0" destOrd="0" presId="urn:microsoft.com/office/officeart/2008/layout/LinedList"/>
    <dgm:cxn modelId="{2E661E95-0DA6-4D47-A456-7227D6DE5D9D}" type="presOf" srcId="{227D1B61-DB60-41ED-B40E-9A076DE67002}" destId="{B0006AB6-C4BD-41CF-AB76-5B6EDF948E32}" srcOrd="0" destOrd="0" presId="urn:microsoft.com/office/officeart/2008/layout/LinedList"/>
    <dgm:cxn modelId="{A96E8397-6AD2-471A-AEBC-5CAC6A3101E5}" srcId="{32E1D0A2-D0E6-4E83-954B-BB494D3874D8}" destId="{9D0D7C5F-5A1B-46EF-B2DC-B14E446301B7}" srcOrd="1" destOrd="0" parTransId="{0725EBAF-D622-4FFA-B7E1-759924C99905}" sibTransId="{4A3D6297-CB49-41B6-91B8-AA7132E285D7}"/>
    <dgm:cxn modelId="{12FD42AB-C008-6A49-A970-5A9DFCA9F851}" type="presOf" srcId="{9D8BF348-A3D9-4F46-8466-EDBC75305BC3}" destId="{3E8AA159-FE4D-4E67-BA70-B1BC5C50B3F2}" srcOrd="0" destOrd="0" presId="urn:microsoft.com/office/officeart/2008/layout/LinedList"/>
    <dgm:cxn modelId="{2D1E27B6-615C-40CA-8A5B-3784F94EC7C0}" srcId="{32E1D0A2-D0E6-4E83-954B-BB494D3874D8}" destId="{586F06EC-18B7-4383-A96E-5A629B9370D1}" srcOrd="0" destOrd="0" parTransId="{DEE1D728-280E-42DB-BE5B-C3508556F29E}" sibTransId="{65DB92CE-BC28-4EA6-9A78-8C19AE64FFCD}"/>
    <dgm:cxn modelId="{089E7DB8-D933-2940-9EA5-C9ADB3201440}" type="presOf" srcId="{9D0D7C5F-5A1B-46EF-B2DC-B14E446301B7}" destId="{F40226AC-7B37-4B26-BD43-DC38DA8C9D84}" srcOrd="0" destOrd="0" presId="urn:microsoft.com/office/officeart/2008/layout/LinedList"/>
    <dgm:cxn modelId="{D9A763CF-4326-0A46-AD9C-38C6004F22EA}" type="presOf" srcId="{5115FE3B-ADF7-483C-A64B-B78073BCCA6B}" destId="{7B0C2300-83BA-46E1-8AD9-FDF35576B472}" srcOrd="0" destOrd="0" presId="urn:microsoft.com/office/officeart/2008/layout/LinedList"/>
    <dgm:cxn modelId="{4E061AE5-5435-C04E-88C6-D82C312A8B0C}" type="presOf" srcId="{32E1D0A2-D0E6-4E83-954B-BB494D3874D8}" destId="{0D10000F-2054-4FE8-B7D4-91FDE8350AD8}" srcOrd="0" destOrd="0" presId="urn:microsoft.com/office/officeart/2008/layout/LinedList"/>
    <dgm:cxn modelId="{B9C34AD9-ABC9-1A47-BF9F-E46D143C7BBE}" type="presParOf" srcId="{0D10000F-2054-4FE8-B7D4-91FDE8350AD8}" destId="{B66B6B5F-5E07-4C2E-BA31-347A50313AB3}" srcOrd="0" destOrd="0" presId="urn:microsoft.com/office/officeart/2008/layout/LinedList"/>
    <dgm:cxn modelId="{F15931CB-B27A-2448-9BE5-B4E3625AC497}" type="presParOf" srcId="{0D10000F-2054-4FE8-B7D4-91FDE8350AD8}" destId="{3DBE9CE1-72FE-43CD-8EC0-3C5D66E6A2F9}" srcOrd="1" destOrd="0" presId="urn:microsoft.com/office/officeart/2008/layout/LinedList"/>
    <dgm:cxn modelId="{78674EAD-8C28-C74A-A562-795182C4E352}" type="presParOf" srcId="{3DBE9CE1-72FE-43CD-8EC0-3C5D66E6A2F9}" destId="{8E7EEE41-FB8D-4923-B709-25B35B9BEA7B}" srcOrd="0" destOrd="0" presId="urn:microsoft.com/office/officeart/2008/layout/LinedList"/>
    <dgm:cxn modelId="{4B470CB3-A390-2544-8463-F7B97FEBE481}" type="presParOf" srcId="{3DBE9CE1-72FE-43CD-8EC0-3C5D66E6A2F9}" destId="{9A13E2B0-23CB-4C95-A03A-635DC618DBC6}" srcOrd="1" destOrd="0" presId="urn:microsoft.com/office/officeart/2008/layout/LinedList"/>
    <dgm:cxn modelId="{2D7A42CC-2358-A14D-8789-520D43380960}" type="presParOf" srcId="{0D10000F-2054-4FE8-B7D4-91FDE8350AD8}" destId="{7268E0B2-711F-4C8A-94FF-5D41533F4074}" srcOrd="2" destOrd="0" presId="urn:microsoft.com/office/officeart/2008/layout/LinedList"/>
    <dgm:cxn modelId="{AC008D21-AF5E-6543-99A5-F809D9375341}" type="presParOf" srcId="{0D10000F-2054-4FE8-B7D4-91FDE8350AD8}" destId="{2215C2AF-B26B-477C-8EB8-C6EF08353122}" srcOrd="3" destOrd="0" presId="urn:microsoft.com/office/officeart/2008/layout/LinedList"/>
    <dgm:cxn modelId="{F979EF2C-1ECF-0642-8810-399FF72223BD}" type="presParOf" srcId="{2215C2AF-B26B-477C-8EB8-C6EF08353122}" destId="{F40226AC-7B37-4B26-BD43-DC38DA8C9D84}" srcOrd="0" destOrd="0" presId="urn:microsoft.com/office/officeart/2008/layout/LinedList"/>
    <dgm:cxn modelId="{519D23FC-5096-BE48-9729-4D3B28001622}" type="presParOf" srcId="{2215C2AF-B26B-477C-8EB8-C6EF08353122}" destId="{395A8FDA-23EA-4C35-83B4-11591D74348F}" srcOrd="1" destOrd="0" presId="urn:microsoft.com/office/officeart/2008/layout/LinedList"/>
    <dgm:cxn modelId="{F6A36F84-E243-1C4E-9B8C-B6337500E681}" type="presParOf" srcId="{0D10000F-2054-4FE8-B7D4-91FDE8350AD8}" destId="{BE8E23CB-9D60-42AA-BD2D-EAE1ED76CE59}" srcOrd="4" destOrd="0" presId="urn:microsoft.com/office/officeart/2008/layout/LinedList"/>
    <dgm:cxn modelId="{6BD6C558-B5D3-BC45-ABDD-C134088B8394}" type="presParOf" srcId="{0D10000F-2054-4FE8-B7D4-91FDE8350AD8}" destId="{1667427C-7507-488E-8BED-24FEC5B8D8DD}" srcOrd="5" destOrd="0" presId="urn:microsoft.com/office/officeart/2008/layout/LinedList"/>
    <dgm:cxn modelId="{9154372B-D218-9342-8E37-CE55E3CE29FB}" type="presParOf" srcId="{1667427C-7507-488E-8BED-24FEC5B8D8DD}" destId="{3E8AA159-FE4D-4E67-BA70-B1BC5C50B3F2}" srcOrd="0" destOrd="0" presId="urn:microsoft.com/office/officeart/2008/layout/LinedList"/>
    <dgm:cxn modelId="{D5BFD3C1-85FE-1947-9954-836F954994F2}" type="presParOf" srcId="{1667427C-7507-488E-8BED-24FEC5B8D8DD}" destId="{ED7D21C3-8483-4AC2-8A72-EFD9D714D2AF}" srcOrd="1" destOrd="0" presId="urn:microsoft.com/office/officeart/2008/layout/LinedList"/>
    <dgm:cxn modelId="{84B18AD3-AFA7-FF4A-BF5E-0C864892D3BF}" type="presParOf" srcId="{0D10000F-2054-4FE8-B7D4-91FDE8350AD8}" destId="{C752671C-8F73-4BC1-A502-CA447196F76D}" srcOrd="6" destOrd="0" presId="urn:microsoft.com/office/officeart/2008/layout/LinedList"/>
    <dgm:cxn modelId="{1DE90E2F-13D7-DA46-BC09-9C8868047A1E}" type="presParOf" srcId="{0D10000F-2054-4FE8-B7D4-91FDE8350AD8}" destId="{A257E214-8178-4073-ABD6-75EDF10D7CA6}" srcOrd="7" destOrd="0" presId="urn:microsoft.com/office/officeart/2008/layout/LinedList"/>
    <dgm:cxn modelId="{0E2C9A77-FADA-4B43-983B-E3ADA9ABB229}" type="presParOf" srcId="{A257E214-8178-4073-ABD6-75EDF10D7CA6}" destId="{7B0C2300-83BA-46E1-8AD9-FDF35576B472}" srcOrd="0" destOrd="0" presId="urn:microsoft.com/office/officeart/2008/layout/LinedList"/>
    <dgm:cxn modelId="{63E45EC9-A8D8-7D4D-AB23-DDF913CE8AEA}" type="presParOf" srcId="{A257E214-8178-4073-ABD6-75EDF10D7CA6}" destId="{44A9D07B-37A0-45B1-AB78-4A400B38312A}" srcOrd="1" destOrd="0" presId="urn:microsoft.com/office/officeart/2008/layout/LinedList"/>
    <dgm:cxn modelId="{40857C3F-C734-314E-A4F5-06A1A02CB874}" type="presParOf" srcId="{0D10000F-2054-4FE8-B7D4-91FDE8350AD8}" destId="{41445361-4E93-45B9-818A-BD892144FFC8}" srcOrd="8" destOrd="0" presId="urn:microsoft.com/office/officeart/2008/layout/LinedList"/>
    <dgm:cxn modelId="{4655387C-E89A-0948-9DEA-83A45B484080}" type="presParOf" srcId="{0D10000F-2054-4FE8-B7D4-91FDE8350AD8}" destId="{84526043-8FBB-4DC7-8936-8BC7042E5172}" srcOrd="9" destOrd="0" presId="urn:microsoft.com/office/officeart/2008/layout/LinedList"/>
    <dgm:cxn modelId="{C2B49A1A-6241-BF45-BE3D-9D0DBA04F7BF}" type="presParOf" srcId="{84526043-8FBB-4DC7-8936-8BC7042E5172}" destId="{BA30C22E-3EA7-4FF9-94D6-71C828F44EE3}" srcOrd="0" destOrd="0" presId="urn:microsoft.com/office/officeart/2008/layout/LinedList"/>
    <dgm:cxn modelId="{7F77FC56-DF2F-1C42-8756-42F9D24F8AC3}" type="presParOf" srcId="{84526043-8FBB-4DC7-8936-8BC7042E5172}" destId="{9B181F32-D835-4BBA-9E7A-C51801428279}" srcOrd="1" destOrd="0" presId="urn:microsoft.com/office/officeart/2008/layout/LinedList"/>
    <dgm:cxn modelId="{9F49CF32-2DA6-6B49-959A-5EA8E2DC38EF}" type="presParOf" srcId="{0D10000F-2054-4FE8-B7D4-91FDE8350AD8}" destId="{79347B52-ED32-4E31-8308-2917A90A9F23}" srcOrd="10" destOrd="0" presId="urn:microsoft.com/office/officeart/2008/layout/LinedList"/>
    <dgm:cxn modelId="{F62B3156-B0C9-1D44-9B43-76064C24B6A9}" type="presParOf" srcId="{0D10000F-2054-4FE8-B7D4-91FDE8350AD8}" destId="{BEB87D1C-7293-4E5A-B14B-A4B3036B4CCD}" srcOrd="11" destOrd="0" presId="urn:microsoft.com/office/officeart/2008/layout/LinedList"/>
    <dgm:cxn modelId="{8DF10547-1F1C-9944-B3CF-F689C8D1FE86}" type="presParOf" srcId="{BEB87D1C-7293-4E5A-B14B-A4B3036B4CCD}" destId="{6F46722C-3E0F-43C6-9805-76FC19B1F968}" srcOrd="0" destOrd="0" presId="urn:microsoft.com/office/officeart/2008/layout/LinedList"/>
    <dgm:cxn modelId="{BDFBDD38-A820-BB45-B02F-48BF352C325A}" type="presParOf" srcId="{BEB87D1C-7293-4E5A-B14B-A4B3036B4CCD}" destId="{AFBCE875-0A4E-4CDD-8297-55769564FA9F}" srcOrd="1" destOrd="0" presId="urn:microsoft.com/office/officeart/2008/layout/LinedList"/>
    <dgm:cxn modelId="{D6106C31-95C2-D94A-88BF-8577724201F2}" type="presParOf" srcId="{0D10000F-2054-4FE8-B7D4-91FDE8350AD8}" destId="{823B6A68-7439-4BFB-B226-9F13286B026D}" srcOrd="12" destOrd="0" presId="urn:microsoft.com/office/officeart/2008/layout/LinedList"/>
    <dgm:cxn modelId="{7720E4B6-E712-6B4A-B412-A1A3DA8562DC}" type="presParOf" srcId="{0D10000F-2054-4FE8-B7D4-91FDE8350AD8}" destId="{24F28F56-60EF-46EE-809E-550947A25ED1}" srcOrd="13" destOrd="0" presId="urn:microsoft.com/office/officeart/2008/layout/LinedList"/>
    <dgm:cxn modelId="{6CBD425D-5C27-7C43-954E-F904369B81F4}" type="presParOf" srcId="{24F28F56-60EF-46EE-809E-550947A25ED1}" destId="{3619B444-E099-4064-B0DF-5135D527A6D6}" srcOrd="0" destOrd="0" presId="urn:microsoft.com/office/officeart/2008/layout/LinedList"/>
    <dgm:cxn modelId="{D8C68719-31C4-8748-872F-095E6CCDB292}" type="presParOf" srcId="{24F28F56-60EF-46EE-809E-550947A25ED1}" destId="{FCCA0E7C-5C3A-4779-BB5B-C968612107EA}" srcOrd="1" destOrd="0" presId="urn:microsoft.com/office/officeart/2008/layout/LinedList"/>
    <dgm:cxn modelId="{2262BB6D-4D40-0347-8909-C8AE7B1F2487}" type="presParOf" srcId="{0D10000F-2054-4FE8-B7D4-91FDE8350AD8}" destId="{32F093D6-005A-416B-81DF-57E34D573DCF}" srcOrd="14" destOrd="0" presId="urn:microsoft.com/office/officeart/2008/layout/LinedList"/>
    <dgm:cxn modelId="{F377A70C-9B4C-3142-B93D-D6D1FE107F1B}" type="presParOf" srcId="{0D10000F-2054-4FE8-B7D4-91FDE8350AD8}" destId="{705C3339-1C8D-43E1-945D-AF8C4EF8A207}" srcOrd="15" destOrd="0" presId="urn:microsoft.com/office/officeart/2008/layout/LinedList"/>
    <dgm:cxn modelId="{7EE9D801-E3FA-D04A-BECE-228B3D52B6A8}" type="presParOf" srcId="{705C3339-1C8D-43E1-945D-AF8C4EF8A207}" destId="{B0006AB6-C4BD-41CF-AB76-5B6EDF948E32}" srcOrd="0" destOrd="0" presId="urn:microsoft.com/office/officeart/2008/layout/LinedList"/>
    <dgm:cxn modelId="{3F0E37AB-3532-8548-A283-18AFBF1170F2}" type="presParOf" srcId="{705C3339-1C8D-43E1-945D-AF8C4EF8A207}" destId="{F2E84320-B319-40CF-A73E-F24EEA40B95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03B288-4E04-42C6-A417-3494E3BAB5D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1EE4CCBF-11BB-4B03-BB7F-533178D6C181}">
      <dgm:prSet phldrT="[Text]" custT="1"/>
      <dgm:spPr/>
      <dgm:t>
        <a:bodyPr/>
        <a:lstStyle/>
        <a:p>
          <a:r>
            <a:rPr lang="en-US" sz="2800" dirty="0"/>
            <a:t>Housing</a:t>
          </a:r>
        </a:p>
      </dgm:t>
    </dgm:pt>
    <dgm:pt modelId="{B36718B6-A9ED-4AF0-A65F-1DFA6A60E4C4}" type="parTrans" cxnId="{EB849FE0-F4AB-4BDE-839E-9CD9641DADEE}">
      <dgm:prSet/>
      <dgm:spPr/>
      <dgm:t>
        <a:bodyPr/>
        <a:lstStyle/>
        <a:p>
          <a:endParaRPr lang="en-US"/>
        </a:p>
      </dgm:t>
    </dgm:pt>
    <dgm:pt modelId="{3CF08A05-5199-42EF-99F4-6E201DA7EF62}" type="sibTrans" cxnId="{EB849FE0-F4AB-4BDE-839E-9CD9641DADEE}">
      <dgm:prSet/>
      <dgm:spPr/>
      <dgm:t>
        <a:bodyPr/>
        <a:lstStyle/>
        <a:p>
          <a:endParaRPr lang="en-US"/>
        </a:p>
      </dgm:t>
    </dgm:pt>
    <dgm:pt modelId="{A4711FAB-697A-40A3-8617-1A8D657C60B4}">
      <dgm:prSet phldrT="[Text]"/>
      <dgm:spPr/>
      <dgm:t>
        <a:bodyPr/>
        <a:lstStyle/>
        <a:p>
          <a:r>
            <a:rPr lang="en-US" dirty="0"/>
            <a:t>Housing Navigation</a:t>
          </a:r>
        </a:p>
      </dgm:t>
    </dgm:pt>
    <dgm:pt modelId="{EF9A72D6-98A5-4D64-BEFD-514FA1F6288A}" type="parTrans" cxnId="{5CF02964-7F84-4798-B051-AE10EF0203BC}">
      <dgm:prSet/>
      <dgm:spPr/>
      <dgm:t>
        <a:bodyPr/>
        <a:lstStyle/>
        <a:p>
          <a:endParaRPr lang="en-US"/>
        </a:p>
      </dgm:t>
    </dgm:pt>
    <dgm:pt modelId="{61BB8CD6-A9A1-4C38-A527-A1C22C71B868}" type="sibTrans" cxnId="{5CF02964-7F84-4798-B051-AE10EF0203BC}">
      <dgm:prSet/>
      <dgm:spPr/>
      <dgm:t>
        <a:bodyPr/>
        <a:lstStyle/>
        <a:p>
          <a:endParaRPr lang="en-US"/>
        </a:p>
      </dgm:t>
    </dgm:pt>
    <dgm:pt modelId="{31347DBE-8674-4E23-8987-338BB9D1643E}">
      <dgm:prSet phldrT="[Text]"/>
      <dgm:spPr/>
      <dgm:t>
        <a:bodyPr/>
        <a:lstStyle/>
        <a:p>
          <a:r>
            <a:rPr lang="en-US" dirty="0"/>
            <a:t>Building Motivation</a:t>
          </a:r>
        </a:p>
      </dgm:t>
    </dgm:pt>
    <dgm:pt modelId="{0EC7279B-3693-477F-B83F-99645FA48D71}" type="parTrans" cxnId="{BA3DEE03-F7BB-4ADC-8B7B-EDE98E011A5A}">
      <dgm:prSet/>
      <dgm:spPr/>
      <dgm:t>
        <a:bodyPr/>
        <a:lstStyle/>
        <a:p>
          <a:endParaRPr lang="en-US"/>
        </a:p>
      </dgm:t>
    </dgm:pt>
    <dgm:pt modelId="{905B760D-69E4-4F1E-B789-654628810114}" type="sibTrans" cxnId="{BA3DEE03-F7BB-4ADC-8B7B-EDE98E011A5A}">
      <dgm:prSet/>
      <dgm:spPr/>
      <dgm:t>
        <a:bodyPr/>
        <a:lstStyle/>
        <a:p>
          <a:endParaRPr lang="en-US"/>
        </a:p>
      </dgm:t>
    </dgm:pt>
    <dgm:pt modelId="{0FFDBE70-530E-4D31-9A55-3C007EDEB94C}">
      <dgm:prSet phldrT="[Text]"/>
      <dgm:spPr/>
      <dgm:t>
        <a:bodyPr/>
        <a:lstStyle/>
        <a:p>
          <a:r>
            <a:rPr lang="en-US" dirty="0"/>
            <a:t>Housing First</a:t>
          </a:r>
        </a:p>
      </dgm:t>
    </dgm:pt>
    <dgm:pt modelId="{DAFE2399-6BD9-49DF-83D9-E9C747DD30BD}" type="parTrans" cxnId="{0BD3B052-B02B-4B15-A3B9-8564957763FE}">
      <dgm:prSet/>
      <dgm:spPr/>
      <dgm:t>
        <a:bodyPr/>
        <a:lstStyle/>
        <a:p>
          <a:endParaRPr lang="en-US"/>
        </a:p>
      </dgm:t>
    </dgm:pt>
    <dgm:pt modelId="{0DDAFAF8-61D5-4269-8120-18F4B9620A32}" type="sibTrans" cxnId="{0BD3B052-B02B-4B15-A3B9-8564957763FE}">
      <dgm:prSet/>
      <dgm:spPr/>
      <dgm:t>
        <a:bodyPr/>
        <a:lstStyle/>
        <a:p>
          <a:endParaRPr lang="en-US"/>
        </a:p>
      </dgm:t>
    </dgm:pt>
    <dgm:pt modelId="{6E7DBBA0-92F0-4588-86F5-AC80C0AD1FC1}">
      <dgm:prSet phldrT="[Text]"/>
      <dgm:spPr/>
      <dgm:t>
        <a:bodyPr/>
        <a:lstStyle/>
        <a:p>
          <a:r>
            <a:rPr lang="en-US" dirty="0"/>
            <a:t>Service Needs Assessment &amp; Plan</a:t>
          </a:r>
        </a:p>
      </dgm:t>
    </dgm:pt>
    <dgm:pt modelId="{304375AD-6D54-4126-9FD4-5FDEA794E2CB}" type="parTrans" cxnId="{5CB68F2F-6D32-4F7E-97F9-CD0DD6CCC194}">
      <dgm:prSet/>
      <dgm:spPr/>
      <dgm:t>
        <a:bodyPr/>
        <a:lstStyle/>
        <a:p>
          <a:endParaRPr lang="en-US"/>
        </a:p>
      </dgm:t>
    </dgm:pt>
    <dgm:pt modelId="{64793F95-D57B-4019-8F7B-06233423D9FE}" type="sibTrans" cxnId="{5CB68F2F-6D32-4F7E-97F9-CD0DD6CCC194}">
      <dgm:prSet/>
      <dgm:spPr/>
      <dgm:t>
        <a:bodyPr/>
        <a:lstStyle/>
        <a:p>
          <a:endParaRPr lang="en-US"/>
        </a:p>
      </dgm:t>
    </dgm:pt>
    <dgm:pt modelId="{49CB8B9B-3997-49FE-8DCF-58083E0B6B42}">
      <dgm:prSet phldrT="[Text]"/>
      <dgm:spPr/>
      <dgm:t>
        <a:bodyPr/>
        <a:lstStyle/>
        <a:p>
          <a:r>
            <a:rPr lang="en-US" dirty="0"/>
            <a:t>Mainstream Benefits &amp; SOAR</a:t>
          </a:r>
        </a:p>
      </dgm:t>
    </dgm:pt>
    <dgm:pt modelId="{6FBBCC2E-DACB-48D6-93E7-963C9FA990A8}" type="parTrans" cxnId="{E8DDCD62-7202-4C9E-8A31-4E9DAB535F98}">
      <dgm:prSet/>
      <dgm:spPr/>
      <dgm:t>
        <a:bodyPr/>
        <a:lstStyle/>
        <a:p>
          <a:endParaRPr lang="en-US"/>
        </a:p>
      </dgm:t>
    </dgm:pt>
    <dgm:pt modelId="{AB0E7548-35EA-42D2-A775-BFB67A110BB4}" type="sibTrans" cxnId="{E8DDCD62-7202-4C9E-8A31-4E9DAB535F98}">
      <dgm:prSet/>
      <dgm:spPr/>
      <dgm:t>
        <a:bodyPr/>
        <a:lstStyle/>
        <a:p>
          <a:endParaRPr lang="en-US"/>
        </a:p>
      </dgm:t>
    </dgm:pt>
    <dgm:pt modelId="{DD248B4A-5E75-4C17-AB19-4F9003B66840}">
      <dgm:prSet phldrT="[Text]"/>
      <dgm:spPr/>
      <dgm:t>
        <a:bodyPr/>
        <a:lstStyle/>
        <a:p>
          <a:r>
            <a:rPr lang="en-US" dirty="0"/>
            <a:t>Community Based Services</a:t>
          </a:r>
        </a:p>
      </dgm:t>
    </dgm:pt>
    <dgm:pt modelId="{F9CAB3AB-A63F-407F-9058-330E8DD48396}" type="parTrans" cxnId="{0AA3812E-EF27-4F22-B925-379B1D85FDBE}">
      <dgm:prSet/>
      <dgm:spPr/>
      <dgm:t>
        <a:bodyPr/>
        <a:lstStyle/>
        <a:p>
          <a:endParaRPr lang="en-US"/>
        </a:p>
      </dgm:t>
    </dgm:pt>
    <dgm:pt modelId="{E6FB51C1-6DE3-4183-9D7B-C9AF6D2FFE32}" type="sibTrans" cxnId="{0AA3812E-EF27-4F22-B925-379B1D85FDBE}">
      <dgm:prSet/>
      <dgm:spPr/>
      <dgm:t>
        <a:bodyPr/>
        <a:lstStyle/>
        <a:p>
          <a:endParaRPr lang="en-US"/>
        </a:p>
      </dgm:t>
    </dgm:pt>
    <dgm:pt modelId="{806CD40E-12D7-4383-B58B-C1763C2F8762}" type="pres">
      <dgm:prSet presAssocID="{BF03B288-4E04-42C6-A417-3494E3BAB5DA}" presName="Name0" presStyleCnt="0">
        <dgm:presLayoutVars>
          <dgm:chMax val="1"/>
          <dgm:chPref val="1"/>
          <dgm:dir/>
          <dgm:animOne val="branch"/>
          <dgm:animLvl val="lvl"/>
        </dgm:presLayoutVars>
      </dgm:prSet>
      <dgm:spPr/>
    </dgm:pt>
    <dgm:pt modelId="{7BCD84F9-4B38-4B48-955D-BB607AD4C64F}" type="pres">
      <dgm:prSet presAssocID="{1EE4CCBF-11BB-4B03-BB7F-533178D6C181}" presName="Parent" presStyleLbl="node0" presStyleIdx="0" presStyleCnt="1">
        <dgm:presLayoutVars>
          <dgm:chMax val="6"/>
          <dgm:chPref val="6"/>
        </dgm:presLayoutVars>
      </dgm:prSet>
      <dgm:spPr>
        <a:prstGeom prst="octagon">
          <a:avLst/>
        </a:prstGeom>
      </dgm:spPr>
    </dgm:pt>
    <dgm:pt modelId="{F2EEF4E2-16A5-4A36-81BC-CC5CA87F82B6}" type="pres">
      <dgm:prSet presAssocID="{A4711FAB-697A-40A3-8617-1A8D657C60B4}" presName="Accent1" presStyleCnt="0"/>
      <dgm:spPr/>
    </dgm:pt>
    <dgm:pt modelId="{510286AE-319F-418E-A0E6-FD4BB42FDB4B}" type="pres">
      <dgm:prSet presAssocID="{A4711FAB-697A-40A3-8617-1A8D657C60B4}" presName="Accent" presStyleLbl="bgShp" presStyleIdx="0" presStyleCnt="6"/>
      <dgm:spPr/>
    </dgm:pt>
    <dgm:pt modelId="{268E82D8-4485-4DC3-8F65-A9C1C7B97616}" type="pres">
      <dgm:prSet presAssocID="{A4711FAB-697A-40A3-8617-1A8D657C60B4}" presName="Child1" presStyleLbl="node1" presStyleIdx="0" presStyleCnt="6" custLinFactNeighborX="-1384" custLinFactNeighborY="-2124">
        <dgm:presLayoutVars>
          <dgm:chMax val="0"/>
          <dgm:chPref val="0"/>
          <dgm:bulletEnabled val="1"/>
        </dgm:presLayoutVars>
      </dgm:prSet>
      <dgm:spPr>
        <a:prstGeom prst="octagon">
          <a:avLst/>
        </a:prstGeom>
      </dgm:spPr>
    </dgm:pt>
    <dgm:pt modelId="{862A33F9-73FF-42EB-80D5-050DE63254E5}" type="pres">
      <dgm:prSet presAssocID="{31347DBE-8674-4E23-8987-338BB9D1643E}" presName="Accent2" presStyleCnt="0"/>
      <dgm:spPr/>
    </dgm:pt>
    <dgm:pt modelId="{0A7CFB24-308D-404F-93D8-E5B14010D6D1}" type="pres">
      <dgm:prSet presAssocID="{31347DBE-8674-4E23-8987-338BB9D1643E}" presName="Accent" presStyleLbl="bgShp" presStyleIdx="1" presStyleCnt="6"/>
      <dgm:spPr/>
    </dgm:pt>
    <dgm:pt modelId="{E0297679-8DE8-4AE0-ADD4-19E8F223FCDD}" type="pres">
      <dgm:prSet presAssocID="{31347DBE-8674-4E23-8987-338BB9D1643E}" presName="Child2" presStyleLbl="node1" presStyleIdx="1" presStyleCnt="6" custLinFactNeighborX="-2358" custLinFactNeighborY="-18406">
        <dgm:presLayoutVars>
          <dgm:chMax val="0"/>
          <dgm:chPref val="0"/>
          <dgm:bulletEnabled val="1"/>
        </dgm:presLayoutVars>
      </dgm:prSet>
      <dgm:spPr>
        <a:prstGeom prst="octagon">
          <a:avLst/>
        </a:prstGeom>
      </dgm:spPr>
    </dgm:pt>
    <dgm:pt modelId="{E022CDB0-09C6-4C09-96D5-C1AC7BE7D05E}" type="pres">
      <dgm:prSet presAssocID="{0FFDBE70-530E-4D31-9A55-3C007EDEB94C}" presName="Accent3" presStyleCnt="0"/>
      <dgm:spPr/>
    </dgm:pt>
    <dgm:pt modelId="{C5D0F77F-D37F-4B28-89B7-D6821846A91D}" type="pres">
      <dgm:prSet presAssocID="{0FFDBE70-530E-4D31-9A55-3C007EDEB94C}" presName="Accent" presStyleLbl="bgShp" presStyleIdx="2" presStyleCnt="6"/>
      <dgm:spPr/>
    </dgm:pt>
    <dgm:pt modelId="{BACCB4A0-1B28-4C85-A0B2-032E96249211}" type="pres">
      <dgm:prSet presAssocID="{0FFDBE70-530E-4D31-9A55-3C007EDEB94C}" presName="Child3" presStyleLbl="node1" presStyleIdx="2" presStyleCnt="6" custLinFactNeighborX="22660" custLinFactNeighborY="-57736">
        <dgm:presLayoutVars>
          <dgm:chMax val="0"/>
          <dgm:chPref val="0"/>
          <dgm:bulletEnabled val="1"/>
        </dgm:presLayoutVars>
      </dgm:prSet>
      <dgm:spPr>
        <a:prstGeom prst="octagon">
          <a:avLst/>
        </a:prstGeom>
      </dgm:spPr>
    </dgm:pt>
    <dgm:pt modelId="{F8539BCD-D3B3-401E-92A2-E15FECDCCE32}" type="pres">
      <dgm:prSet presAssocID="{6E7DBBA0-92F0-4588-86F5-AC80C0AD1FC1}" presName="Accent4" presStyleCnt="0"/>
      <dgm:spPr/>
    </dgm:pt>
    <dgm:pt modelId="{0358A4D6-79F1-491B-813E-88425D5C21F6}" type="pres">
      <dgm:prSet presAssocID="{6E7DBBA0-92F0-4588-86F5-AC80C0AD1FC1}" presName="Accent" presStyleLbl="bgShp" presStyleIdx="3" presStyleCnt="6"/>
      <dgm:spPr/>
    </dgm:pt>
    <dgm:pt modelId="{F8544356-74E1-4486-9D3C-045BE32D2F98}" type="pres">
      <dgm:prSet presAssocID="{6E7DBBA0-92F0-4588-86F5-AC80C0AD1FC1}" presName="Child4" presStyleLbl="node1" presStyleIdx="3" presStyleCnt="6" custLinFactNeighborX="83904" custLinFactNeighborY="-41059">
        <dgm:presLayoutVars>
          <dgm:chMax val="0"/>
          <dgm:chPref val="0"/>
          <dgm:bulletEnabled val="1"/>
        </dgm:presLayoutVars>
      </dgm:prSet>
      <dgm:spPr>
        <a:prstGeom prst="octagon">
          <a:avLst/>
        </a:prstGeom>
      </dgm:spPr>
    </dgm:pt>
    <dgm:pt modelId="{F220E29E-9484-4EE1-81EE-57AA2FABF3FE}" type="pres">
      <dgm:prSet presAssocID="{49CB8B9B-3997-49FE-8DCF-58083E0B6B42}" presName="Accent5" presStyleCnt="0"/>
      <dgm:spPr/>
    </dgm:pt>
    <dgm:pt modelId="{54275EE8-2EBB-4FA2-B9A5-9130785F44AA}" type="pres">
      <dgm:prSet presAssocID="{49CB8B9B-3997-49FE-8DCF-58083E0B6B42}" presName="Accent" presStyleLbl="bgShp" presStyleIdx="4" presStyleCnt="6"/>
      <dgm:spPr/>
    </dgm:pt>
    <dgm:pt modelId="{A4A29E7C-DF69-4215-9B92-29B9968FEE62}" type="pres">
      <dgm:prSet presAssocID="{49CB8B9B-3997-49FE-8DCF-58083E0B6B42}" presName="Child5" presStyleLbl="node1" presStyleIdx="4" presStyleCnt="6" custLinFactNeighborX="93090" custLinFactNeighborY="54008">
        <dgm:presLayoutVars>
          <dgm:chMax val="0"/>
          <dgm:chPref val="0"/>
          <dgm:bulletEnabled val="1"/>
        </dgm:presLayoutVars>
      </dgm:prSet>
      <dgm:spPr>
        <a:prstGeom prst="octagon">
          <a:avLst/>
        </a:prstGeom>
      </dgm:spPr>
    </dgm:pt>
    <dgm:pt modelId="{862B48A5-8102-4C82-A058-68497BA83081}" type="pres">
      <dgm:prSet presAssocID="{DD248B4A-5E75-4C17-AB19-4F9003B66840}" presName="Accent6" presStyleCnt="0"/>
      <dgm:spPr/>
    </dgm:pt>
    <dgm:pt modelId="{5F15A3C4-EEFD-4807-94F4-8FC9C0F08C50}" type="pres">
      <dgm:prSet presAssocID="{DD248B4A-5E75-4C17-AB19-4F9003B66840}" presName="Accent" presStyleLbl="bgShp" presStyleIdx="5" presStyleCnt="6"/>
      <dgm:spPr/>
    </dgm:pt>
    <dgm:pt modelId="{6306E738-7962-4D6E-A0F5-3B980BA465CF}" type="pres">
      <dgm:prSet presAssocID="{DD248B4A-5E75-4C17-AB19-4F9003B66840}" presName="Child6" presStyleLbl="node1" presStyleIdx="5" presStyleCnt="6" custLinFactY="42292" custLinFactNeighborX="3607" custLinFactNeighborY="100000">
        <dgm:presLayoutVars>
          <dgm:chMax val="0"/>
          <dgm:chPref val="0"/>
          <dgm:bulletEnabled val="1"/>
        </dgm:presLayoutVars>
      </dgm:prSet>
      <dgm:spPr>
        <a:prstGeom prst="octagon">
          <a:avLst/>
        </a:prstGeom>
      </dgm:spPr>
    </dgm:pt>
  </dgm:ptLst>
  <dgm:cxnLst>
    <dgm:cxn modelId="{BA3DEE03-F7BB-4ADC-8B7B-EDE98E011A5A}" srcId="{1EE4CCBF-11BB-4B03-BB7F-533178D6C181}" destId="{31347DBE-8674-4E23-8987-338BB9D1643E}" srcOrd="1" destOrd="0" parTransId="{0EC7279B-3693-477F-B83F-99645FA48D71}" sibTransId="{905B760D-69E4-4F1E-B789-654628810114}"/>
    <dgm:cxn modelId="{E169C529-F61E-46D7-AFA6-02754A740FD9}" type="presOf" srcId="{A4711FAB-697A-40A3-8617-1A8D657C60B4}" destId="{268E82D8-4485-4DC3-8F65-A9C1C7B97616}" srcOrd="0" destOrd="0" presId="urn:microsoft.com/office/officeart/2011/layout/HexagonRadial"/>
    <dgm:cxn modelId="{0AA3812E-EF27-4F22-B925-379B1D85FDBE}" srcId="{1EE4CCBF-11BB-4B03-BB7F-533178D6C181}" destId="{DD248B4A-5E75-4C17-AB19-4F9003B66840}" srcOrd="5" destOrd="0" parTransId="{F9CAB3AB-A63F-407F-9058-330E8DD48396}" sibTransId="{E6FB51C1-6DE3-4183-9D7B-C9AF6D2FFE32}"/>
    <dgm:cxn modelId="{5CB68F2F-6D32-4F7E-97F9-CD0DD6CCC194}" srcId="{1EE4CCBF-11BB-4B03-BB7F-533178D6C181}" destId="{6E7DBBA0-92F0-4588-86F5-AC80C0AD1FC1}" srcOrd="3" destOrd="0" parTransId="{304375AD-6D54-4126-9FD4-5FDEA794E2CB}" sibTransId="{64793F95-D57B-4019-8F7B-06233423D9FE}"/>
    <dgm:cxn modelId="{65599F2F-89E5-497A-9A14-B81F844045CA}" type="presOf" srcId="{49CB8B9B-3997-49FE-8DCF-58083E0B6B42}" destId="{A4A29E7C-DF69-4215-9B92-29B9968FEE62}" srcOrd="0" destOrd="0" presId="urn:microsoft.com/office/officeart/2011/layout/HexagonRadial"/>
    <dgm:cxn modelId="{7C552536-8F40-4C30-8255-EEEA167168D9}" type="presOf" srcId="{DD248B4A-5E75-4C17-AB19-4F9003B66840}" destId="{6306E738-7962-4D6E-A0F5-3B980BA465CF}" srcOrd="0" destOrd="0" presId="urn:microsoft.com/office/officeart/2011/layout/HexagonRadial"/>
    <dgm:cxn modelId="{0A6F0E50-9256-4BA0-BFE9-1F279B26D049}" type="presOf" srcId="{BF03B288-4E04-42C6-A417-3494E3BAB5DA}" destId="{806CD40E-12D7-4383-B58B-C1763C2F8762}" srcOrd="0" destOrd="0" presId="urn:microsoft.com/office/officeart/2011/layout/HexagonRadial"/>
    <dgm:cxn modelId="{0BD3B052-B02B-4B15-A3B9-8564957763FE}" srcId="{1EE4CCBF-11BB-4B03-BB7F-533178D6C181}" destId="{0FFDBE70-530E-4D31-9A55-3C007EDEB94C}" srcOrd="2" destOrd="0" parTransId="{DAFE2399-6BD9-49DF-83D9-E9C747DD30BD}" sibTransId="{0DDAFAF8-61D5-4269-8120-18F4B9620A32}"/>
    <dgm:cxn modelId="{E164B255-B951-4FCD-9213-63B7BB311518}" type="presOf" srcId="{0FFDBE70-530E-4D31-9A55-3C007EDEB94C}" destId="{BACCB4A0-1B28-4C85-A0B2-032E96249211}" srcOrd="0" destOrd="0" presId="urn:microsoft.com/office/officeart/2011/layout/HexagonRadial"/>
    <dgm:cxn modelId="{E8DDCD62-7202-4C9E-8A31-4E9DAB535F98}" srcId="{1EE4CCBF-11BB-4B03-BB7F-533178D6C181}" destId="{49CB8B9B-3997-49FE-8DCF-58083E0B6B42}" srcOrd="4" destOrd="0" parTransId="{6FBBCC2E-DACB-48D6-93E7-963C9FA990A8}" sibTransId="{AB0E7548-35EA-42D2-A775-BFB67A110BB4}"/>
    <dgm:cxn modelId="{5CF02964-7F84-4798-B051-AE10EF0203BC}" srcId="{1EE4CCBF-11BB-4B03-BB7F-533178D6C181}" destId="{A4711FAB-697A-40A3-8617-1A8D657C60B4}" srcOrd="0" destOrd="0" parTransId="{EF9A72D6-98A5-4D64-BEFD-514FA1F6288A}" sibTransId="{61BB8CD6-A9A1-4C38-A527-A1C22C71B868}"/>
    <dgm:cxn modelId="{C4BBD07C-2B25-480D-BFAC-2739A0F7F8C3}" type="presOf" srcId="{31347DBE-8674-4E23-8987-338BB9D1643E}" destId="{E0297679-8DE8-4AE0-ADD4-19E8F223FCDD}" srcOrd="0" destOrd="0" presId="urn:microsoft.com/office/officeart/2011/layout/HexagonRadial"/>
    <dgm:cxn modelId="{FF19C5AD-DF51-4D7F-9A1B-95FD66664878}" type="presOf" srcId="{1EE4CCBF-11BB-4B03-BB7F-533178D6C181}" destId="{7BCD84F9-4B38-4B48-955D-BB607AD4C64F}" srcOrd="0" destOrd="0" presId="urn:microsoft.com/office/officeart/2011/layout/HexagonRadial"/>
    <dgm:cxn modelId="{EB849FE0-F4AB-4BDE-839E-9CD9641DADEE}" srcId="{BF03B288-4E04-42C6-A417-3494E3BAB5DA}" destId="{1EE4CCBF-11BB-4B03-BB7F-533178D6C181}" srcOrd="0" destOrd="0" parTransId="{B36718B6-A9ED-4AF0-A65F-1DFA6A60E4C4}" sibTransId="{3CF08A05-5199-42EF-99F4-6E201DA7EF62}"/>
    <dgm:cxn modelId="{3440A7E6-0128-4A22-B4F1-861751ECFF4D}" type="presOf" srcId="{6E7DBBA0-92F0-4588-86F5-AC80C0AD1FC1}" destId="{F8544356-74E1-4486-9D3C-045BE32D2F98}" srcOrd="0" destOrd="0" presId="urn:microsoft.com/office/officeart/2011/layout/HexagonRadial"/>
    <dgm:cxn modelId="{68C3D0A1-4AB7-428E-B828-17D3D91623D5}" type="presParOf" srcId="{806CD40E-12D7-4383-B58B-C1763C2F8762}" destId="{7BCD84F9-4B38-4B48-955D-BB607AD4C64F}" srcOrd="0" destOrd="0" presId="urn:microsoft.com/office/officeart/2011/layout/HexagonRadial"/>
    <dgm:cxn modelId="{88A5796E-5A5C-4437-BD07-7926CD523935}" type="presParOf" srcId="{806CD40E-12D7-4383-B58B-C1763C2F8762}" destId="{F2EEF4E2-16A5-4A36-81BC-CC5CA87F82B6}" srcOrd="1" destOrd="0" presId="urn:microsoft.com/office/officeart/2011/layout/HexagonRadial"/>
    <dgm:cxn modelId="{0D7FFEEC-8FF0-443A-9016-9A9E0D281F77}" type="presParOf" srcId="{F2EEF4E2-16A5-4A36-81BC-CC5CA87F82B6}" destId="{510286AE-319F-418E-A0E6-FD4BB42FDB4B}" srcOrd="0" destOrd="0" presId="urn:microsoft.com/office/officeart/2011/layout/HexagonRadial"/>
    <dgm:cxn modelId="{05DE2A5E-DF88-402C-9945-A905BBCD591E}" type="presParOf" srcId="{806CD40E-12D7-4383-B58B-C1763C2F8762}" destId="{268E82D8-4485-4DC3-8F65-A9C1C7B97616}" srcOrd="2" destOrd="0" presId="urn:microsoft.com/office/officeart/2011/layout/HexagonRadial"/>
    <dgm:cxn modelId="{9FE0E4FD-0462-492A-B250-A2A542D2526D}" type="presParOf" srcId="{806CD40E-12D7-4383-B58B-C1763C2F8762}" destId="{862A33F9-73FF-42EB-80D5-050DE63254E5}" srcOrd="3" destOrd="0" presId="urn:microsoft.com/office/officeart/2011/layout/HexagonRadial"/>
    <dgm:cxn modelId="{CE45A43C-4F75-4465-8226-EE7282DD90CC}" type="presParOf" srcId="{862A33F9-73FF-42EB-80D5-050DE63254E5}" destId="{0A7CFB24-308D-404F-93D8-E5B14010D6D1}" srcOrd="0" destOrd="0" presId="urn:microsoft.com/office/officeart/2011/layout/HexagonRadial"/>
    <dgm:cxn modelId="{621857A6-5F54-4EC2-AA96-53BDC622A988}" type="presParOf" srcId="{806CD40E-12D7-4383-B58B-C1763C2F8762}" destId="{E0297679-8DE8-4AE0-ADD4-19E8F223FCDD}" srcOrd="4" destOrd="0" presId="urn:microsoft.com/office/officeart/2011/layout/HexagonRadial"/>
    <dgm:cxn modelId="{FBCB6AF2-3D1D-4160-BAE3-FAB49E6B7F3B}" type="presParOf" srcId="{806CD40E-12D7-4383-B58B-C1763C2F8762}" destId="{E022CDB0-09C6-4C09-96D5-C1AC7BE7D05E}" srcOrd="5" destOrd="0" presId="urn:microsoft.com/office/officeart/2011/layout/HexagonRadial"/>
    <dgm:cxn modelId="{58D5FB6C-D268-4787-A018-99D40ADC5676}" type="presParOf" srcId="{E022CDB0-09C6-4C09-96D5-C1AC7BE7D05E}" destId="{C5D0F77F-D37F-4B28-89B7-D6821846A91D}" srcOrd="0" destOrd="0" presId="urn:microsoft.com/office/officeart/2011/layout/HexagonRadial"/>
    <dgm:cxn modelId="{37F2B7CE-2CB8-4307-8A85-D8105B010304}" type="presParOf" srcId="{806CD40E-12D7-4383-B58B-C1763C2F8762}" destId="{BACCB4A0-1B28-4C85-A0B2-032E96249211}" srcOrd="6" destOrd="0" presId="urn:microsoft.com/office/officeart/2011/layout/HexagonRadial"/>
    <dgm:cxn modelId="{4343486A-6E52-4AF9-8085-A5EFC300A3BA}" type="presParOf" srcId="{806CD40E-12D7-4383-B58B-C1763C2F8762}" destId="{F8539BCD-D3B3-401E-92A2-E15FECDCCE32}" srcOrd="7" destOrd="0" presId="urn:microsoft.com/office/officeart/2011/layout/HexagonRadial"/>
    <dgm:cxn modelId="{B26F01A2-E681-4E69-82ED-1E23FF89F10A}" type="presParOf" srcId="{F8539BCD-D3B3-401E-92A2-E15FECDCCE32}" destId="{0358A4D6-79F1-491B-813E-88425D5C21F6}" srcOrd="0" destOrd="0" presId="urn:microsoft.com/office/officeart/2011/layout/HexagonRadial"/>
    <dgm:cxn modelId="{A85C6270-0380-48EA-92D7-922268F1CA9A}" type="presParOf" srcId="{806CD40E-12D7-4383-B58B-C1763C2F8762}" destId="{F8544356-74E1-4486-9D3C-045BE32D2F98}" srcOrd="8" destOrd="0" presId="urn:microsoft.com/office/officeart/2011/layout/HexagonRadial"/>
    <dgm:cxn modelId="{DCD43BEA-B8B7-4F04-A288-1BFA39CF0657}" type="presParOf" srcId="{806CD40E-12D7-4383-B58B-C1763C2F8762}" destId="{F220E29E-9484-4EE1-81EE-57AA2FABF3FE}" srcOrd="9" destOrd="0" presId="urn:microsoft.com/office/officeart/2011/layout/HexagonRadial"/>
    <dgm:cxn modelId="{B1BDBE93-4886-43EA-A18E-656652E727D3}" type="presParOf" srcId="{F220E29E-9484-4EE1-81EE-57AA2FABF3FE}" destId="{54275EE8-2EBB-4FA2-B9A5-9130785F44AA}" srcOrd="0" destOrd="0" presId="urn:microsoft.com/office/officeart/2011/layout/HexagonRadial"/>
    <dgm:cxn modelId="{28AA5AF1-2974-4980-9623-B82EBE17D93A}" type="presParOf" srcId="{806CD40E-12D7-4383-B58B-C1763C2F8762}" destId="{A4A29E7C-DF69-4215-9B92-29B9968FEE62}" srcOrd="10" destOrd="0" presId="urn:microsoft.com/office/officeart/2011/layout/HexagonRadial"/>
    <dgm:cxn modelId="{1B411913-4CA3-4501-8943-E2E621221A5A}" type="presParOf" srcId="{806CD40E-12D7-4383-B58B-C1763C2F8762}" destId="{862B48A5-8102-4C82-A058-68497BA83081}" srcOrd="11" destOrd="0" presId="urn:microsoft.com/office/officeart/2011/layout/HexagonRadial"/>
    <dgm:cxn modelId="{ED991436-FDE4-4F8E-BA44-92CB6E237160}" type="presParOf" srcId="{862B48A5-8102-4C82-A058-68497BA83081}" destId="{5F15A3C4-EEFD-4807-94F4-8FC9C0F08C50}" srcOrd="0" destOrd="0" presId="urn:microsoft.com/office/officeart/2011/layout/HexagonRadial"/>
    <dgm:cxn modelId="{8E23F065-6B11-44D0-9CD3-D054156466E2}" type="presParOf" srcId="{806CD40E-12D7-4383-B58B-C1763C2F8762}" destId="{6306E738-7962-4D6E-A0F5-3B980BA465C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F90B00A-D33B-463D-9B9A-19F4D4C9A24C}"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96407949-C515-4A08-B6C5-018180DA3D24}">
      <dgm:prSet/>
      <dgm:spPr/>
      <dgm:t>
        <a:bodyPr/>
        <a:lstStyle/>
        <a:p>
          <a:pPr rtl="0"/>
          <a:r>
            <a:rPr lang="en-US"/>
            <a:t>Past housing &amp; homeless  experiences</a:t>
          </a:r>
        </a:p>
      </dgm:t>
    </dgm:pt>
    <dgm:pt modelId="{828AA309-F879-4083-BB71-249C5B905FDB}" type="parTrans" cxnId="{5845151A-4CDF-4069-A04E-9E0D8A31E78C}">
      <dgm:prSet/>
      <dgm:spPr/>
      <dgm:t>
        <a:bodyPr/>
        <a:lstStyle/>
        <a:p>
          <a:endParaRPr lang="en-US"/>
        </a:p>
      </dgm:t>
    </dgm:pt>
    <dgm:pt modelId="{3FA9300D-3DCB-4380-8E52-ED1421814DBB}" type="sibTrans" cxnId="{5845151A-4CDF-4069-A04E-9E0D8A31E78C}">
      <dgm:prSet/>
      <dgm:spPr/>
      <dgm:t>
        <a:bodyPr/>
        <a:lstStyle/>
        <a:p>
          <a:endParaRPr lang="en-US"/>
        </a:p>
      </dgm:t>
    </dgm:pt>
    <dgm:pt modelId="{83F4FC31-CC91-40D8-9E0C-A13CC95ED4E4}">
      <dgm:prSet/>
      <dgm:spPr/>
      <dgm:t>
        <a:bodyPr/>
        <a:lstStyle/>
        <a:p>
          <a:pPr rtl="0"/>
          <a:r>
            <a:rPr lang="en-US"/>
            <a:t>Current  housing  goals</a:t>
          </a:r>
        </a:p>
      </dgm:t>
    </dgm:pt>
    <dgm:pt modelId="{51C525DD-4166-4AC0-9D29-041A4AB0EB7E}" type="parTrans" cxnId="{F081E9A9-13A7-4405-8C43-D934A0CB4D8E}">
      <dgm:prSet/>
      <dgm:spPr/>
      <dgm:t>
        <a:bodyPr/>
        <a:lstStyle/>
        <a:p>
          <a:endParaRPr lang="en-US"/>
        </a:p>
      </dgm:t>
    </dgm:pt>
    <dgm:pt modelId="{7336A1B9-3F4B-497E-94DB-9B928389223F}" type="sibTrans" cxnId="{F081E9A9-13A7-4405-8C43-D934A0CB4D8E}">
      <dgm:prSet/>
      <dgm:spPr/>
      <dgm:t>
        <a:bodyPr/>
        <a:lstStyle/>
        <a:p>
          <a:endParaRPr lang="en-US"/>
        </a:p>
      </dgm:t>
    </dgm:pt>
    <dgm:pt modelId="{C96597E8-50D5-4AC9-843C-6426B376FA13}">
      <dgm:prSet/>
      <dgm:spPr/>
      <dgm:t>
        <a:bodyPr/>
        <a:lstStyle/>
        <a:p>
          <a:pPr rtl="0"/>
          <a:r>
            <a:rPr lang="en-US"/>
            <a:t>Housing likes/dislikes</a:t>
          </a:r>
        </a:p>
      </dgm:t>
    </dgm:pt>
    <dgm:pt modelId="{D68E2277-7B62-4A83-BD15-0C266B41CFC6}" type="parTrans" cxnId="{699E44A4-A60D-4E73-87E4-7E382076B390}">
      <dgm:prSet/>
      <dgm:spPr/>
      <dgm:t>
        <a:bodyPr/>
        <a:lstStyle/>
        <a:p>
          <a:endParaRPr lang="en-US"/>
        </a:p>
      </dgm:t>
    </dgm:pt>
    <dgm:pt modelId="{1308E81F-0601-42D4-BBEE-69A818295CEF}" type="sibTrans" cxnId="{699E44A4-A60D-4E73-87E4-7E382076B390}">
      <dgm:prSet/>
      <dgm:spPr/>
      <dgm:t>
        <a:bodyPr/>
        <a:lstStyle/>
        <a:p>
          <a:endParaRPr lang="en-US"/>
        </a:p>
      </dgm:t>
    </dgm:pt>
    <dgm:pt modelId="{AAD1169A-857F-4277-A9B6-D4DCC4020A34}">
      <dgm:prSet/>
      <dgm:spPr/>
      <dgm:t>
        <a:bodyPr/>
        <a:lstStyle/>
        <a:p>
          <a:pPr rtl="0"/>
          <a:r>
            <a:rPr lang="en-US"/>
            <a:t>Barriers to access and sustainability </a:t>
          </a:r>
        </a:p>
      </dgm:t>
    </dgm:pt>
    <dgm:pt modelId="{02884CC5-86C1-4CD3-889B-32EFD98A0EEC}" type="parTrans" cxnId="{D0D2F0F2-5BC7-4A15-992A-FD5C5C9FF694}">
      <dgm:prSet/>
      <dgm:spPr/>
      <dgm:t>
        <a:bodyPr/>
        <a:lstStyle/>
        <a:p>
          <a:endParaRPr lang="en-US"/>
        </a:p>
      </dgm:t>
    </dgm:pt>
    <dgm:pt modelId="{3A8C8C04-B31A-40E0-ABD4-BBC2A2FF59CB}" type="sibTrans" cxnId="{D0D2F0F2-5BC7-4A15-992A-FD5C5C9FF694}">
      <dgm:prSet/>
      <dgm:spPr/>
      <dgm:t>
        <a:bodyPr/>
        <a:lstStyle/>
        <a:p>
          <a:endParaRPr lang="en-US"/>
        </a:p>
      </dgm:t>
    </dgm:pt>
    <dgm:pt modelId="{1BA591EB-E4AA-D04B-A732-A837FFDD9B53}">
      <dgm:prSet/>
      <dgm:spPr/>
      <dgm:t>
        <a:bodyPr/>
        <a:lstStyle/>
        <a:p>
          <a:r>
            <a:rPr lang="en-US"/>
            <a:t>Housing dreams</a:t>
          </a:r>
        </a:p>
      </dgm:t>
    </dgm:pt>
    <dgm:pt modelId="{BE48C95D-9E45-E844-855E-2BF622C0E6EC}" type="parTrans" cxnId="{CCDBD414-C4C2-E845-B7AD-2BEFF378AB0A}">
      <dgm:prSet/>
      <dgm:spPr/>
      <dgm:t>
        <a:bodyPr/>
        <a:lstStyle/>
        <a:p>
          <a:endParaRPr lang="en-US"/>
        </a:p>
      </dgm:t>
    </dgm:pt>
    <dgm:pt modelId="{7F445D82-E8B5-144A-82C8-8157E09536A7}" type="sibTrans" cxnId="{CCDBD414-C4C2-E845-B7AD-2BEFF378AB0A}">
      <dgm:prSet/>
      <dgm:spPr/>
      <dgm:t>
        <a:bodyPr/>
        <a:lstStyle/>
        <a:p>
          <a:endParaRPr lang="en-US"/>
        </a:p>
      </dgm:t>
    </dgm:pt>
    <dgm:pt modelId="{3622E74F-1D7D-3A4B-9BDB-A87A1381C61C}" type="pres">
      <dgm:prSet presAssocID="{DF90B00A-D33B-463D-9B9A-19F4D4C9A24C}" presName="compositeShape" presStyleCnt="0">
        <dgm:presLayoutVars>
          <dgm:chMax val="7"/>
          <dgm:dir/>
          <dgm:resizeHandles val="exact"/>
        </dgm:presLayoutVars>
      </dgm:prSet>
      <dgm:spPr/>
    </dgm:pt>
    <dgm:pt modelId="{25B60186-EE9B-2B40-BB38-F513701AB852}" type="pres">
      <dgm:prSet presAssocID="{DF90B00A-D33B-463D-9B9A-19F4D4C9A24C}" presName="wedge1" presStyleLbl="node1" presStyleIdx="0" presStyleCnt="5"/>
      <dgm:spPr/>
    </dgm:pt>
    <dgm:pt modelId="{CD947345-59EB-8C4B-AF4B-0C6EEE65865B}" type="pres">
      <dgm:prSet presAssocID="{DF90B00A-D33B-463D-9B9A-19F4D4C9A24C}" presName="wedge1Tx" presStyleLbl="node1" presStyleIdx="0" presStyleCnt="5">
        <dgm:presLayoutVars>
          <dgm:chMax val="0"/>
          <dgm:chPref val="0"/>
          <dgm:bulletEnabled val="1"/>
        </dgm:presLayoutVars>
      </dgm:prSet>
      <dgm:spPr/>
    </dgm:pt>
    <dgm:pt modelId="{C2544626-BA00-EF45-9140-77719284E032}" type="pres">
      <dgm:prSet presAssocID="{DF90B00A-D33B-463D-9B9A-19F4D4C9A24C}" presName="wedge2" presStyleLbl="node1" presStyleIdx="1" presStyleCnt="5"/>
      <dgm:spPr/>
    </dgm:pt>
    <dgm:pt modelId="{2B44C061-D1BA-2A4B-AE8F-230AF16782A3}" type="pres">
      <dgm:prSet presAssocID="{DF90B00A-D33B-463D-9B9A-19F4D4C9A24C}" presName="wedge2Tx" presStyleLbl="node1" presStyleIdx="1" presStyleCnt="5">
        <dgm:presLayoutVars>
          <dgm:chMax val="0"/>
          <dgm:chPref val="0"/>
          <dgm:bulletEnabled val="1"/>
        </dgm:presLayoutVars>
      </dgm:prSet>
      <dgm:spPr/>
    </dgm:pt>
    <dgm:pt modelId="{E717412B-CE84-5A40-9C64-6FF3D3989CED}" type="pres">
      <dgm:prSet presAssocID="{DF90B00A-D33B-463D-9B9A-19F4D4C9A24C}" presName="wedge3" presStyleLbl="node1" presStyleIdx="2" presStyleCnt="5"/>
      <dgm:spPr/>
    </dgm:pt>
    <dgm:pt modelId="{D5A1D44A-F235-D646-81C1-1F4947FC3F5B}" type="pres">
      <dgm:prSet presAssocID="{DF90B00A-D33B-463D-9B9A-19F4D4C9A24C}" presName="wedge3Tx" presStyleLbl="node1" presStyleIdx="2" presStyleCnt="5">
        <dgm:presLayoutVars>
          <dgm:chMax val="0"/>
          <dgm:chPref val="0"/>
          <dgm:bulletEnabled val="1"/>
        </dgm:presLayoutVars>
      </dgm:prSet>
      <dgm:spPr/>
    </dgm:pt>
    <dgm:pt modelId="{022B8C47-9CEB-0843-8B9F-DB72254B3242}" type="pres">
      <dgm:prSet presAssocID="{DF90B00A-D33B-463D-9B9A-19F4D4C9A24C}" presName="wedge4" presStyleLbl="node1" presStyleIdx="3" presStyleCnt="5"/>
      <dgm:spPr/>
    </dgm:pt>
    <dgm:pt modelId="{727A4834-42B3-BD45-AA8C-AFBCDE94FABA}" type="pres">
      <dgm:prSet presAssocID="{DF90B00A-D33B-463D-9B9A-19F4D4C9A24C}" presName="wedge4Tx" presStyleLbl="node1" presStyleIdx="3" presStyleCnt="5">
        <dgm:presLayoutVars>
          <dgm:chMax val="0"/>
          <dgm:chPref val="0"/>
          <dgm:bulletEnabled val="1"/>
        </dgm:presLayoutVars>
      </dgm:prSet>
      <dgm:spPr/>
    </dgm:pt>
    <dgm:pt modelId="{0B5DDBC2-53BA-5E4F-834B-EE5E00CAA6EE}" type="pres">
      <dgm:prSet presAssocID="{DF90B00A-D33B-463D-9B9A-19F4D4C9A24C}" presName="wedge5" presStyleLbl="node1" presStyleIdx="4" presStyleCnt="5"/>
      <dgm:spPr/>
    </dgm:pt>
    <dgm:pt modelId="{8AE64C10-457D-FF4B-8FF2-2F2D73598960}" type="pres">
      <dgm:prSet presAssocID="{DF90B00A-D33B-463D-9B9A-19F4D4C9A24C}" presName="wedge5Tx" presStyleLbl="node1" presStyleIdx="4" presStyleCnt="5">
        <dgm:presLayoutVars>
          <dgm:chMax val="0"/>
          <dgm:chPref val="0"/>
          <dgm:bulletEnabled val="1"/>
        </dgm:presLayoutVars>
      </dgm:prSet>
      <dgm:spPr/>
    </dgm:pt>
  </dgm:ptLst>
  <dgm:cxnLst>
    <dgm:cxn modelId="{CCDBD414-C4C2-E845-B7AD-2BEFF378AB0A}" srcId="{DF90B00A-D33B-463D-9B9A-19F4D4C9A24C}" destId="{1BA591EB-E4AA-D04B-A732-A837FFDD9B53}" srcOrd="1" destOrd="0" parTransId="{BE48C95D-9E45-E844-855E-2BF622C0E6EC}" sibTransId="{7F445D82-E8B5-144A-82C8-8157E09536A7}"/>
    <dgm:cxn modelId="{5845151A-4CDF-4069-A04E-9E0D8A31E78C}" srcId="{DF90B00A-D33B-463D-9B9A-19F4D4C9A24C}" destId="{96407949-C515-4A08-B6C5-018180DA3D24}" srcOrd="0" destOrd="0" parTransId="{828AA309-F879-4083-BB71-249C5B905FDB}" sibTransId="{3FA9300D-3DCB-4380-8E52-ED1421814DBB}"/>
    <dgm:cxn modelId="{3C8B901B-0E6D-2849-8EB2-353F266C2F4C}" type="presOf" srcId="{83F4FC31-CC91-40D8-9E0C-A13CC95ED4E4}" destId="{D5A1D44A-F235-D646-81C1-1F4947FC3F5B}" srcOrd="1" destOrd="0" presId="urn:microsoft.com/office/officeart/2005/8/layout/chart3"/>
    <dgm:cxn modelId="{039B4E2E-60E8-454C-99ED-DE4F5D8A66AC}" type="presOf" srcId="{DF90B00A-D33B-463D-9B9A-19F4D4C9A24C}" destId="{3622E74F-1D7D-3A4B-9BDB-A87A1381C61C}" srcOrd="0" destOrd="0" presId="urn:microsoft.com/office/officeart/2005/8/layout/chart3"/>
    <dgm:cxn modelId="{78679A44-AFE3-5D40-A72B-AF8C5DF0DE91}" type="presOf" srcId="{C96597E8-50D5-4AC9-843C-6426B376FA13}" destId="{022B8C47-9CEB-0843-8B9F-DB72254B3242}" srcOrd="0" destOrd="0" presId="urn:microsoft.com/office/officeart/2005/8/layout/chart3"/>
    <dgm:cxn modelId="{1B4DD557-CE3C-D743-A24D-DE3FB1A383AC}" type="presOf" srcId="{C96597E8-50D5-4AC9-843C-6426B376FA13}" destId="{727A4834-42B3-BD45-AA8C-AFBCDE94FABA}" srcOrd="1" destOrd="0" presId="urn:microsoft.com/office/officeart/2005/8/layout/chart3"/>
    <dgm:cxn modelId="{DFEC0D71-18F1-4B41-81D9-E4A03D548138}" type="presOf" srcId="{AAD1169A-857F-4277-A9B6-D4DCC4020A34}" destId="{0B5DDBC2-53BA-5E4F-834B-EE5E00CAA6EE}" srcOrd="0" destOrd="0" presId="urn:microsoft.com/office/officeart/2005/8/layout/chart3"/>
    <dgm:cxn modelId="{C21F5772-2FA5-474C-89C0-EB8F98CD99D6}" type="presOf" srcId="{1BA591EB-E4AA-D04B-A732-A837FFDD9B53}" destId="{2B44C061-D1BA-2A4B-AE8F-230AF16782A3}" srcOrd="1" destOrd="0" presId="urn:microsoft.com/office/officeart/2005/8/layout/chart3"/>
    <dgm:cxn modelId="{99ED1A77-5194-C24B-AA79-D73E76BA7AC6}" type="presOf" srcId="{AAD1169A-857F-4277-A9B6-D4DCC4020A34}" destId="{8AE64C10-457D-FF4B-8FF2-2F2D73598960}" srcOrd="1" destOrd="0" presId="urn:microsoft.com/office/officeart/2005/8/layout/chart3"/>
    <dgm:cxn modelId="{781ABC92-E8BD-B943-AABC-59B4EC850F74}" type="presOf" srcId="{96407949-C515-4A08-B6C5-018180DA3D24}" destId="{25B60186-EE9B-2B40-BB38-F513701AB852}" srcOrd="0" destOrd="0" presId="urn:microsoft.com/office/officeart/2005/8/layout/chart3"/>
    <dgm:cxn modelId="{2972A699-8B23-894E-A7DD-DBD51223D963}" type="presOf" srcId="{83F4FC31-CC91-40D8-9E0C-A13CC95ED4E4}" destId="{E717412B-CE84-5A40-9C64-6FF3D3989CED}" srcOrd="0" destOrd="0" presId="urn:microsoft.com/office/officeart/2005/8/layout/chart3"/>
    <dgm:cxn modelId="{4A2705A2-0AB4-9B4D-8F2E-CEAB0B2ABEA9}" type="presOf" srcId="{1BA591EB-E4AA-D04B-A732-A837FFDD9B53}" destId="{C2544626-BA00-EF45-9140-77719284E032}" srcOrd="0" destOrd="0" presId="urn:microsoft.com/office/officeart/2005/8/layout/chart3"/>
    <dgm:cxn modelId="{699E44A4-A60D-4E73-87E4-7E382076B390}" srcId="{DF90B00A-D33B-463D-9B9A-19F4D4C9A24C}" destId="{C96597E8-50D5-4AC9-843C-6426B376FA13}" srcOrd="3" destOrd="0" parTransId="{D68E2277-7B62-4A83-BD15-0C266B41CFC6}" sibTransId="{1308E81F-0601-42D4-BBEE-69A818295CEF}"/>
    <dgm:cxn modelId="{F081E9A9-13A7-4405-8C43-D934A0CB4D8E}" srcId="{DF90B00A-D33B-463D-9B9A-19F4D4C9A24C}" destId="{83F4FC31-CC91-40D8-9E0C-A13CC95ED4E4}" srcOrd="2" destOrd="0" parTransId="{51C525DD-4166-4AC0-9D29-041A4AB0EB7E}" sibTransId="{7336A1B9-3F4B-497E-94DB-9B928389223F}"/>
    <dgm:cxn modelId="{0FA8EBE3-6424-A140-9FBF-462765A70ECF}" type="presOf" srcId="{96407949-C515-4A08-B6C5-018180DA3D24}" destId="{CD947345-59EB-8C4B-AF4B-0C6EEE65865B}" srcOrd="1" destOrd="0" presId="urn:microsoft.com/office/officeart/2005/8/layout/chart3"/>
    <dgm:cxn modelId="{D0D2F0F2-5BC7-4A15-992A-FD5C5C9FF694}" srcId="{DF90B00A-D33B-463D-9B9A-19F4D4C9A24C}" destId="{AAD1169A-857F-4277-A9B6-D4DCC4020A34}" srcOrd="4" destOrd="0" parTransId="{02884CC5-86C1-4CD3-889B-32EFD98A0EEC}" sibTransId="{3A8C8C04-B31A-40E0-ABD4-BBC2A2FF59CB}"/>
    <dgm:cxn modelId="{7ADF2D6F-FD8C-8845-85FE-EE6573910A34}" type="presParOf" srcId="{3622E74F-1D7D-3A4B-9BDB-A87A1381C61C}" destId="{25B60186-EE9B-2B40-BB38-F513701AB852}" srcOrd="0" destOrd="0" presId="urn:microsoft.com/office/officeart/2005/8/layout/chart3"/>
    <dgm:cxn modelId="{474B8685-2BF1-C547-BBAE-9244F6F79B95}" type="presParOf" srcId="{3622E74F-1D7D-3A4B-9BDB-A87A1381C61C}" destId="{CD947345-59EB-8C4B-AF4B-0C6EEE65865B}" srcOrd="1" destOrd="0" presId="urn:microsoft.com/office/officeart/2005/8/layout/chart3"/>
    <dgm:cxn modelId="{12EFB6BC-2B0D-9349-BC47-10293FB48A74}" type="presParOf" srcId="{3622E74F-1D7D-3A4B-9BDB-A87A1381C61C}" destId="{C2544626-BA00-EF45-9140-77719284E032}" srcOrd="2" destOrd="0" presId="urn:microsoft.com/office/officeart/2005/8/layout/chart3"/>
    <dgm:cxn modelId="{99F55173-327D-B641-BD0E-6FEF7320A717}" type="presParOf" srcId="{3622E74F-1D7D-3A4B-9BDB-A87A1381C61C}" destId="{2B44C061-D1BA-2A4B-AE8F-230AF16782A3}" srcOrd="3" destOrd="0" presId="urn:microsoft.com/office/officeart/2005/8/layout/chart3"/>
    <dgm:cxn modelId="{34BCD30A-4174-FC4E-A5B2-1D94EA64DBAA}" type="presParOf" srcId="{3622E74F-1D7D-3A4B-9BDB-A87A1381C61C}" destId="{E717412B-CE84-5A40-9C64-6FF3D3989CED}" srcOrd="4" destOrd="0" presId="urn:microsoft.com/office/officeart/2005/8/layout/chart3"/>
    <dgm:cxn modelId="{7C1DA4D2-FC79-4240-95DC-E43769E9D63F}" type="presParOf" srcId="{3622E74F-1D7D-3A4B-9BDB-A87A1381C61C}" destId="{D5A1D44A-F235-D646-81C1-1F4947FC3F5B}" srcOrd="5" destOrd="0" presId="urn:microsoft.com/office/officeart/2005/8/layout/chart3"/>
    <dgm:cxn modelId="{D9E39EF0-CD05-D741-8B2B-7D1EF41EA8B5}" type="presParOf" srcId="{3622E74F-1D7D-3A4B-9BDB-A87A1381C61C}" destId="{022B8C47-9CEB-0843-8B9F-DB72254B3242}" srcOrd="6" destOrd="0" presId="urn:microsoft.com/office/officeart/2005/8/layout/chart3"/>
    <dgm:cxn modelId="{5D93C45E-C3BA-D048-9427-05943A4F4220}" type="presParOf" srcId="{3622E74F-1D7D-3A4B-9BDB-A87A1381C61C}" destId="{727A4834-42B3-BD45-AA8C-AFBCDE94FABA}" srcOrd="7" destOrd="0" presId="urn:microsoft.com/office/officeart/2005/8/layout/chart3"/>
    <dgm:cxn modelId="{5420A3A6-125D-164F-9A14-C480EA54A679}" type="presParOf" srcId="{3622E74F-1D7D-3A4B-9BDB-A87A1381C61C}" destId="{0B5DDBC2-53BA-5E4F-834B-EE5E00CAA6EE}" srcOrd="8" destOrd="0" presId="urn:microsoft.com/office/officeart/2005/8/layout/chart3"/>
    <dgm:cxn modelId="{60A8A508-815A-8A43-8E89-65E39EF73E27}" type="presParOf" srcId="{3622E74F-1D7D-3A4B-9BDB-A87A1381C61C}" destId="{8AE64C10-457D-FF4B-8FF2-2F2D73598960}" srcOrd="9"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834E04-C814-47A4-8639-9A2B66CC0495}" type="doc">
      <dgm:prSet loTypeId="urn:microsoft.com/office/officeart/2005/8/layout/bList2" loCatId="list" qsTypeId="urn:microsoft.com/office/officeart/2005/8/quickstyle/simple2" qsCatId="simple" csTypeId="urn:microsoft.com/office/officeart/2005/8/colors/accent1_2" csCatId="accent1" phldr="1"/>
      <dgm:spPr/>
      <dgm:t>
        <a:bodyPr/>
        <a:lstStyle/>
        <a:p>
          <a:endParaRPr lang="en-US"/>
        </a:p>
      </dgm:t>
    </dgm:pt>
    <dgm:pt modelId="{42280C61-96E3-4EC3-AD75-82F12780ED66}">
      <dgm:prSet custT="1"/>
      <dgm:spPr/>
      <dgm:t>
        <a:bodyPr/>
        <a:lstStyle/>
        <a:p>
          <a:pPr rtl="0"/>
          <a:r>
            <a:rPr lang="en-US" sz="2400" dirty="0">
              <a:solidFill>
                <a:schemeClr val="tx1"/>
              </a:solidFill>
            </a:rPr>
            <a:t>Upfront cash needs</a:t>
          </a:r>
        </a:p>
      </dgm:t>
    </dgm:pt>
    <dgm:pt modelId="{8C536F04-90AF-4AE4-BC3E-E1A72C205CD7}" type="parTrans" cxnId="{E628D3AF-A8A6-4C39-8AAF-9FC5A04DAF7C}">
      <dgm:prSet/>
      <dgm:spPr/>
      <dgm:t>
        <a:bodyPr/>
        <a:lstStyle/>
        <a:p>
          <a:endParaRPr lang="en-US"/>
        </a:p>
      </dgm:t>
    </dgm:pt>
    <dgm:pt modelId="{9FF16C5B-F4A0-458D-9AED-9BE908393A1D}" type="sibTrans" cxnId="{E628D3AF-A8A6-4C39-8AAF-9FC5A04DAF7C}">
      <dgm:prSet/>
      <dgm:spPr/>
      <dgm:t>
        <a:bodyPr/>
        <a:lstStyle/>
        <a:p>
          <a:endParaRPr lang="en-US"/>
        </a:p>
      </dgm:t>
    </dgm:pt>
    <dgm:pt modelId="{8280CE87-4B26-4252-B076-DDC456156580}">
      <dgm:prSet custT="1"/>
      <dgm:spPr/>
      <dgm:t>
        <a:bodyPr/>
        <a:lstStyle/>
        <a:p>
          <a:pPr rtl="0"/>
          <a:r>
            <a:rPr lang="en-US" sz="1800" dirty="0">
              <a:solidFill>
                <a:schemeClr val="tx1"/>
              </a:solidFill>
            </a:rPr>
            <a:t>Deposits</a:t>
          </a:r>
        </a:p>
      </dgm:t>
    </dgm:pt>
    <dgm:pt modelId="{2A6B3179-9986-42F6-A01C-081770E72E05}" type="parTrans" cxnId="{CA834F14-3AC9-48EC-A71D-A64C43B25642}">
      <dgm:prSet/>
      <dgm:spPr/>
      <dgm:t>
        <a:bodyPr/>
        <a:lstStyle/>
        <a:p>
          <a:endParaRPr lang="en-US"/>
        </a:p>
      </dgm:t>
    </dgm:pt>
    <dgm:pt modelId="{C4A846F8-F0A6-44B6-A6C4-0E3DA92C864C}" type="sibTrans" cxnId="{CA834F14-3AC9-48EC-A71D-A64C43B25642}">
      <dgm:prSet/>
      <dgm:spPr/>
      <dgm:t>
        <a:bodyPr/>
        <a:lstStyle/>
        <a:p>
          <a:endParaRPr lang="en-US"/>
        </a:p>
      </dgm:t>
    </dgm:pt>
    <dgm:pt modelId="{B3D8A5F4-573A-4966-8408-122612655BDF}">
      <dgm:prSet custT="1"/>
      <dgm:spPr/>
      <dgm:t>
        <a:bodyPr/>
        <a:lstStyle/>
        <a:p>
          <a:pPr rtl="0"/>
          <a:r>
            <a:rPr lang="en-US" sz="1800" dirty="0">
              <a:solidFill>
                <a:schemeClr val="tx1"/>
              </a:solidFill>
            </a:rPr>
            <a:t>First and Last </a:t>
          </a:r>
        </a:p>
      </dgm:t>
    </dgm:pt>
    <dgm:pt modelId="{3F7C9468-B119-4689-900F-BB76CDFCA21B}" type="parTrans" cxnId="{439C0760-5258-47F4-AE45-658D47F2FFF4}">
      <dgm:prSet/>
      <dgm:spPr/>
      <dgm:t>
        <a:bodyPr/>
        <a:lstStyle/>
        <a:p>
          <a:endParaRPr lang="en-US"/>
        </a:p>
      </dgm:t>
    </dgm:pt>
    <dgm:pt modelId="{CB7946F7-7E84-4AF1-A716-79ECF8E57AE6}" type="sibTrans" cxnId="{439C0760-5258-47F4-AE45-658D47F2FFF4}">
      <dgm:prSet/>
      <dgm:spPr/>
      <dgm:t>
        <a:bodyPr/>
        <a:lstStyle/>
        <a:p>
          <a:endParaRPr lang="en-US"/>
        </a:p>
      </dgm:t>
    </dgm:pt>
    <dgm:pt modelId="{D37F1DA1-1151-41E4-BD07-651CF34E4AD9}">
      <dgm:prSet custT="1"/>
      <dgm:spPr/>
      <dgm:t>
        <a:bodyPr/>
        <a:lstStyle/>
        <a:p>
          <a:pPr rtl="0"/>
          <a:r>
            <a:rPr lang="en-US" sz="1800" dirty="0">
              <a:solidFill>
                <a:schemeClr val="tx1"/>
              </a:solidFill>
            </a:rPr>
            <a:t>Utility deposit</a:t>
          </a:r>
        </a:p>
      </dgm:t>
    </dgm:pt>
    <dgm:pt modelId="{00C08EF1-29E4-4804-B9BE-3FE4C1EB5DC1}" type="parTrans" cxnId="{A5973CD9-55A0-479D-A5C0-24AB23930A28}">
      <dgm:prSet/>
      <dgm:spPr/>
      <dgm:t>
        <a:bodyPr/>
        <a:lstStyle/>
        <a:p>
          <a:endParaRPr lang="en-US"/>
        </a:p>
      </dgm:t>
    </dgm:pt>
    <dgm:pt modelId="{98EAAA1A-980A-4712-965A-782DE0C7D311}" type="sibTrans" cxnId="{A5973CD9-55A0-479D-A5C0-24AB23930A28}">
      <dgm:prSet/>
      <dgm:spPr/>
      <dgm:t>
        <a:bodyPr/>
        <a:lstStyle/>
        <a:p>
          <a:endParaRPr lang="en-US"/>
        </a:p>
      </dgm:t>
    </dgm:pt>
    <dgm:pt modelId="{26113EB1-B7F3-4AA0-8F3F-8071C53ED5DA}">
      <dgm:prSet custT="1"/>
      <dgm:spPr/>
      <dgm:t>
        <a:bodyPr/>
        <a:lstStyle/>
        <a:p>
          <a:pPr rtl="0"/>
          <a:r>
            <a:rPr lang="en-US" sz="1800" dirty="0">
              <a:solidFill>
                <a:schemeClr val="tx1"/>
              </a:solidFill>
            </a:rPr>
            <a:t>Furnishings</a:t>
          </a:r>
        </a:p>
      </dgm:t>
    </dgm:pt>
    <dgm:pt modelId="{3C6C8D47-3535-4684-AED7-0A430152FE80}" type="parTrans" cxnId="{A4257BA8-9107-46E0-92B2-283AC2153296}">
      <dgm:prSet/>
      <dgm:spPr/>
      <dgm:t>
        <a:bodyPr/>
        <a:lstStyle/>
        <a:p>
          <a:endParaRPr lang="en-US"/>
        </a:p>
      </dgm:t>
    </dgm:pt>
    <dgm:pt modelId="{6DAE5D6D-894E-43CB-BAD8-838E4A68FBB4}" type="sibTrans" cxnId="{A4257BA8-9107-46E0-92B2-283AC2153296}">
      <dgm:prSet/>
      <dgm:spPr/>
      <dgm:t>
        <a:bodyPr/>
        <a:lstStyle/>
        <a:p>
          <a:endParaRPr lang="en-US"/>
        </a:p>
      </dgm:t>
    </dgm:pt>
    <dgm:pt modelId="{D0DD9AED-054E-432C-A311-E9443E9BB218}">
      <dgm:prSet custT="1"/>
      <dgm:spPr/>
      <dgm:t>
        <a:bodyPr/>
        <a:lstStyle/>
        <a:p>
          <a:pPr rtl="0"/>
          <a:r>
            <a:rPr lang="en-US" sz="2400" dirty="0">
              <a:solidFill>
                <a:schemeClr val="tx1"/>
              </a:solidFill>
            </a:rPr>
            <a:t>Ongoing cash requirements</a:t>
          </a:r>
        </a:p>
      </dgm:t>
    </dgm:pt>
    <dgm:pt modelId="{226CA9C5-2E92-4E45-9792-B1286DB4F606}" type="parTrans" cxnId="{688442AE-82CE-4E93-9C11-E27994F76B86}">
      <dgm:prSet/>
      <dgm:spPr/>
      <dgm:t>
        <a:bodyPr/>
        <a:lstStyle/>
        <a:p>
          <a:endParaRPr lang="en-US"/>
        </a:p>
      </dgm:t>
    </dgm:pt>
    <dgm:pt modelId="{85D2E41C-910D-431C-A04A-0F644C634271}" type="sibTrans" cxnId="{688442AE-82CE-4E93-9C11-E27994F76B86}">
      <dgm:prSet/>
      <dgm:spPr/>
      <dgm:t>
        <a:bodyPr/>
        <a:lstStyle/>
        <a:p>
          <a:endParaRPr lang="en-US"/>
        </a:p>
      </dgm:t>
    </dgm:pt>
    <dgm:pt modelId="{E850BCD9-F114-40EA-9B3C-562826624DD4}">
      <dgm:prSet custT="1"/>
      <dgm:spPr/>
      <dgm:t>
        <a:bodyPr/>
        <a:lstStyle/>
        <a:p>
          <a:pPr rtl="0"/>
          <a:r>
            <a:rPr lang="en-US" sz="1800" dirty="0">
              <a:solidFill>
                <a:schemeClr val="tx1"/>
              </a:solidFill>
            </a:rPr>
            <a:t>Utility cost above ‘utility allowance’</a:t>
          </a:r>
        </a:p>
      </dgm:t>
    </dgm:pt>
    <dgm:pt modelId="{A11E5C76-1F4C-4268-8688-CC77A4395967}" type="parTrans" cxnId="{188F59E7-1A4E-4FF2-BBAA-1584E30A2CC7}">
      <dgm:prSet/>
      <dgm:spPr/>
      <dgm:t>
        <a:bodyPr/>
        <a:lstStyle/>
        <a:p>
          <a:endParaRPr lang="en-US"/>
        </a:p>
      </dgm:t>
    </dgm:pt>
    <dgm:pt modelId="{11221F0E-29B4-4F67-A8E8-848D22151D75}" type="sibTrans" cxnId="{188F59E7-1A4E-4FF2-BBAA-1584E30A2CC7}">
      <dgm:prSet/>
      <dgm:spPr/>
      <dgm:t>
        <a:bodyPr/>
        <a:lstStyle/>
        <a:p>
          <a:endParaRPr lang="en-US"/>
        </a:p>
      </dgm:t>
    </dgm:pt>
    <dgm:pt modelId="{F965261E-ECB8-45FF-8C87-4D1FB7643A12}">
      <dgm:prSet custT="1"/>
      <dgm:spPr/>
      <dgm:t>
        <a:bodyPr/>
        <a:lstStyle/>
        <a:p>
          <a:pPr rtl="0"/>
          <a:r>
            <a:rPr lang="en-US" sz="1800" dirty="0">
              <a:solidFill>
                <a:schemeClr val="tx1"/>
              </a:solidFill>
            </a:rPr>
            <a:t>Tenant rent – minimum rent</a:t>
          </a:r>
        </a:p>
      </dgm:t>
    </dgm:pt>
    <dgm:pt modelId="{61615111-4AB7-4D91-B0E6-8356BFB663CE}" type="parTrans" cxnId="{10691757-45BF-45E4-BD4D-198F6AADDD1A}">
      <dgm:prSet/>
      <dgm:spPr/>
      <dgm:t>
        <a:bodyPr/>
        <a:lstStyle/>
        <a:p>
          <a:endParaRPr lang="en-US"/>
        </a:p>
      </dgm:t>
    </dgm:pt>
    <dgm:pt modelId="{24E35851-1E2F-47D0-9777-38C9296B1FFA}" type="sibTrans" cxnId="{10691757-45BF-45E4-BD4D-198F6AADDD1A}">
      <dgm:prSet/>
      <dgm:spPr/>
      <dgm:t>
        <a:bodyPr/>
        <a:lstStyle/>
        <a:p>
          <a:endParaRPr lang="en-US"/>
        </a:p>
      </dgm:t>
    </dgm:pt>
    <dgm:pt modelId="{92351A39-3DFD-468B-88EE-38DA0A08C23E}">
      <dgm:prSet custT="1"/>
      <dgm:spPr/>
      <dgm:t>
        <a:bodyPr/>
        <a:lstStyle/>
        <a:p>
          <a:pPr rtl="0"/>
          <a:r>
            <a:rPr lang="en-US" sz="1800" dirty="0">
              <a:solidFill>
                <a:schemeClr val="tx1"/>
              </a:solidFill>
            </a:rPr>
            <a:t>Other living expenses</a:t>
          </a:r>
        </a:p>
      </dgm:t>
    </dgm:pt>
    <dgm:pt modelId="{1B14C7C8-4D8E-4EE6-B78F-2AA15A0DA827}" type="parTrans" cxnId="{7AB242C0-5533-429D-BEB9-29F72F367094}">
      <dgm:prSet/>
      <dgm:spPr/>
      <dgm:t>
        <a:bodyPr/>
        <a:lstStyle/>
        <a:p>
          <a:endParaRPr lang="en-US"/>
        </a:p>
      </dgm:t>
    </dgm:pt>
    <dgm:pt modelId="{78911105-8A62-4043-94E5-1A131F18E28A}" type="sibTrans" cxnId="{7AB242C0-5533-429D-BEB9-29F72F367094}">
      <dgm:prSet/>
      <dgm:spPr/>
      <dgm:t>
        <a:bodyPr/>
        <a:lstStyle/>
        <a:p>
          <a:endParaRPr lang="en-US"/>
        </a:p>
      </dgm:t>
    </dgm:pt>
    <dgm:pt modelId="{2269C8AC-FF2B-4F96-83AE-D63ABED1D441}">
      <dgm:prSet custT="1"/>
      <dgm:spPr/>
      <dgm:t>
        <a:bodyPr/>
        <a:lstStyle/>
        <a:p>
          <a:pPr rtl="0"/>
          <a:r>
            <a:rPr lang="en-US" sz="1800" dirty="0">
              <a:solidFill>
                <a:schemeClr val="tx1"/>
              </a:solidFill>
            </a:rPr>
            <a:t>Moving costs</a:t>
          </a:r>
        </a:p>
      </dgm:t>
    </dgm:pt>
    <dgm:pt modelId="{BD7E9056-3301-4FF1-9B51-3390DD3364C7}" type="parTrans" cxnId="{EC9981F5-2E16-4EB2-84F2-259FA9258DBF}">
      <dgm:prSet/>
      <dgm:spPr/>
      <dgm:t>
        <a:bodyPr/>
        <a:lstStyle/>
        <a:p>
          <a:endParaRPr lang="en-US"/>
        </a:p>
      </dgm:t>
    </dgm:pt>
    <dgm:pt modelId="{0EC8B05A-0949-46AE-B65D-26B4D6487583}" type="sibTrans" cxnId="{EC9981F5-2E16-4EB2-84F2-259FA9258DBF}">
      <dgm:prSet/>
      <dgm:spPr/>
      <dgm:t>
        <a:bodyPr/>
        <a:lstStyle/>
        <a:p>
          <a:endParaRPr lang="en-US"/>
        </a:p>
      </dgm:t>
    </dgm:pt>
    <dgm:pt modelId="{D8B17A4D-A171-431A-871F-456CE1C62E64}">
      <dgm:prSet custT="1"/>
      <dgm:spPr/>
      <dgm:t>
        <a:bodyPr/>
        <a:lstStyle/>
        <a:p>
          <a:pPr rtl="0"/>
          <a:r>
            <a:rPr lang="en-US" sz="1800" dirty="0">
              <a:solidFill>
                <a:schemeClr val="tx1"/>
              </a:solidFill>
            </a:rPr>
            <a:t>Security</a:t>
          </a:r>
        </a:p>
      </dgm:t>
    </dgm:pt>
    <dgm:pt modelId="{CDC0ECAD-7294-46A0-9EBC-0F01CBBDC92F}" type="parTrans" cxnId="{2FF9C376-48B3-4428-AFD5-5FC1E2F5148D}">
      <dgm:prSet/>
      <dgm:spPr/>
      <dgm:t>
        <a:bodyPr/>
        <a:lstStyle/>
        <a:p>
          <a:endParaRPr lang="en-US"/>
        </a:p>
      </dgm:t>
    </dgm:pt>
    <dgm:pt modelId="{2E869EC1-DD18-4C1B-AC99-C260E4667A9D}" type="sibTrans" cxnId="{2FF9C376-48B3-4428-AFD5-5FC1E2F5148D}">
      <dgm:prSet/>
      <dgm:spPr/>
      <dgm:t>
        <a:bodyPr/>
        <a:lstStyle/>
        <a:p>
          <a:endParaRPr lang="en-US"/>
        </a:p>
      </dgm:t>
    </dgm:pt>
    <dgm:pt modelId="{6F74F705-C178-4429-89F5-1432DAC405BB}" type="pres">
      <dgm:prSet presAssocID="{36834E04-C814-47A4-8639-9A2B66CC0495}" presName="diagram" presStyleCnt="0">
        <dgm:presLayoutVars>
          <dgm:dir/>
          <dgm:animLvl val="lvl"/>
          <dgm:resizeHandles val="exact"/>
        </dgm:presLayoutVars>
      </dgm:prSet>
      <dgm:spPr/>
    </dgm:pt>
    <dgm:pt modelId="{11CE37A5-8A55-4B17-BD4D-57FE7DE258BF}" type="pres">
      <dgm:prSet presAssocID="{42280C61-96E3-4EC3-AD75-82F12780ED66}" presName="compNode" presStyleCnt="0"/>
      <dgm:spPr/>
    </dgm:pt>
    <dgm:pt modelId="{64BED81E-1CBE-4E2E-B217-34F5E7F74216}" type="pres">
      <dgm:prSet presAssocID="{42280C61-96E3-4EC3-AD75-82F12780ED66}" presName="childRect" presStyleLbl="bgAcc1" presStyleIdx="0" presStyleCnt="2">
        <dgm:presLayoutVars>
          <dgm:bulletEnabled val="1"/>
        </dgm:presLayoutVars>
      </dgm:prSet>
      <dgm:spPr/>
    </dgm:pt>
    <dgm:pt modelId="{CE7C661A-1CFF-4EF3-AA69-A9D1D210E8A6}" type="pres">
      <dgm:prSet presAssocID="{42280C61-96E3-4EC3-AD75-82F12780ED66}" presName="parentText" presStyleLbl="node1" presStyleIdx="0" presStyleCnt="0">
        <dgm:presLayoutVars>
          <dgm:chMax val="0"/>
          <dgm:bulletEnabled val="1"/>
        </dgm:presLayoutVars>
      </dgm:prSet>
      <dgm:spPr/>
    </dgm:pt>
    <dgm:pt modelId="{444EFDAD-BA5D-49C5-A9B8-C216427E28F5}" type="pres">
      <dgm:prSet presAssocID="{42280C61-96E3-4EC3-AD75-82F12780ED66}" presName="parentRect" presStyleLbl="alignNode1" presStyleIdx="0" presStyleCnt="2"/>
      <dgm:spPr/>
    </dgm:pt>
    <dgm:pt modelId="{9CBF7311-F49E-4924-A967-6D433131B60B}" type="pres">
      <dgm:prSet presAssocID="{42280C61-96E3-4EC3-AD75-82F12780ED66}" presName="adorn" presStyleLbl="fgAccFollow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D49FE03A-A4A3-4F59-A632-562E70AFB88F}" type="pres">
      <dgm:prSet presAssocID="{9FF16C5B-F4A0-458D-9AED-9BE908393A1D}" presName="sibTrans" presStyleLbl="sibTrans2D1" presStyleIdx="0" presStyleCnt="0"/>
      <dgm:spPr/>
    </dgm:pt>
    <dgm:pt modelId="{C4029618-B359-4C4E-BF78-F1BEFA2B1315}" type="pres">
      <dgm:prSet presAssocID="{D0DD9AED-054E-432C-A311-E9443E9BB218}" presName="compNode" presStyleCnt="0"/>
      <dgm:spPr/>
    </dgm:pt>
    <dgm:pt modelId="{FBF94E2C-C55C-4E2D-AA0D-5BD502E524BF}" type="pres">
      <dgm:prSet presAssocID="{D0DD9AED-054E-432C-A311-E9443E9BB218}" presName="childRect" presStyleLbl="bgAcc1" presStyleIdx="1" presStyleCnt="2">
        <dgm:presLayoutVars>
          <dgm:bulletEnabled val="1"/>
        </dgm:presLayoutVars>
      </dgm:prSet>
      <dgm:spPr/>
    </dgm:pt>
    <dgm:pt modelId="{EA77462F-447F-45ED-AA27-871F70A33C59}" type="pres">
      <dgm:prSet presAssocID="{D0DD9AED-054E-432C-A311-E9443E9BB218}" presName="parentText" presStyleLbl="node1" presStyleIdx="0" presStyleCnt="0">
        <dgm:presLayoutVars>
          <dgm:chMax val="0"/>
          <dgm:bulletEnabled val="1"/>
        </dgm:presLayoutVars>
      </dgm:prSet>
      <dgm:spPr/>
    </dgm:pt>
    <dgm:pt modelId="{FE2B7D54-CA89-402F-B1EE-20820C0E18AC}" type="pres">
      <dgm:prSet presAssocID="{D0DD9AED-054E-432C-A311-E9443E9BB218}" presName="parentRect" presStyleLbl="alignNode1" presStyleIdx="1" presStyleCnt="2"/>
      <dgm:spPr/>
    </dgm:pt>
    <dgm:pt modelId="{158818CD-EFBA-4CAC-B6C6-ED3E63F2329F}" type="pres">
      <dgm:prSet presAssocID="{D0DD9AED-054E-432C-A311-E9443E9BB218}" presName="adorn" presStyleLbl="fgAccFollow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Lst>
  <dgm:cxnLst>
    <dgm:cxn modelId="{CA834F14-3AC9-48EC-A71D-A64C43B25642}" srcId="{42280C61-96E3-4EC3-AD75-82F12780ED66}" destId="{8280CE87-4B26-4252-B076-DDC456156580}" srcOrd="0" destOrd="0" parTransId="{2A6B3179-9986-42F6-A01C-081770E72E05}" sibTransId="{C4A846F8-F0A6-44B6-A6C4-0E3DA92C864C}"/>
    <dgm:cxn modelId="{832FB82C-457F-2543-83C2-23DB6E4AED3E}" type="presOf" srcId="{D0DD9AED-054E-432C-A311-E9443E9BB218}" destId="{EA77462F-447F-45ED-AA27-871F70A33C59}" srcOrd="0" destOrd="0" presId="urn:microsoft.com/office/officeart/2005/8/layout/bList2"/>
    <dgm:cxn modelId="{EBE3DA4C-89B7-314B-B874-DAFE382D12A4}" type="presOf" srcId="{E850BCD9-F114-40EA-9B3C-562826624DD4}" destId="{FBF94E2C-C55C-4E2D-AA0D-5BD502E524BF}" srcOrd="0" destOrd="0" presId="urn:microsoft.com/office/officeart/2005/8/layout/bList2"/>
    <dgm:cxn modelId="{10691757-45BF-45E4-BD4D-198F6AADDD1A}" srcId="{D0DD9AED-054E-432C-A311-E9443E9BB218}" destId="{F965261E-ECB8-45FF-8C87-4D1FB7643A12}" srcOrd="1" destOrd="0" parTransId="{61615111-4AB7-4D91-B0E6-8356BFB663CE}" sibTransId="{24E35851-1E2F-47D0-9777-38C9296B1FFA}"/>
    <dgm:cxn modelId="{439C0760-5258-47F4-AE45-658D47F2FFF4}" srcId="{8280CE87-4B26-4252-B076-DDC456156580}" destId="{B3D8A5F4-573A-4966-8408-122612655BDF}" srcOrd="0" destOrd="0" parTransId="{3F7C9468-B119-4689-900F-BB76CDFCA21B}" sibTransId="{CB7946F7-7E84-4AF1-A716-79ECF8E57AE6}"/>
    <dgm:cxn modelId="{A5E46169-11FA-5740-A49C-0F224621A090}" type="presOf" srcId="{36834E04-C814-47A4-8639-9A2B66CC0495}" destId="{6F74F705-C178-4429-89F5-1432DAC405BB}" srcOrd="0" destOrd="0" presId="urn:microsoft.com/office/officeart/2005/8/layout/bList2"/>
    <dgm:cxn modelId="{2FF9C376-48B3-4428-AFD5-5FC1E2F5148D}" srcId="{8280CE87-4B26-4252-B076-DDC456156580}" destId="{D8B17A4D-A171-431A-871F-456CE1C62E64}" srcOrd="1" destOrd="0" parTransId="{CDC0ECAD-7294-46A0-9EBC-0F01CBBDC92F}" sibTransId="{2E869EC1-DD18-4C1B-AC99-C260E4667A9D}"/>
    <dgm:cxn modelId="{14B8AB78-F7E8-5845-A619-A28D3B79D549}" type="presOf" srcId="{92351A39-3DFD-468B-88EE-38DA0A08C23E}" destId="{FBF94E2C-C55C-4E2D-AA0D-5BD502E524BF}" srcOrd="0" destOrd="2" presId="urn:microsoft.com/office/officeart/2005/8/layout/bList2"/>
    <dgm:cxn modelId="{45D7E480-63B9-3244-80B0-B3BBD68718E9}" type="presOf" srcId="{D0DD9AED-054E-432C-A311-E9443E9BB218}" destId="{FE2B7D54-CA89-402F-B1EE-20820C0E18AC}" srcOrd="1" destOrd="0" presId="urn:microsoft.com/office/officeart/2005/8/layout/bList2"/>
    <dgm:cxn modelId="{F739E78F-0F48-2440-97BD-13FB84D31AC5}" type="presOf" srcId="{D8B17A4D-A171-431A-871F-456CE1C62E64}" destId="{64BED81E-1CBE-4E2E-B217-34F5E7F74216}" srcOrd="0" destOrd="2" presId="urn:microsoft.com/office/officeart/2005/8/layout/bList2"/>
    <dgm:cxn modelId="{88AD70A1-8556-4449-9AEA-9240678B72EB}" type="presOf" srcId="{2269C8AC-FF2B-4F96-83AE-D63ABED1D441}" destId="{64BED81E-1CBE-4E2E-B217-34F5E7F74216}" srcOrd="0" destOrd="4" presId="urn:microsoft.com/office/officeart/2005/8/layout/bList2"/>
    <dgm:cxn modelId="{A4257BA8-9107-46E0-92B2-283AC2153296}" srcId="{42280C61-96E3-4EC3-AD75-82F12780ED66}" destId="{26113EB1-B7F3-4AA0-8F3F-8071C53ED5DA}" srcOrd="2" destOrd="0" parTransId="{3C6C8D47-3535-4684-AED7-0A430152FE80}" sibTransId="{6DAE5D6D-894E-43CB-BAD8-838E4A68FBB4}"/>
    <dgm:cxn modelId="{688442AE-82CE-4E93-9C11-E27994F76B86}" srcId="{36834E04-C814-47A4-8639-9A2B66CC0495}" destId="{D0DD9AED-054E-432C-A311-E9443E9BB218}" srcOrd="1" destOrd="0" parTransId="{226CA9C5-2E92-4E45-9792-B1286DB4F606}" sibTransId="{85D2E41C-910D-431C-A04A-0F644C634271}"/>
    <dgm:cxn modelId="{E628D3AF-A8A6-4C39-8AAF-9FC5A04DAF7C}" srcId="{36834E04-C814-47A4-8639-9A2B66CC0495}" destId="{42280C61-96E3-4EC3-AD75-82F12780ED66}" srcOrd="0" destOrd="0" parTransId="{8C536F04-90AF-4AE4-BC3E-E1A72C205CD7}" sibTransId="{9FF16C5B-F4A0-458D-9AED-9BE908393A1D}"/>
    <dgm:cxn modelId="{441752BC-AD92-844B-92B4-09D3109A7045}" type="presOf" srcId="{42280C61-96E3-4EC3-AD75-82F12780ED66}" destId="{CE7C661A-1CFF-4EF3-AA69-A9D1D210E8A6}" srcOrd="0" destOrd="0" presId="urn:microsoft.com/office/officeart/2005/8/layout/bList2"/>
    <dgm:cxn modelId="{5D3B69BD-5F61-794A-B3A6-18EC391B5E5B}" type="presOf" srcId="{B3D8A5F4-573A-4966-8408-122612655BDF}" destId="{64BED81E-1CBE-4E2E-B217-34F5E7F74216}" srcOrd="0" destOrd="1" presId="urn:microsoft.com/office/officeart/2005/8/layout/bList2"/>
    <dgm:cxn modelId="{7AB242C0-5533-429D-BEB9-29F72F367094}" srcId="{D0DD9AED-054E-432C-A311-E9443E9BB218}" destId="{92351A39-3DFD-468B-88EE-38DA0A08C23E}" srcOrd="2" destOrd="0" parTransId="{1B14C7C8-4D8E-4EE6-B78F-2AA15A0DA827}" sibTransId="{78911105-8A62-4043-94E5-1A131F18E28A}"/>
    <dgm:cxn modelId="{B32E25C5-27E5-EA4C-ABF6-A490117E8136}" type="presOf" srcId="{F965261E-ECB8-45FF-8C87-4D1FB7643A12}" destId="{FBF94E2C-C55C-4E2D-AA0D-5BD502E524BF}" srcOrd="0" destOrd="1" presId="urn:microsoft.com/office/officeart/2005/8/layout/bList2"/>
    <dgm:cxn modelId="{A5973CD9-55A0-479D-A5C0-24AB23930A28}" srcId="{8280CE87-4B26-4252-B076-DDC456156580}" destId="{D37F1DA1-1151-41E4-BD07-651CF34E4AD9}" srcOrd="2" destOrd="0" parTransId="{00C08EF1-29E4-4804-B9BE-3FE4C1EB5DC1}" sibTransId="{98EAAA1A-980A-4712-965A-782DE0C7D311}"/>
    <dgm:cxn modelId="{DE300CDD-7E9D-4345-B865-504A51B798E2}" type="presOf" srcId="{9FF16C5B-F4A0-458D-9AED-9BE908393A1D}" destId="{D49FE03A-A4A3-4F59-A632-562E70AFB88F}" srcOrd="0" destOrd="0" presId="urn:microsoft.com/office/officeart/2005/8/layout/bList2"/>
    <dgm:cxn modelId="{188F59E7-1A4E-4FF2-BBAA-1584E30A2CC7}" srcId="{D0DD9AED-054E-432C-A311-E9443E9BB218}" destId="{E850BCD9-F114-40EA-9B3C-562826624DD4}" srcOrd="0" destOrd="0" parTransId="{A11E5C76-1F4C-4268-8688-CC77A4395967}" sibTransId="{11221F0E-29B4-4F67-A8E8-848D22151D75}"/>
    <dgm:cxn modelId="{88638CED-F4AB-5440-B54A-A090DB7DF266}" type="presOf" srcId="{8280CE87-4B26-4252-B076-DDC456156580}" destId="{64BED81E-1CBE-4E2E-B217-34F5E7F74216}" srcOrd="0" destOrd="0" presId="urn:microsoft.com/office/officeart/2005/8/layout/bList2"/>
    <dgm:cxn modelId="{9662D7F3-05D4-1E44-9C9D-4B77D7599B61}" type="presOf" srcId="{42280C61-96E3-4EC3-AD75-82F12780ED66}" destId="{444EFDAD-BA5D-49C5-A9B8-C216427E28F5}" srcOrd="1" destOrd="0" presId="urn:microsoft.com/office/officeart/2005/8/layout/bList2"/>
    <dgm:cxn modelId="{8101EAF4-EAD3-3840-AC15-9A78709E51B0}" type="presOf" srcId="{D37F1DA1-1151-41E4-BD07-651CF34E4AD9}" destId="{64BED81E-1CBE-4E2E-B217-34F5E7F74216}" srcOrd="0" destOrd="3" presId="urn:microsoft.com/office/officeart/2005/8/layout/bList2"/>
    <dgm:cxn modelId="{EC9981F5-2E16-4EB2-84F2-259FA9258DBF}" srcId="{42280C61-96E3-4EC3-AD75-82F12780ED66}" destId="{2269C8AC-FF2B-4F96-83AE-D63ABED1D441}" srcOrd="1" destOrd="0" parTransId="{BD7E9056-3301-4FF1-9B51-3390DD3364C7}" sibTransId="{0EC8B05A-0949-46AE-B65D-26B4D6487583}"/>
    <dgm:cxn modelId="{274BF8FF-84B3-CB40-B4A5-DC3CC3D84ED0}" type="presOf" srcId="{26113EB1-B7F3-4AA0-8F3F-8071C53ED5DA}" destId="{64BED81E-1CBE-4E2E-B217-34F5E7F74216}" srcOrd="0" destOrd="5" presId="urn:microsoft.com/office/officeart/2005/8/layout/bList2"/>
    <dgm:cxn modelId="{A178C315-75D4-DE4A-A2FE-57918F4C3C45}" type="presParOf" srcId="{6F74F705-C178-4429-89F5-1432DAC405BB}" destId="{11CE37A5-8A55-4B17-BD4D-57FE7DE258BF}" srcOrd="0" destOrd="0" presId="urn:microsoft.com/office/officeart/2005/8/layout/bList2"/>
    <dgm:cxn modelId="{01BDF4DA-33BE-EC4E-B075-A10C69E18B9B}" type="presParOf" srcId="{11CE37A5-8A55-4B17-BD4D-57FE7DE258BF}" destId="{64BED81E-1CBE-4E2E-B217-34F5E7F74216}" srcOrd="0" destOrd="0" presId="urn:microsoft.com/office/officeart/2005/8/layout/bList2"/>
    <dgm:cxn modelId="{93C24B6F-224D-E549-A77C-06B01D484606}" type="presParOf" srcId="{11CE37A5-8A55-4B17-BD4D-57FE7DE258BF}" destId="{CE7C661A-1CFF-4EF3-AA69-A9D1D210E8A6}" srcOrd="1" destOrd="0" presId="urn:microsoft.com/office/officeart/2005/8/layout/bList2"/>
    <dgm:cxn modelId="{A739E002-CA60-0342-AB24-0FC6614646D4}" type="presParOf" srcId="{11CE37A5-8A55-4B17-BD4D-57FE7DE258BF}" destId="{444EFDAD-BA5D-49C5-A9B8-C216427E28F5}" srcOrd="2" destOrd="0" presId="urn:microsoft.com/office/officeart/2005/8/layout/bList2"/>
    <dgm:cxn modelId="{6683C998-D9AA-FC40-AC64-4DA30A7C122F}" type="presParOf" srcId="{11CE37A5-8A55-4B17-BD4D-57FE7DE258BF}" destId="{9CBF7311-F49E-4924-A967-6D433131B60B}" srcOrd="3" destOrd="0" presId="urn:microsoft.com/office/officeart/2005/8/layout/bList2"/>
    <dgm:cxn modelId="{7DFDC579-1A5A-3C41-964B-A7E0F2DB0C03}" type="presParOf" srcId="{6F74F705-C178-4429-89F5-1432DAC405BB}" destId="{D49FE03A-A4A3-4F59-A632-562E70AFB88F}" srcOrd="1" destOrd="0" presId="urn:microsoft.com/office/officeart/2005/8/layout/bList2"/>
    <dgm:cxn modelId="{909EFCE7-A377-854A-97F7-8A5171831BA3}" type="presParOf" srcId="{6F74F705-C178-4429-89F5-1432DAC405BB}" destId="{C4029618-B359-4C4E-BF78-F1BEFA2B1315}" srcOrd="2" destOrd="0" presId="urn:microsoft.com/office/officeart/2005/8/layout/bList2"/>
    <dgm:cxn modelId="{57B7ED26-A777-844C-BF42-6AE562630F30}" type="presParOf" srcId="{C4029618-B359-4C4E-BF78-F1BEFA2B1315}" destId="{FBF94E2C-C55C-4E2D-AA0D-5BD502E524BF}" srcOrd="0" destOrd="0" presId="urn:microsoft.com/office/officeart/2005/8/layout/bList2"/>
    <dgm:cxn modelId="{F7952D7D-DDF2-C14C-BB0C-49D310CEC92C}" type="presParOf" srcId="{C4029618-B359-4C4E-BF78-F1BEFA2B1315}" destId="{EA77462F-447F-45ED-AA27-871F70A33C59}" srcOrd="1" destOrd="0" presId="urn:microsoft.com/office/officeart/2005/8/layout/bList2"/>
    <dgm:cxn modelId="{A3326277-F422-AF47-B589-072724D432E5}" type="presParOf" srcId="{C4029618-B359-4C4E-BF78-F1BEFA2B1315}" destId="{FE2B7D54-CA89-402F-B1EE-20820C0E18AC}" srcOrd="2" destOrd="0" presId="urn:microsoft.com/office/officeart/2005/8/layout/bList2"/>
    <dgm:cxn modelId="{6BBCD136-1A66-7C4C-86B3-57C420401F32}" type="presParOf" srcId="{C4029618-B359-4C4E-BF78-F1BEFA2B1315}" destId="{158818CD-EFBA-4CAC-B6C6-ED3E63F2329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54E31C-FADD-4169-9F55-144E5D3E5A7B}" type="doc">
      <dgm:prSet loTypeId="urn:microsoft.com/office/officeart/2005/8/layout/default#4" loCatId="list" qsTypeId="urn:microsoft.com/office/officeart/2005/8/quickstyle/simple2" qsCatId="simple" csTypeId="urn:microsoft.com/office/officeart/2005/8/colors/accent0_2" csCatId="mainScheme" phldr="1"/>
      <dgm:spPr/>
      <dgm:t>
        <a:bodyPr/>
        <a:lstStyle/>
        <a:p>
          <a:endParaRPr lang="en-US"/>
        </a:p>
      </dgm:t>
    </dgm:pt>
    <dgm:pt modelId="{8C1A0DE3-4943-44E6-A14D-EB2929AA3C5E}">
      <dgm:prSet custT="1"/>
      <dgm:spPr>
        <a:solidFill>
          <a:schemeClr val="accent1"/>
        </a:solidFill>
      </dgm:spPr>
      <dgm:t>
        <a:bodyPr/>
        <a:lstStyle/>
        <a:p>
          <a:pPr rtl="0"/>
          <a:r>
            <a:rPr lang="en-US" sz="2000" dirty="0"/>
            <a:t>Limit the areas of intervention</a:t>
          </a:r>
        </a:p>
      </dgm:t>
    </dgm:pt>
    <dgm:pt modelId="{856EA98B-783E-4D79-9EDA-B38BA60DC32F}" type="parTrans" cxnId="{D945F778-EC46-4815-AD6A-5B78573BB168}">
      <dgm:prSet/>
      <dgm:spPr/>
      <dgm:t>
        <a:bodyPr/>
        <a:lstStyle/>
        <a:p>
          <a:endParaRPr lang="en-US"/>
        </a:p>
      </dgm:t>
    </dgm:pt>
    <dgm:pt modelId="{02CA07D4-23C3-4887-9BEB-3AEAEA4E1327}" type="sibTrans" cxnId="{D945F778-EC46-4815-AD6A-5B78573BB168}">
      <dgm:prSet/>
      <dgm:spPr/>
      <dgm:t>
        <a:bodyPr/>
        <a:lstStyle/>
        <a:p>
          <a:endParaRPr lang="en-US"/>
        </a:p>
      </dgm:t>
    </dgm:pt>
    <dgm:pt modelId="{4208D80F-13CF-43D6-BD40-E2C358D02D87}">
      <dgm:prSet custT="1"/>
      <dgm:spPr>
        <a:solidFill>
          <a:schemeClr val="accent1"/>
        </a:solidFill>
      </dgm:spPr>
      <dgm:t>
        <a:bodyPr/>
        <a:lstStyle/>
        <a:p>
          <a:pPr rtl="0"/>
          <a:r>
            <a:rPr lang="en-US" sz="1800" dirty="0"/>
            <a:t>Focus on the most pressing needs that impact housing access &amp; retention</a:t>
          </a:r>
        </a:p>
      </dgm:t>
    </dgm:pt>
    <dgm:pt modelId="{7B673CE0-116C-4F43-A07B-EC4BCC407F80}" type="parTrans" cxnId="{70E557D5-4295-4FBB-ADCF-C6D52437145E}">
      <dgm:prSet/>
      <dgm:spPr/>
      <dgm:t>
        <a:bodyPr/>
        <a:lstStyle/>
        <a:p>
          <a:endParaRPr lang="en-US"/>
        </a:p>
      </dgm:t>
    </dgm:pt>
    <dgm:pt modelId="{B7A8FA84-F120-4059-841F-797BA1B21321}" type="sibTrans" cxnId="{70E557D5-4295-4FBB-ADCF-C6D52437145E}">
      <dgm:prSet/>
      <dgm:spPr/>
      <dgm:t>
        <a:bodyPr/>
        <a:lstStyle/>
        <a:p>
          <a:endParaRPr lang="en-US"/>
        </a:p>
      </dgm:t>
    </dgm:pt>
    <dgm:pt modelId="{D9F5A81E-C204-45BD-854F-6FD5F6BCF56B}">
      <dgm:prSet custT="1"/>
      <dgm:spPr>
        <a:solidFill>
          <a:schemeClr val="accent1"/>
        </a:solidFill>
      </dgm:spPr>
      <dgm:t>
        <a:bodyPr/>
        <a:lstStyle/>
        <a:p>
          <a:pPr rtl="0"/>
          <a:r>
            <a:rPr lang="en-US" sz="2000" dirty="0"/>
            <a:t>Relate all interventions to long term goals</a:t>
          </a:r>
        </a:p>
      </dgm:t>
    </dgm:pt>
    <dgm:pt modelId="{37C2079C-BE0B-45AD-9494-963BBF965A16}" type="parTrans" cxnId="{EFCDC102-5A42-4345-98CC-D61DC9956163}">
      <dgm:prSet/>
      <dgm:spPr/>
      <dgm:t>
        <a:bodyPr/>
        <a:lstStyle/>
        <a:p>
          <a:endParaRPr lang="en-US"/>
        </a:p>
      </dgm:t>
    </dgm:pt>
    <dgm:pt modelId="{9F82C539-59EE-429A-9540-DD7DC5496A0E}" type="sibTrans" cxnId="{EFCDC102-5A42-4345-98CC-D61DC9956163}">
      <dgm:prSet/>
      <dgm:spPr/>
      <dgm:t>
        <a:bodyPr/>
        <a:lstStyle/>
        <a:p>
          <a:endParaRPr lang="en-US"/>
        </a:p>
      </dgm:t>
    </dgm:pt>
    <dgm:pt modelId="{A3EE60DF-5BDA-4675-9287-BED89276EDB8}">
      <dgm:prSet custT="1"/>
      <dgm:spPr>
        <a:solidFill>
          <a:schemeClr val="accent1"/>
        </a:solidFill>
      </dgm:spPr>
      <dgm:t>
        <a:bodyPr/>
        <a:lstStyle/>
        <a:p>
          <a:pPr rtl="0"/>
          <a:r>
            <a:rPr lang="en-US" sz="2000" dirty="0"/>
            <a:t>Usually not a linear process</a:t>
          </a:r>
        </a:p>
      </dgm:t>
    </dgm:pt>
    <dgm:pt modelId="{5638013D-EFC1-40A4-A0FA-BA78DE90A89A}" type="parTrans" cxnId="{9E2550C0-6004-4A77-8A01-22EDF3A82510}">
      <dgm:prSet/>
      <dgm:spPr/>
      <dgm:t>
        <a:bodyPr/>
        <a:lstStyle/>
        <a:p>
          <a:endParaRPr lang="en-US"/>
        </a:p>
      </dgm:t>
    </dgm:pt>
    <dgm:pt modelId="{4CA486C4-C613-402A-9B4C-AC3171FB3BA9}" type="sibTrans" cxnId="{9E2550C0-6004-4A77-8A01-22EDF3A82510}">
      <dgm:prSet/>
      <dgm:spPr/>
      <dgm:t>
        <a:bodyPr/>
        <a:lstStyle/>
        <a:p>
          <a:endParaRPr lang="en-US"/>
        </a:p>
      </dgm:t>
    </dgm:pt>
    <dgm:pt modelId="{548FD3B1-1615-4AB3-8499-DC3185905825}">
      <dgm:prSet custT="1"/>
      <dgm:spPr>
        <a:solidFill>
          <a:schemeClr val="accent1"/>
        </a:solidFill>
      </dgm:spPr>
      <dgm:t>
        <a:bodyPr/>
        <a:lstStyle/>
        <a:p>
          <a:pPr rtl="0"/>
          <a:r>
            <a:rPr lang="en-US" sz="2000" dirty="0"/>
            <a:t>Help people move away from crisis-driven lives</a:t>
          </a:r>
        </a:p>
      </dgm:t>
    </dgm:pt>
    <dgm:pt modelId="{DCD5976F-A8A7-4493-B55A-57720B6B1BB1}" type="parTrans" cxnId="{A89B8C01-3881-4749-A28F-5C5F7F894079}">
      <dgm:prSet/>
      <dgm:spPr/>
      <dgm:t>
        <a:bodyPr/>
        <a:lstStyle/>
        <a:p>
          <a:endParaRPr lang="en-US"/>
        </a:p>
      </dgm:t>
    </dgm:pt>
    <dgm:pt modelId="{3AE26798-8890-419B-B5FD-F7DF77440D7F}" type="sibTrans" cxnId="{A89B8C01-3881-4749-A28F-5C5F7F894079}">
      <dgm:prSet/>
      <dgm:spPr/>
      <dgm:t>
        <a:bodyPr/>
        <a:lstStyle/>
        <a:p>
          <a:endParaRPr lang="en-US"/>
        </a:p>
      </dgm:t>
    </dgm:pt>
    <dgm:pt modelId="{406E6DD4-278D-4110-836A-C851ABFE2E38}" type="pres">
      <dgm:prSet presAssocID="{A054E31C-FADD-4169-9F55-144E5D3E5A7B}" presName="diagram" presStyleCnt="0">
        <dgm:presLayoutVars>
          <dgm:dir/>
          <dgm:resizeHandles val="exact"/>
        </dgm:presLayoutVars>
      </dgm:prSet>
      <dgm:spPr/>
    </dgm:pt>
    <dgm:pt modelId="{D3E7EAF0-D3DA-4FC7-BFFE-39E193D7498C}" type="pres">
      <dgm:prSet presAssocID="{8C1A0DE3-4943-44E6-A14D-EB2929AA3C5E}" presName="node" presStyleLbl="node1" presStyleIdx="0" presStyleCnt="5" custLinFactNeighborY="-1570">
        <dgm:presLayoutVars>
          <dgm:bulletEnabled val="1"/>
        </dgm:presLayoutVars>
      </dgm:prSet>
      <dgm:spPr/>
    </dgm:pt>
    <dgm:pt modelId="{EC658847-9B66-4F7A-B9BE-B76105ACA2B5}" type="pres">
      <dgm:prSet presAssocID="{02CA07D4-23C3-4887-9BEB-3AEAEA4E1327}" presName="sibTrans" presStyleCnt="0"/>
      <dgm:spPr/>
    </dgm:pt>
    <dgm:pt modelId="{EDC925BA-4F1F-4C22-BB36-014EC6F5D111}" type="pres">
      <dgm:prSet presAssocID="{4208D80F-13CF-43D6-BD40-E2C358D02D87}" presName="node" presStyleLbl="node1" presStyleIdx="1" presStyleCnt="5">
        <dgm:presLayoutVars>
          <dgm:bulletEnabled val="1"/>
        </dgm:presLayoutVars>
      </dgm:prSet>
      <dgm:spPr/>
    </dgm:pt>
    <dgm:pt modelId="{A9C97A63-68C3-4A39-B94B-B82AE04837A9}" type="pres">
      <dgm:prSet presAssocID="{B7A8FA84-F120-4059-841F-797BA1B21321}" presName="sibTrans" presStyleCnt="0"/>
      <dgm:spPr/>
    </dgm:pt>
    <dgm:pt modelId="{A0CCEC05-0488-49A4-BC27-8E91811620BC}" type="pres">
      <dgm:prSet presAssocID="{D9F5A81E-C204-45BD-854F-6FD5F6BCF56B}" presName="node" presStyleLbl="node1" presStyleIdx="2" presStyleCnt="5">
        <dgm:presLayoutVars>
          <dgm:bulletEnabled val="1"/>
        </dgm:presLayoutVars>
      </dgm:prSet>
      <dgm:spPr/>
    </dgm:pt>
    <dgm:pt modelId="{9ACEECBB-75BD-4A9B-ADEE-AB99A88A5785}" type="pres">
      <dgm:prSet presAssocID="{9F82C539-59EE-429A-9540-DD7DC5496A0E}" presName="sibTrans" presStyleCnt="0"/>
      <dgm:spPr/>
    </dgm:pt>
    <dgm:pt modelId="{39600787-C465-4737-B0C8-F2FF54D63218}" type="pres">
      <dgm:prSet presAssocID="{A3EE60DF-5BDA-4675-9287-BED89276EDB8}" presName="node" presStyleLbl="node1" presStyleIdx="3" presStyleCnt="5">
        <dgm:presLayoutVars>
          <dgm:bulletEnabled val="1"/>
        </dgm:presLayoutVars>
      </dgm:prSet>
      <dgm:spPr/>
    </dgm:pt>
    <dgm:pt modelId="{AC36C685-A0ED-41C8-A4AA-FB3773C70354}" type="pres">
      <dgm:prSet presAssocID="{4CA486C4-C613-402A-9B4C-AC3171FB3BA9}" presName="sibTrans" presStyleCnt="0"/>
      <dgm:spPr/>
    </dgm:pt>
    <dgm:pt modelId="{CDCB6F42-8F24-4E51-A2A0-70D10160C7D7}" type="pres">
      <dgm:prSet presAssocID="{548FD3B1-1615-4AB3-8499-DC3185905825}" presName="node" presStyleLbl="node1" presStyleIdx="4" presStyleCnt="5">
        <dgm:presLayoutVars>
          <dgm:bulletEnabled val="1"/>
        </dgm:presLayoutVars>
      </dgm:prSet>
      <dgm:spPr/>
    </dgm:pt>
  </dgm:ptLst>
  <dgm:cxnLst>
    <dgm:cxn modelId="{A89B8C01-3881-4749-A28F-5C5F7F894079}" srcId="{A054E31C-FADD-4169-9F55-144E5D3E5A7B}" destId="{548FD3B1-1615-4AB3-8499-DC3185905825}" srcOrd="4" destOrd="0" parTransId="{DCD5976F-A8A7-4493-B55A-57720B6B1BB1}" sibTransId="{3AE26798-8890-419B-B5FD-F7DF77440D7F}"/>
    <dgm:cxn modelId="{EFCDC102-5A42-4345-98CC-D61DC9956163}" srcId="{A054E31C-FADD-4169-9F55-144E5D3E5A7B}" destId="{D9F5A81E-C204-45BD-854F-6FD5F6BCF56B}" srcOrd="2" destOrd="0" parTransId="{37C2079C-BE0B-45AD-9494-963BBF965A16}" sibTransId="{9F82C539-59EE-429A-9540-DD7DC5496A0E}"/>
    <dgm:cxn modelId="{E7C47518-F981-EA46-AC48-1DC2E9AE303B}" type="presOf" srcId="{4208D80F-13CF-43D6-BD40-E2C358D02D87}" destId="{EDC925BA-4F1F-4C22-BB36-014EC6F5D111}" srcOrd="0" destOrd="0" presId="urn:microsoft.com/office/officeart/2005/8/layout/default#4"/>
    <dgm:cxn modelId="{D6EE594C-77B6-194C-940C-BAF4C5D3F324}" type="presOf" srcId="{8C1A0DE3-4943-44E6-A14D-EB2929AA3C5E}" destId="{D3E7EAF0-D3DA-4FC7-BFFE-39E193D7498C}" srcOrd="0" destOrd="0" presId="urn:microsoft.com/office/officeart/2005/8/layout/default#4"/>
    <dgm:cxn modelId="{DD8A2A4F-ADD2-FC42-8342-B1B049F54199}" type="presOf" srcId="{A3EE60DF-5BDA-4675-9287-BED89276EDB8}" destId="{39600787-C465-4737-B0C8-F2FF54D63218}" srcOrd="0" destOrd="0" presId="urn:microsoft.com/office/officeart/2005/8/layout/default#4"/>
    <dgm:cxn modelId="{D945F778-EC46-4815-AD6A-5B78573BB168}" srcId="{A054E31C-FADD-4169-9F55-144E5D3E5A7B}" destId="{8C1A0DE3-4943-44E6-A14D-EB2929AA3C5E}" srcOrd="0" destOrd="0" parTransId="{856EA98B-783E-4D79-9EDA-B38BA60DC32F}" sibTransId="{02CA07D4-23C3-4887-9BEB-3AEAEA4E1327}"/>
    <dgm:cxn modelId="{4B0F10BE-098F-2D4B-A008-42BF7A9C3C55}" type="presOf" srcId="{548FD3B1-1615-4AB3-8499-DC3185905825}" destId="{CDCB6F42-8F24-4E51-A2A0-70D10160C7D7}" srcOrd="0" destOrd="0" presId="urn:microsoft.com/office/officeart/2005/8/layout/default#4"/>
    <dgm:cxn modelId="{9E2550C0-6004-4A77-8A01-22EDF3A82510}" srcId="{A054E31C-FADD-4169-9F55-144E5D3E5A7B}" destId="{A3EE60DF-5BDA-4675-9287-BED89276EDB8}" srcOrd="3" destOrd="0" parTransId="{5638013D-EFC1-40A4-A0FA-BA78DE90A89A}" sibTransId="{4CA486C4-C613-402A-9B4C-AC3171FB3BA9}"/>
    <dgm:cxn modelId="{70E557D5-4295-4FBB-ADCF-C6D52437145E}" srcId="{A054E31C-FADD-4169-9F55-144E5D3E5A7B}" destId="{4208D80F-13CF-43D6-BD40-E2C358D02D87}" srcOrd="1" destOrd="0" parTransId="{7B673CE0-116C-4F43-A07B-EC4BCC407F80}" sibTransId="{B7A8FA84-F120-4059-841F-797BA1B21321}"/>
    <dgm:cxn modelId="{B8D7AAE0-6653-4144-B1EB-74BF86A9D76F}" type="presOf" srcId="{D9F5A81E-C204-45BD-854F-6FD5F6BCF56B}" destId="{A0CCEC05-0488-49A4-BC27-8E91811620BC}" srcOrd="0" destOrd="0" presId="urn:microsoft.com/office/officeart/2005/8/layout/default#4"/>
    <dgm:cxn modelId="{963C71FA-0B16-874B-97B6-B5B464DDEECB}" type="presOf" srcId="{A054E31C-FADD-4169-9F55-144E5D3E5A7B}" destId="{406E6DD4-278D-4110-836A-C851ABFE2E38}" srcOrd="0" destOrd="0" presId="urn:microsoft.com/office/officeart/2005/8/layout/default#4"/>
    <dgm:cxn modelId="{44974CEF-71C0-3B4A-9336-C741E01124B4}" type="presParOf" srcId="{406E6DD4-278D-4110-836A-C851ABFE2E38}" destId="{D3E7EAF0-D3DA-4FC7-BFFE-39E193D7498C}" srcOrd="0" destOrd="0" presId="urn:microsoft.com/office/officeart/2005/8/layout/default#4"/>
    <dgm:cxn modelId="{E7156489-09F8-6E40-A8C7-0F4692E677B4}" type="presParOf" srcId="{406E6DD4-278D-4110-836A-C851ABFE2E38}" destId="{EC658847-9B66-4F7A-B9BE-B76105ACA2B5}" srcOrd="1" destOrd="0" presId="urn:microsoft.com/office/officeart/2005/8/layout/default#4"/>
    <dgm:cxn modelId="{2C873BCE-7857-B049-AA67-4DB7E0A16682}" type="presParOf" srcId="{406E6DD4-278D-4110-836A-C851ABFE2E38}" destId="{EDC925BA-4F1F-4C22-BB36-014EC6F5D111}" srcOrd="2" destOrd="0" presId="urn:microsoft.com/office/officeart/2005/8/layout/default#4"/>
    <dgm:cxn modelId="{7FBB8EF8-3363-8E48-B002-A8785268EBE5}" type="presParOf" srcId="{406E6DD4-278D-4110-836A-C851ABFE2E38}" destId="{A9C97A63-68C3-4A39-B94B-B82AE04837A9}" srcOrd="3" destOrd="0" presId="urn:microsoft.com/office/officeart/2005/8/layout/default#4"/>
    <dgm:cxn modelId="{2FCF880A-D7E1-D646-B8E3-65A5B776AB6F}" type="presParOf" srcId="{406E6DD4-278D-4110-836A-C851ABFE2E38}" destId="{A0CCEC05-0488-49A4-BC27-8E91811620BC}" srcOrd="4" destOrd="0" presId="urn:microsoft.com/office/officeart/2005/8/layout/default#4"/>
    <dgm:cxn modelId="{64778B1A-8BC6-7646-B8DF-0B75F308083F}" type="presParOf" srcId="{406E6DD4-278D-4110-836A-C851ABFE2E38}" destId="{9ACEECBB-75BD-4A9B-ADEE-AB99A88A5785}" srcOrd="5" destOrd="0" presId="urn:microsoft.com/office/officeart/2005/8/layout/default#4"/>
    <dgm:cxn modelId="{A6D8224C-AF77-5F42-88F8-6FE6C7C76D0A}" type="presParOf" srcId="{406E6DD4-278D-4110-836A-C851ABFE2E38}" destId="{39600787-C465-4737-B0C8-F2FF54D63218}" srcOrd="6" destOrd="0" presId="urn:microsoft.com/office/officeart/2005/8/layout/default#4"/>
    <dgm:cxn modelId="{16FA05B2-D5E1-3C4D-AE1C-32E8F2F2D420}" type="presParOf" srcId="{406E6DD4-278D-4110-836A-C851ABFE2E38}" destId="{AC36C685-A0ED-41C8-A4AA-FB3773C70354}" srcOrd="7" destOrd="0" presId="urn:microsoft.com/office/officeart/2005/8/layout/default#4"/>
    <dgm:cxn modelId="{F422DBE2-BF1D-9B47-8866-37DBA4CF6F09}" type="presParOf" srcId="{406E6DD4-278D-4110-836A-C851ABFE2E38}" destId="{CDCB6F42-8F24-4E51-A2A0-70D10160C7D7}" srcOrd="8" destOrd="0" presId="urn:microsoft.com/office/officeart/2005/8/layout/default#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92A983A0-C7ED-43E5-BDD0-FD9386946840}" type="doc">
      <dgm:prSet loTypeId="urn:microsoft.com/office/officeart/2005/8/layout/vList4" loCatId="list" qsTypeId="urn:microsoft.com/office/officeart/2005/8/quickstyle/simple2" qsCatId="simple" csTypeId="urn:microsoft.com/office/officeart/2005/8/colors/accent1_2" csCatId="accent1" phldr="1"/>
      <dgm:spPr/>
      <dgm:t>
        <a:bodyPr/>
        <a:lstStyle/>
        <a:p>
          <a:endParaRPr lang="en-US"/>
        </a:p>
      </dgm:t>
    </dgm:pt>
    <dgm:pt modelId="{D2B9DDB3-31DA-42B8-9F4C-5CB3A515443F}">
      <dgm:prSet custT="1"/>
      <dgm:spPr/>
      <dgm:t>
        <a:bodyPr/>
        <a:lstStyle/>
        <a:p>
          <a:pPr rtl="0"/>
          <a:r>
            <a:rPr lang="en-US" sz="2400" dirty="0">
              <a:solidFill>
                <a:schemeClr val="tx1"/>
              </a:solidFill>
            </a:rPr>
            <a:t>At least every 6 months:</a:t>
          </a:r>
        </a:p>
      </dgm:t>
    </dgm:pt>
    <dgm:pt modelId="{A605554D-FFB3-4D29-A457-349B4C44C6A9}" type="parTrans" cxnId="{CFD8B15F-36B9-4C13-A278-74182309847F}">
      <dgm:prSet/>
      <dgm:spPr/>
      <dgm:t>
        <a:bodyPr/>
        <a:lstStyle/>
        <a:p>
          <a:endParaRPr lang="en-US"/>
        </a:p>
      </dgm:t>
    </dgm:pt>
    <dgm:pt modelId="{10C6AADF-6530-4628-B4D8-7DBEEF9F110F}" type="sibTrans" cxnId="{CFD8B15F-36B9-4C13-A278-74182309847F}">
      <dgm:prSet/>
      <dgm:spPr/>
      <dgm:t>
        <a:bodyPr/>
        <a:lstStyle/>
        <a:p>
          <a:endParaRPr lang="en-US"/>
        </a:p>
      </dgm:t>
    </dgm:pt>
    <dgm:pt modelId="{AC77F2DA-11D5-4811-815F-355ED2B124E5}">
      <dgm:prSet custT="1"/>
      <dgm:spPr/>
      <dgm:t>
        <a:bodyPr/>
        <a:lstStyle/>
        <a:p>
          <a:pPr rtl="0"/>
          <a:r>
            <a:rPr lang="en-US" sz="2400" dirty="0">
              <a:solidFill>
                <a:schemeClr val="tx1"/>
              </a:solidFill>
            </a:rPr>
            <a:t>Identify barriers.</a:t>
          </a:r>
        </a:p>
      </dgm:t>
    </dgm:pt>
    <dgm:pt modelId="{9B60945E-8571-495E-A814-6B9C420BF636}" type="parTrans" cxnId="{D5D08BA1-B422-49CC-9B18-590573AA003A}">
      <dgm:prSet/>
      <dgm:spPr/>
      <dgm:t>
        <a:bodyPr/>
        <a:lstStyle/>
        <a:p>
          <a:endParaRPr lang="en-US"/>
        </a:p>
      </dgm:t>
    </dgm:pt>
    <dgm:pt modelId="{5AA64C5A-6F37-4F67-AA49-2AF2B5AF57E3}" type="sibTrans" cxnId="{D5D08BA1-B422-49CC-9B18-590573AA003A}">
      <dgm:prSet/>
      <dgm:spPr/>
      <dgm:t>
        <a:bodyPr/>
        <a:lstStyle/>
        <a:p>
          <a:endParaRPr lang="en-US"/>
        </a:p>
      </dgm:t>
    </dgm:pt>
    <dgm:pt modelId="{7DB45E79-CB4E-4040-9D1F-ED3DD6E9D5A9}">
      <dgm:prSet custT="1"/>
      <dgm:spPr/>
      <dgm:t>
        <a:bodyPr/>
        <a:lstStyle/>
        <a:p>
          <a:pPr rtl="0"/>
          <a:r>
            <a:rPr lang="en-US" sz="2400" dirty="0">
              <a:solidFill>
                <a:schemeClr val="tx1"/>
              </a:solidFill>
            </a:rPr>
            <a:t>Re-assess priorities.</a:t>
          </a:r>
        </a:p>
      </dgm:t>
    </dgm:pt>
    <dgm:pt modelId="{339CADE9-559A-4487-BA4C-D84A3E317FC1}" type="parTrans" cxnId="{31BE1597-F097-4948-9EF1-15619E477E4D}">
      <dgm:prSet/>
      <dgm:spPr/>
      <dgm:t>
        <a:bodyPr/>
        <a:lstStyle/>
        <a:p>
          <a:endParaRPr lang="en-US"/>
        </a:p>
      </dgm:t>
    </dgm:pt>
    <dgm:pt modelId="{3A3BEE2E-8374-49FF-B420-2E05F91BCAAC}" type="sibTrans" cxnId="{31BE1597-F097-4948-9EF1-15619E477E4D}">
      <dgm:prSet/>
      <dgm:spPr/>
      <dgm:t>
        <a:bodyPr/>
        <a:lstStyle/>
        <a:p>
          <a:endParaRPr lang="en-US"/>
        </a:p>
      </dgm:t>
    </dgm:pt>
    <dgm:pt modelId="{8CCABE2C-1399-1E4A-8BE4-81D7A280F169}">
      <dgm:prSet custT="1"/>
      <dgm:spPr/>
      <dgm:t>
        <a:bodyPr/>
        <a:lstStyle/>
        <a:p>
          <a:pPr rtl="0"/>
          <a:r>
            <a:rPr lang="en-US" sz="2400" dirty="0">
              <a:solidFill>
                <a:schemeClr val="tx1"/>
              </a:solidFill>
            </a:rPr>
            <a:t>Clarify preferences.</a:t>
          </a:r>
        </a:p>
      </dgm:t>
    </dgm:pt>
    <dgm:pt modelId="{2B69A300-5BFF-0E4B-8585-6D67C211EC63}" type="parTrans" cxnId="{83FDA4E2-B7ED-6849-9F83-43F0BEAE52C8}">
      <dgm:prSet/>
      <dgm:spPr/>
      <dgm:t>
        <a:bodyPr/>
        <a:lstStyle/>
        <a:p>
          <a:endParaRPr lang="en-US"/>
        </a:p>
      </dgm:t>
    </dgm:pt>
    <dgm:pt modelId="{93A63C3F-DC30-7146-B482-D7F9831BCECA}" type="sibTrans" cxnId="{83FDA4E2-B7ED-6849-9F83-43F0BEAE52C8}">
      <dgm:prSet/>
      <dgm:spPr/>
      <dgm:t>
        <a:bodyPr/>
        <a:lstStyle/>
        <a:p>
          <a:endParaRPr lang="en-US"/>
        </a:p>
      </dgm:t>
    </dgm:pt>
    <dgm:pt modelId="{49FFB0EA-39DF-B54D-9E8D-B19FDAA84F5F}">
      <dgm:prSet custT="1"/>
      <dgm:spPr/>
      <dgm:t>
        <a:bodyPr/>
        <a:lstStyle/>
        <a:p>
          <a:pPr rtl="0"/>
          <a:r>
            <a:rPr lang="en-US" sz="2400" dirty="0">
              <a:solidFill>
                <a:schemeClr val="tx1"/>
              </a:solidFill>
            </a:rPr>
            <a:t>Refresh goals.</a:t>
          </a:r>
        </a:p>
      </dgm:t>
    </dgm:pt>
    <dgm:pt modelId="{220D4E01-CB2C-D743-A6D2-F22A7ADB018A}" type="parTrans" cxnId="{F7B26595-CD9E-C249-BF33-E576CE961CCD}">
      <dgm:prSet/>
      <dgm:spPr/>
      <dgm:t>
        <a:bodyPr/>
        <a:lstStyle/>
        <a:p>
          <a:endParaRPr lang="en-US"/>
        </a:p>
      </dgm:t>
    </dgm:pt>
    <dgm:pt modelId="{352C4640-841C-6B4E-963D-D26438C718CE}" type="sibTrans" cxnId="{F7B26595-CD9E-C249-BF33-E576CE961CCD}">
      <dgm:prSet/>
      <dgm:spPr/>
      <dgm:t>
        <a:bodyPr/>
        <a:lstStyle/>
        <a:p>
          <a:endParaRPr lang="en-US"/>
        </a:p>
      </dgm:t>
    </dgm:pt>
    <dgm:pt modelId="{30A25642-632A-42F1-9460-A73E6018C113}">
      <dgm:prSet custT="1"/>
      <dgm:spPr/>
      <dgm:t>
        <a:bodyPr/>
        <a:lstStyle/>
        <a:p>
          <a:pPr rtl="0"/>
          <a:r>
            <a:rPr lang="en-US" sz="2400" dirty="0">
              <a:solidFill>
                <a:schemeClr val="tx1"/>
              </a:solidFill>
            </a:rPr>
            <a:t>Document steps achieved.</a:t>
          </a:r>
        </a:p>
      </dgm:t>
    </dgm:pt>
    <dgm:pt modelId="{7AABCA08-4412-47E4-A1BD-9567E457281E}" type="sibTrans" cxnId="{FF88742C-4A56-4FAC-983A-D808D5FC81DA}">
      <dgm:prSet/>
      <dgm:spPr/>
      <dgm:t>
        <a:bodyPr/>
        <a:lstStyle/>
        <a:p>
          <a:endParaRPr lang="en-US"/>
        </a:p>
      </dgm:t>
    </dgm:pt>
    <dgm:pt modelId="{940A1DFE-BE38-4B1C-8F7E-D80F4345D127}" type="parTrans" cxnId="{FF88742C-4A56-4FAC-983A-D808D5FC81DA}">
      <dgm:prSet/>
      <dgm:spPr/>
      <dgm:t>
        <a:bodyPr/>
        <a:lstStyle/>
        <a:p>
          <a:endParaRPr lang="en-US"/>
        </a:p>
      </dgm:t>
    </dgm:pt>
    <dgm:pt modelId="{2382497C-6A7C-C246-A440-33DC4948CC6D}">
      <dgm:prSet custT="1"/>
      <dgm:spPr/>
      <dgm:t>
        <a:bodyPr/>
        <a:lstStyle/>
        <a:p>
          <a:pPr rtl="0"/>
          <a:r>
            <a:rPr lang="en-US" sz="2400" dirty="0">
              <a:solidFill>
                <a:schemeClr val="tx1"/>
              </a:solidFill>
            </a:rPr>
            <a:t>Identify adjustments needed to supports.</a:t>
          </a:r>
        </a:p>
      </dgm:t>
    </dgm:pt>
    <dgm:pt modelId="{766BCB7E-2CC1-BE4C-8320-0B84C4526FB9}" type="parTrans" cxnId="{C04EB535-5A52-4443-B23C-3903AAEDF6E0}">
      <dgm:prSet/>
      <dgm:spPr/>
      <dgm:t>
        <a:bodyPr/>
        <a:lstStyle/>
        <a:p>
          <a:endParaRPr lang="en-US"/>
        </a:p>
      </dgm:t>
    </dgm:pt>
    <dgm:pt modelId="{F40C3750-D25E-3F4A-A954-BF1BBB255061}" type="sibTrans" cxnId="{C04EB535-5A52-4443-B23C-3903AAEDF6E0}">
      <dgm:prSet/>
      <dgm:spPr/>
      <dgm:t>
        <a:bodyPr/>
        <a:lstStyle/>
        <a:p>
          <a:endParaRPr lang="en-US"/>
        </a:p>
      </dgm:t>
    </dgm:pt>
    <dgm:pt modelId="{CDAB5CB7-A3A1-9949-9466-746D4C233B58}">
      <dgm:prSet custT="1"/>
      <dgm:spPr/>
      <dgm:t>
        <a:bodyPr/>
        <a:lstStyle/>
        <a:p>
          <a:pPr rtl="0"/>
          <a:r>
            <a:rPr lang="en-US" sz="2400" dirty="0">
              <a:solidFill>
                <a:schemeClr val="tx1"/>
              </a:solidFill>
            </a:rPr>
            <a:t>Achievements build CONFIDENCE and COMPETENCE.</a:t>
          </a:r>
        </a:p>
      </dgm:t>
    </dgm:pt>
    <dgm:pt modelId="{5949885A-7998-A94C-B826-6D28F0D6A2A0}" type="parTrans" cxnId="{08AB25B8-B333-BE45-A156-EE58BA5E8000}">
      <dgm:prSet/>
      <dgm:spPr/>
      <dgm:t>
        <a:bodyPr/>
        <a:lstStyle/>
        <a:p>
          <a:endParaRPr lang="en-US"/>
        </a:p>
      </dgm:t>
    </dgm:pt>
    <dgm:pt modelId="{9F13620E-11FD-604F-AC8E-A48D69437E65}" type="sibTrans" cxnId="{08AB25B8-B333-BE45-A156-EE58BA5E8000}">
      <dgm:prSet/>
      <dgm:spPr/>
      <dgm:t>
        <a:bodyPr/>
        <a:lstStyle/>
        <a:p>
          <a:endParaRPr lang="en-US"/>
        </a:p>
      </dgm:t>
    </dgm:pt>
    <dgm:pt modelId="{30F800F5-BB62-4086-80AE-3B7838D0D116}" type="pres">
      <dgm:prSet presAssocID="{92A983A0-C7ED-43E5-BDD0-FD9386946840}" presName="linear" presStyleCnt="0">
        <dgm:presLayoutVars>
          <dgm:dir/>
          <dgm:resizeHandles val="exact"/>
        </dgm:presLayoutVars>
      </dgm:prSet>
      <dgm:spPr/>
    </dgm:pt>
    <dgm:pt modelId="{4A9071C1-0B38-46A6-8FA2-42E2E83A7F68}" type="pres">
      <dgm:prSet presAssocID="{D2B9DDB3-31DA-42B8-9F4C-5CB3A515443F}" presName="comp" presStyleCnt="0"/>
      <dgm:spPr/>
    </dgm:pt>
    <dgm:pt modelId="{2E91DA3B-D2D7-4C1B-B6CD-7A7A9DF388C2}" type="pres">
      <dgm:prSet presAssocID="{D2B9DDB3-31DA-42B8-9F4C-5CB3A515443F}" presName="box" presStyleLbl="node1" presStyleIdx="0" presStyleCnt="1" custLinFactNeighborX="0" custLinFactNeighborY="5063"/>
      <dgm:spPr/>
    </dgm:pt>
    <dgm:pt modelId="{1621AEFF-3ADC-45F7-ACD0-F6861D786F62}" type="pres">
      <dgm:prSet presAssocID="{D2B9DDB3-31DA-42B8-9F4C-5CB3A515443F}" presName="img" presStyleLbl="fgImgPlace1" presStyleIdx="0" presStyleCnt="1" custScaleX="110783" custScaleY="67414" custLinFactNeighborX="-7128" custLinFactNeighborY="-396"/>
      <dgm:spPr>
        <a:blipFill rotWithShape="1">
          <a:blip xmlns:r="http://schemas.openxmlformats.org/officeDocument/2006/relationships" r:embed="rId1"/>
          <a:stretch>
            <a:fillRect/>
          </a:stretch>
        </a:blipFill>
      </dgm:spPr>
    </dgm:pt>
    <dgm:pt modelId="{9AA2BE9F-5EE5-486E-8087-E816D18194C8}" type="pres">
      <dgm:prSet presAssocID="{D2B9DDB3-31DA-42B8-9F4C-5CB3A515443F}" presName="text" presStyleLbl="node1" presStyleIdx="0" presStyleCnt="1">
        <dgm:presLayoutVars>
          <dgm:bulletEnabled val="1"/>
        </dgm:presLayoutVars>
      </dgm:prSet>
      <dgm:spPr/>
    </dgm:pt>
  </dgm:ptLst>
  <dgm:cxnLst>
    <dgm:cxn modelId="{D16C960E-51F6-0641-AD30-17A42AE1EAB5}" type="presOf" srcId="{49FFB0EA-39DF-B54D-9E8D-B19FDAA84F5F}" destId="{2E91DA3B-D2D7-4C1B-B6CD-7A7A9DF388C2}" srcOrd="0" destOrd="7" presId="urn:microsoft.com/office/officeart/2005/8/layout/vList4"/>
    <dgm:cxn modelId="{FFBC800F-E029-6F49-99B6-449B2191E5CA}" type="presOf" srcId="{92A983A0-C7ED-43E5-BDD0-FD9386946840}" destId="{30F800F5-BB62-4086-80AE-3B7838D0D116}" srcOrd="0" destOrd="0" presId="urn:microsoft.com/office/officeart/2005/8/layout/vList4"/>
    <dgm:cxn modelId="{F9BBBE10-1833-0B48-A963-180612DC8339}" type="presOf" srcId="{D2B9DDB3-31DA-42B8-9F4C-5CB3A515443F}" destId="{2E91DA3B-D2D7-4C1B-B6CD-7A7A9DF388C2}" srcOrd="0" destOrd="0" presId="urn:microsoft.com/office/officeart/2005/8/layout/vList4"/>
    <dgm:cxn modelId="{A79D0E2A-C479-BD49-909F-34710DC74A4D}" type="presOf" srcId="{AC77F2DA-11D5-4811-815F-355ED2B124E5}" destId="{2E91DA3B-D2D7-4C1B-B6CD-7A7A9DF388C2}" srcOrd="0" destOrd="3" presId="urn:microsoft.com/office/officeart/2005/8/layout/vList4"/>
    <dgm:cxn modelId="{FF88742C-4A56-4FAC-983A-D808D5FC81DA}" srcId="{D2B9DDB3-31DA-42B8-9F4C-5CB3A515443F}" destId="{30A25642-632A-42F1-9460-A73E6018C113}" srcOrd="0" destOrd="0" parTransId="{940A1DFE-BE38-4B1C-8F7E-D80F4345D127}" sibTransId="{7AABCA08-4412-47E4-A1BD-9567E457281E}"/>
    <dgm:cxn modelId="{C04EB535-5A52-4443-B23C-3903AAEDF6E0}" srcId="{D2B9DDB3-31DA-42B8-9F4C-5CB3A515443F}" destId="{2382497C-6A7C-C246-A440-33DC4948CC6D}" srcOrd="3" destOrd="0" parTransId="{766BCB7E-2CC1-BE4C-8320-0B84C4526FB9}" sibTransId="{F40C3750-D25E-3F4A-A954-BF1BBB255061}"/>
    <dgm:cxn modelId="{CA8F7B58-5E99-7D40-9449-22B0AE2B73E8}" type="presOf" srcId="{8CCABE2C-1399-1E4A-8BE4-81D7A280F169}" destId="{9AA2BE9F-5EE5-486E-8087-E816D18194C8}" srcOrd="1" destOrd="6" presId="urn:microsoft.com/office/officeart/2005/8/layout/vList4"/>
    <dgm:cxn modelId="{CFD8B15F-36B9-4C13-A278-74182309847F}" srcId="{92A983A0-C7ED-43E5-BDD0-FD9386946840}" destId="{D2B9DDB3-31DA-42B8-9F4C-5CB3A515443F}" srcOrd="0" destOrd="0" parTransId="{A605554D-FFB3-4D29-A457-349B4C44C6A9}" sibTransId="{10C6AADF-6530-4628-B4D8-7DBEEF9F110F}"/>
    <dgm:cxn modelId="{DB021164-2419-104A-8329-3B7A9F214912}" type="presOf" srcId="{7DB45E79-CB4E-4040-9D1F-ED3DD6E9D5A9}" destId="{2E91DA3B-D2D7-4C1B-B6CD-7A7A9DF388C2}" srcOrd="0" destOrd="5" presId="urn:microsoft.com/office/officeart/2005/8/layout/vList4"/>
    <dgm:cxn modelId="{8AD93C6D-1585-A647-A523-F6B8AEC27A92}" type="presOf" srcId="{8CCABE2C-1399-1E4A-8BE4-81D7A280F169}" destId="{2E91DA3B-D2D7-4C1B-B6CD-7A7A9DF388C2}" srcOrd="0" destOrd="6" presId="urn:microsoft.com/office/officeart/2005/8/layout/vList4"/>
    <dgm:cxn modelId="{AE73A277-F00D-244B-B3EE-C9493E64EA9F}" type="presOf" srcId="{2382497C-6A7C-C246-A440-33DC4948CC6D}" destId="{9AA2BE9F-5EE5-486E-8087-E816D18194C8}" srcOrd="1" destOrd="4" presId="urn:microsoft.com/office/officeart/2005/8/layout/vList4"/>
    <dgm:cxn modelId="{2642F38F-4532-1049-AC7E-7CF6B858E107}" type="presOf" srcId="{7DB45E79-CB4E-4040-9D1F-ED3DD6E9D5A9}" destId="{9AA2BE9F-5EE5-486E-8087-E816D18194C8}" srcOrd="1" destOrd="5" presId="urn:microsoft.com/office/officeart/2005/8/layout/vList4"/>
    <dgm:cxn modelId="{F7B26595-CD9E-C249-BF33-E576CE961CCD}" srcId="{D2B9DDB3-31DA-42B8-9F4C-5CB3A515443F}" destId="{49FFB0EA-39DF-B54D-9E8D-B19FDAA84F5F}" srcOrd="6" destOrd="0" parTransId="{220D4E01-CB2C-D743-A6D2-F22A7ADB018A}" sibTransId="{352C4640-841C-6B4E-963D-D26438C718CE}"/>
    <dgm:cxn modelId="{31BE1597-F097-4948-9EF1-15619E477E4D}" srcId="{D2B9DDB3-31DA-42B8-9F4C-5CB3A515443F}" destId="{7DB45E79-CB4E-4040-9D1F-ED3DD6E9D5A9}" srcOrd="4" destOrd="0" parTransId="{339CADE9-559A-4487-BA4C-D84A3E317FC1}" sibTransId="{3A3BEE2E-8374-49FF-B420-2E05F91BCAAC}"/>
    <dgm:cxn modelId="{B8E1F99A-79E9-254F-87D8-BC0BDE6990DE}" type="presOf" srcId="{30A25642-632A-42F1-9460-A73E6018C113}" destId="{9AA2BE9F-5EE5-486E-8087-E816D18194C8}" srcOrd="1" destOrd="1" presId="urn:microsoft.com/office/officeart/2005/8/layout/vList4"/>
    <dgm:cxn modelId="{28BABF9E-7B98-784C-89BD-D06FD72D2E9D}" type="presOf" srcId="{D2B9DDB3-31DA-42B8-9F4C-5CB3A515443F}" destId="{9AA2BE9F-5EE5-486E-8087-E816D18194C8}" srcOrd="1" destOrd="0" presId="urn:microsoft.com/office/officeart/2005/8/layout/vList4"/>
    <dgm:cxn modelId="{D5D08BA1-B422-49CC-9B18-590573AA003A}" srcId="{D2B9DDB3-31DA-42B8-9F4C-5CB3A515443F}" destId="{AC77F2DA-11D5-4811-815F-355ED2B124E5}" srcOrd="2" destOrd="0" parTransId="{9B60945E-8571-495E-A814-6B9C420BF636}" sibTransId="{5AA64C5A-6F37-4F67-AA49-2AF2B5AF57E3}"/>
    <dgm:cxn modelId="{D533A9A3-385E-9845-B0D4-D1F9C02AA2F0}" type="presOf" srcId="{AC77F2DA-11D5-4811-815F-355ED2B124E5}" destId="{9AA2BE9F-5EE5-486E-8087-E816D18194C8}" srcOrd="1" destOrd="3" presId="urn:microsoft.com/office/officeart/2005/8/layout/vList4"/>
    <dgm:cxn modelId="{7A27B4A5-01B9-6040-A919-B39234B6F1EB}" type="presOf" srcId="{2382497C-6A7C-C246-A440-33DC4948CC6D}" destId="{2E91DA3B-D2D7-4C1B-B6CD-7A7A9DF388C2}" srcOrd="0" destOrd="4" presId="urn:microsoft.com/office/officeart/2005/8/layout/vList4"/>
    <dgm:cxn modelId="{08AB25B8-B333-BE45-A156-EE58BA5E8000}" srcId="{D2B9DDB3-31DA-42B8-9F4C-5CB3A515443F}" destId="{CDAB5CB7-A3A1-9949-9466-746D4C233B58}" srcOrd="1" destOrd="0" parTransId="{5949885A-7998-A94C-B826-6D28F0D6A2A0}" sibTransId="{9F13620E-11FD-604F-AC8E-A48D69437E65}"/>
    <dgm:cxn modelId="{D1A5CDCC-5048-5747-A14C-9068607BDA44}" type="presOf" srcId="{CDAB5CB7-A3A1-9949-9466-746D4C233B58}" destId="{2E91DA3B-D2D7-4C1B-B6CD-7A7A9DF388C2}" srcOrd="0" destOrd="2" presId="urn:microsoft.com/office/officeart/2005/8/layout/vList4"/>
    <dgm:cxn modelId="{7FB4DFCD-D997-B641-9D95-4D8A840581C7}" type="presOf" srcId="{30A25642-632A-42F1-9460-A73E6018C113}" destId="{2E91DA3B-D2D7-4C1B-B6CD-7A7A9DF388C2}" srcOrd="0" destOrd="1" presId="urn:microsoft.com/office/officeart/2005/8/layout/vList4"/>
    <dgm:cxn modelId="{4D2B93CF-9D8A-4D4A-9D77-18559CB68605}" type="presOf" srcId="{49FFB0EA-39DF-B54D-9E8D-B19FDAA84F5F}" destId="{9AA2BE9F-5EE5-486E-8087-E816D18194C8}" srcOrd="1" destOrd="7" presId="urn:microsoft.com/office/officeart/2005/8/layout/vList4"/>
    <dgm:cxn modelId="{83FDA4E2-B7ED-6849-9F83-43F0BEAE52C8}" srcId="{D2B9DDB3-31DA-42B8-9F4C-5CB3A515443F}" destId="{8CCABE2C-1399-1E4A-8BE4-81D7A280F169}" srcOrd="5" destOrd="0" parTransId="{2B69A300-5BFF-0E4B-8585-6D67C211EC63}" sibTransId="{93A63C3F-DC30-7146-B482-D7F9831BCECA}"/>
    <dgm:cxn modelId="{3FDA71FE-9A19-0F46-ACBE-0082A0126059}" type="presOf" srcId="{CDAB5CB7-A3A1-9949-9466-746D4C233B58}" destId="{9AA2BE9F-5EE5-486E-8087-E816D18194C8}" srcOrd="1" destOrd="2" presId="urn:microsoft.com/office/officeart/2005/8/layout/vList4"/>
    <dgm:cxn modelId="{061F96AD-BCBB-2045-9C9C-CFDB364B6004}" type="presParOf" srcId="{30F800F5-BB62-4086-80AE-3B7838D0D116}" destId="{4A9071C1-0B38-46A6-8FA2-42E2E83A7F68}" srcOrd="0" destOrd="0" presId="urn:microsoft.com/office/officeart/2005/8/layout/vList4"/>
    <dgm:cxn modelId="{06C72D13-1488-1346-933E-5F3C4EC20567}" type="presParOf" srcId="{4A9071C1-0B38-46A6-8FA2-42E2E83A7F68}" destId="{2E91DA3B-D2D7-4C1B-B6CD-7A7A9DF388C2}" srcOrd="0" destOrd="0" presId="urn:microsoft.com/office/officeart/2005/8/layout/vList4"/>
    <dgm:cxn modelId="{7DCF78A6-05CF-1A4E-B3DD-5736DB6AF3D4}" type="presParOf" srcId="{4A9071C1-0B38-46A6-8FA2-42E2E83A7F68}" destId="{1621AEFF-3ADC-45F7-ACD0-F6861D786F62}" srcOrd="1" destOrd="0" presId="urn:microsoft.com/office/officeart/2005/8/layout/vList4"/>
    <dgm:cxn modelId="{F13D0476-2AB9-7A4F-9EEC-E2A126E48BFB}" type="presParOf" srcId="{4A9071C1-0B38-46A6-8FA2-42E2E83A7F68}" destId="{9AA2BE9F-5EE5-486E-8087-E816D18194C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F8563E3-5573-4FC6-B7B2-59A33C4B0D06}"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B4D26F3F-A8A9-4F70-98DD-AADF65460B4D}">
      <dgm:prSet custT="1"/>
      <dgm:spPr>
        <a:solidFill>
          <a:schemeClr val="accent2">
            <a:lumMod val="25000"/>
          </a:schemeClr>
        </a:solidFill>
      </dgm:spPr>
      <dgm:t>
        <a:bodyPr/>
        <a:lstStyle/>
        <a:p>
          <a:pPr rtl="0"/>
          <a:r>
            <a:rPr lang="en-US" sz="2400" dirty="0"/>
            <a:t>New start </a:t>
          </a:r>
        </a:p>
      </dgm:t>
    </dgm:pt>
    <dgm:pt modelId="{265FA472-BD16-46D9-8B8F-EAC9C90B1D1C}" type="parTrans" cxnId="{9A2DE399-1C67-43BF-A911-7F76D66EBEB5}">
      <dgm:prSet/>
      <dgm:spPr/>
      <dgm:t>
        <a:bodyPr/>
        <a:lstStyle/>
        <a:p>
          <a:endParaRPr lang="en-US"/>
        </a:p>
      </dgm:t>
    </dgm:pt>
    <dgm:pt modelId="{BCEC85C2-65B3-4795-B878-083B3B93ED18}" type="sibTrans" cxnId="{9A2DE399-1C67-43BF-A911-7F76D66EBEB5}">
      <dgm:prSet/>
      <dgm:spPr/>
      <dgm:t>
        <a:bodyPr/>
        <a:lstStyle/>
        <a:p>
          <a:endParaRPr lang="en-US" dirty="0"/>
        </a:p>
      </dgm:t>
    </dgm:pt>
    <dgm:pt modelId="{33B8E7F7-D616-4169-BCD5-559DE61DF7DC}">
      <dgm:prSet custT="1"/>
      <dgm:spPr>
        <a:solidFill>
          <a:schemeClr val="accent2">
            <a:lumMod val="25000"/>
          </a:schemeClr>
        </a:solidFill>
      </dgm:spPr>
      <dgm:t>
        <a:bodyPr/>
        <a:lstStyle/>
        <a:p>
          <a:pPr rtl="0"/>
          <a:r>
            <a:rPr lang="en-US" sz="2400" dirty="0"/>
            <a:t>Opportunity for change</a:t>
          </a:r>
        </a:p>
      </dgm:t>
    </dgm:pt>
    <dgm:pt modelId="{28287627-D218-4683-8022-3F8FC749FA18}" type="parTrans" cxnId="{409D8322-E130-485E-A7F8-89EAB0705740}">
      <dgm:prSet/>
      <dgm:spPr/>
      <dgm:t>
        <a:bodyPr/>
        <a:lstStyle/>
        <a:p>
          <a:endParaRPr lang="en-US"/>
        </a:p>
      </dgm:t>
    </dgm:pt>
    <dgm:pt modelId="{29E080AB-80BF-48B4-814F-75D3B31472AC}" type="sibTrans" cxnId="{409D8322-E130-485E-A7F8-89EAB0705740}">
      <dgm:prSet/>
      <dgm:spPr/>
      <dgm:t>
        <a:bodyPr/>
        <a:lstStyle/>
        <a:p>
          <a:endParaRPr lang="en-US" dirty="0"/>
        </a:p>
      </dgm:t>
    </dgm:pt>
    <dgm:pt modelId="{C037FDA3-EFB7-418A-AC84-E8A783842BAF}">
      <dgm:prSet custT="1"/>
      <dgm:spPr>
        <a:solidFill>
          <a:schemeClr val="accent2">
            <a:lumMod val="25000"/>
          </a:schemeClr>
        </a:solidFill>
      </dgm:spPr>
      <dgm:t>
        <a:bodyPr/>
        <a:lstStyle/>
        <a:p>
          <a:pPr rtl="0"/>
          <a:r>
            <a:rPr lang="en-US" sz="2400" dirty="0"/>
            <a:t>Both loss and gain</a:t>
          </a:r>
        </a:p>
      </dgm:t>
    </dgm:pt>
    <dgm:pt modelId="{0DEF5EDB-413B-4439-AF2E-6A59ABCFC066}" type="parTrans" cxnId="{B8FC88F9-8717-4402-9AAB-4F26BFFB90BB}">
      <dgm:prSet/>
      <dgm:spPr/>
      <dgm:t>
        <a:bodyPr/>
        <a:lstStyle/>
        <a:p>
          <a:endParaRPr lang="en-US"/>
        </a:p>
      </dgm:t>
    </dgm:pt>
    <dgm:pt modelId="{0D528D4E-EE8D-47EA-B599-B4E6548879E0}" type="sibTrans" cxnId="{B8FC88F9-8717-4402-9AAB-4F26BFFB90BB}">
      <dgm:prSet/>
      <dgm:spPr/>
      <dgm:t>
        <a:bodyPr/>
        <a:lstStyle/>
        <a:p>
          <a:endParaRPr lang="en-US" dirty="0"/>
        </a:p>
      </dgm:t>
    </dgm:pt>
    <dgm:pt modelId="{7B57E144-A32E-42F6-B30D-E9DCDC54099B}">
      <dgm:prSet custT="1"/>
      <dgm:spPr>
        <a:solidFill>
          <a:schemeClr val="accent2">
            <a:lumMod val="25000"/>
          </a:schemeClr>
        </a:solidFill>
      </dgm:spPr>
      <dgm:t>
        <a:bodyPr/>
        <a:lstStyle/>
        <a:p>
          <a:pPr rtl="0"/>
          <a:r>
            <a:rPr lang="en-US" sz="2400" dirty="0"/>
            <a:t>Often stressful</a:t>
          </a:r>
        </a:p>
      </dgm:t>
    </dgm:pt>
    <dgm:pt modelId="{94C6EF8C-08D9-417A-A44F-E09B6D0FEB68}" type="parTrans" cxnId="{92C3B329-D3FC-4EDF-A877-171A9DA53D51}">
      <dgm:prSet/>
      <dgm:spPr/>
      <dgm:t>
        <a:bodyPr/>
        <a:lstStyle/>
        <a:p>
          <a:endParaRPr lang="en-US"/>
        </a:p>
      </dgm:t>
    </dgm:pt>
    <dgm:pt modelId="{4708476F-B614-49FF-91DF-6A429C62A531}" type="sibTrans" cxnId="{92C3B329-D3FC-4EDF-A877-171A9DA53D51}">
      <dgm:prSet/>
      <dgm:spPr/>
      <dgm:t>
        <a:bodyPr/>
        <a:lstStyle/>
        <a:p>
          <a:endParaRPr lang="en-US" dirty="0"/>
        </a:p>
      </dgm:t>
    </dgm:pt>
    <dgm:pt modelId="{77DC1AF8-8ACF-4EDB-9695-083A64EAC4FD}">
      <dgm:prSet custT="1"/>
      <dgm:spPr>
        <a:solidFill>
          <a:schemeClr val="accent2">
            <a:lumMod val="25000"/>
          </a:schemeClr>
        </a:solidFill>
      </dgm:spPr>
      <dgm:t>
        <a:bodyPr/>
        <a:lstStyle/>
        <a:p>
          <a:pPr rtl="0"/>
          <a:r>
            <a:rPr lang="en-US" sz="2400" dirty="0"/>
            <a:t>Can increase symptoms </a:t>
          </a:r>
        </a:p>
      </dgm:t>
    </dgm:pt>
    <dgm:pt modelId="{15D518F1-4383-4A25-879D-8DB849DE9EB3}" type="parTrans" cxnId="{634FAC24-1ED6-41AC-AD75-467B27E17C3B}">
      <dgm:prSet/>
      <dgm:spPr/>
      <dgm:t>
        <a:bodyPr/>
        <a:lstStyle/>
        <a:p>
          <a:endParaRPr lang="en-US"/>
        </a:p>
      </dgm:t>
    </dgm:pt>
    <dgm:pt modelId="{E8053395-90CF-4C50-A597-AD8ACE57846E}" type="sibTrans" cxnId="{634FAC24-1ED6-41AC-AD75-467B27E17C3B}">
      <dgm:prSet/>
      <dgm:spPr/>
      <dgm:t>
        <a:bodyPr/>
        <a:lstStyle/>
        <a:p>
          <a:endParaRPr lang="en-US" dirty="0"/>
        </a:p>
      </dgm:t>
    </dgm:pt>
    <dgm:pt modelId="{95718B5B-774B-4AF6-8E61-F920BCAA6571}">
      <dgm:prSet custT="1"/>
      <dgm:spPr>
        <a:solidFill>
          <a:schemeClr val="accent2">
            <a:lumMod val="25000"/>
          </a:schemeClr>
        </a:solidFill>
      </dgm:spPr>
      <dgm:t>
        <a:bodyPr/>
        <a:lstStyle/>
        <a:p>
          <a:pPr rtl="0"/>
          <a:r>
            <a:rPr lang="en-US" sz="2300" dirty="0"/>
            <a:t>Unknown/uncertainty increases anxiety</a:t>
          </a:r>
        </a:p>
      </dgm:t>
    </dgm:pt>
    <dgm:pt modelId="{20AEC2AE-E3A8-45BD-800F-8A1C01862054}" type="parTrans" cxnId="{E55ED151-C112-4C40-B953-B311F03E7882}">
      <dgm:prSet/>
      <dgm:spPr/>
      <dgm:t>
        <a:bodyPr/>
        <a:lstStyle/>
        <a:p>
          <a:endParaRPr lang="en-US"/>
        </a:p>
      </dgm:t>
    </dgm:pt>
    <dgm:pt modelId="{6A39C844-3DA8-43FF-AA14-786035D0B692}" type="sibTrans" cxnId="{E55ED151-C112-4C40-B953-B311F03E7882}">
      <dgm:prSet/>
      <dgm:spPr/>
      <dgm:t>
        <a:bodyPr/>
        <a:lstStyle/>
        <a:p>
          <a:endParaRPr lang="en-US" dirty="0"/>
        </a:p>
      </dgm:t>
    </dgm:pt>
    <dgm:pt modelId="{7A0673E5-1721-48DE-8AFD-DAED35A8CEF2}">
      <dgm:prSet custT="1"/>
      <dgm:spPr>
        <a:solidFill>
          <a:schemeClr val="accent2">
            <a:lumMod val="25000"/>
          </a:schemeClr>
        </a:solidFill>
      </dgm:spPr>
      <dgm:t>
        <a:bodyPr/>
        <a:lstStyle/>
        <a:p>
          <a:pPr rtl="0"/>
          <a:r>
            <a:rPr lang="en-US" sz="2400" dirty="0"/>
            <a:t>Requires a new daily schedule</a:t>
          </a:r>
        </a:p>
      </dgm:t>
    </dgm:pt>
    <dgm:pt modelId="{64378229-C683-41BE-A860-366B3292F4A7}" type="parTrans" cxnId="{2E555AA2-567A-4487-9F11-6E2D7C8B60F1}">
      <dgm:prSet/>
      <dgm:spPr/>
      <dgm:t>
        <a:bodyPr/>
        <a:lstStyle/>
        <a:p>
          <a:endParaRPr lang="en-US"/>
        </a:p>
      </dgm:t>
    </dgm:pt>
    <dgm:pt modelId="{33CA648B-5140-4A07-95DC-DE477D9EDECC}" type="sibTrans" cxnId="{2E555AA2-567A-4487-9F11-6E2D7C8B60F1}">
      <dgm:prSet/>
      <dgm:spPr/>
      <dgm:t>
        <a:bodyPr/>
        <a:lstStyle/>
        <a:p>
          <a:endParaRPr lang="en-US" dirty="0"/>
        </a:p>
      </dgm:t>
    </dgm:pt>
    <dgm:pt modelId="{C4B5A695-023C-425F-8493-1513EB3485FD}">
      <dgm:prSet custT="1"/>
      <dgm:spPr>
        <a:solidFill>
          <a:schemeClr val="accent2">
            <a:lumMod val="25000"/>
          </a:schemeClr>
        </a:solidFill>
      </dgm:spPr>
      <dgm:t>
        <a:bodyPr/>
        <a:lstStyle/>
        <a:p>
          <a:pPr rtl="0"/>
          <a:r>
            <a:rPr lang="en-US" sz="2400" dirty="0"/>
            <a:t>Triggers fears of failure</a:t>
          </a:r>
        </a:p>
      </dgm:t>
    </dgm:pt>
    <dgm:pt modelId="{41A3C2F0-7175-41E1-809B-FE45E9F01B45}" type="parTrans" cxnId="{20956D7F-F54B-47C7-8670-004CDAF5A4BB}">
      <dgm:prSet/>
      <dgm:spPr/>
      <dgm:t>
        <a:bodyPr/>
        <a:lstStyle/>
        <a:p>
          <a:endParaRPr lang="en-US"/>
        </a:p>
      </dgm:t>
    </dgm:pt>
    <dgm:pt modelId="{DD7DA2D5-21C1-48E6-BAEB-2EA3D3A5DD9C}" type="sibTrans" cxnId="{20956D7F-F54B-47C7-8670-004CDAF5A4BB}">
      <dgm:prSet/>
      <dgm:spPr/>
      <dgm:t>
        <a:bodyPr/>
        <a:lstStyle/>
        <a:p>
          <a:endParaRPr lang="en-US" dirty="0"/>
        </a:p>
      </dgm:t>
    </dgm:pt>
    <dgm:pt modelId="{0913A4C4-4F9E-44A5-8067-D0A82DF3109B}">
      <dgm:prSet custT="1"/>
      <dgm:spPr>
        <a:solidFill>
          <a:schemeClr val="accent2">
            <a:lumMod val="25000"/>
          </a:schemeClr>
        </a:solidFill>
      </dgm:spPr>
      <dgm:t>
        <a:bodyPr/>
        <a:lstStyle/>
        <a:p>
          <a:pPr rtl="0"/>
          <a:r>
            <a:rPr lang="en-US" sz="2400" dirty="0"/>
            <a:t>Requires support</a:t>
          </a:r>
        </a:p>
      </dgm:t>
    </dgm:pt>
    <dgm:pt modelId="{8D69B498-ACC3-4BF7-A7A0-3F02B6F496DF}" type="parTrans" cxnId="{A7A7FFE9-F27D-4397-A275-AC324C267CC0}">
      <dgm:prSet/>
      <dgm:spPr/>
      <dgm:t>
        <a:bodyPr/>
        <a:lstStyle/>
        <a:p>
          <a:endParaRPr lang="en-US"/>
        </a:p>
      </dgm:t>
    </dgm:pt>
    <dgm:pt modelId="{03D52A1E-FB31-438D-8323-337AC96C93B3}" type="sibTrans" cxnId="{A7A7FFE9-F27D-4397-A275-AC324C267CC0}">
      <dgm:prSet/>
      <dgm:spPr/>
      <dgm:t>
        <a:bodyPr/>
        <a:lstStyle/>
        <a:p>
          <a:endParaRPr lang="en-US" dirty="0"/>
        </a:p>
      </dgm:t>
    </dgm:pt>
    <dgm:pt modelId="{793C8E61-4AF7-49F6-A44B-47A9B4650915}" type="pres">
      <dgm:prSet presAssocID="{3F8563E3-5573-4FC6-B7B2-59A33C4B0D06}" presName="Name0" presStyleCnt="0">
        <dgm:presLayoutVars>
          <dgm:dir/>
          <dgm:resizeHandles val="exact"/>
        </dgm:presLayoutVars>
      </dgm:prSet>
      <dgm:spPr/>
    </dgm:pt>
    <dgm:pt modelId="{D8A5E148-D8B4-4713-9946-E3D0BC87CA6A}" type="pres">
      <dgm:prSet presAssocID="{B4D26F3F-A8A9-4F70-98DD-AADF65460B4D}" presName="node" presStyleLbl="node1" presStyleIdx="0" presStyleCnt="9" custScaleX="199974" custScaleY="205925" custRadScaleRad="94983" custRadScaleInc="-37413">
        <dgm:presLayoutVars>
          <dgm:bulletEnabled val="1"/>
        </dgm:presLayoutVars>
      </dgm:prSet>
      <dgm:spPr/>
    </dgm:pt>
    <dgm:pt modelId="{4FC4660A-01DD-4451-ADAB-DCDC8F177768}" type="pres">
      <dgm:prSet presAssocID="{BCEC85C2-65B3-4795-B878-083B3B93ED18}" presName="sibTrans" presStyleLbl="sibTrans2D1" presStyleIdx="0" presStyleCnt="9"/>
      <dgm:spPr/>
    </dgm:pt>
    <dgm:pt modelId="{2F6B9F32-E477-4C6D-9601-7E4C8003AFBF}" type="pres">
      <dgm:prSet presAssocID="{BCEC85C2-65B3-4795-B878-083B3B93ED18}" presName="connectorText" presStyleLbl="sibTrans2D1" presStyleIdx="0" presStyleCnt="9"/>
      <dgm:spPr/>
    </dgm:pt>
    <dgm:pt modelId="{603C9F87-1CBE-48E5-BE92-9E4339F683AB}" type="pres">
      <dgm:prSet presAssocID="{33B8E7F7-D616-4169-BCD5-559DE61DF7DC}" presName="node" presStyleLbl="node1" presStyleIdx="1" presStyleCnt="9" custScaleX="258928" custScaleY="195339" custRadScaleRad="110274" custRadScaleInc="53231">
        <dgm:presLayoutVars>
          <dgm:bulletEnabled val="1"/>
        </dgm:presLayoutVars>
      </dgm:prSet>
      <dgm:spPr/>
    </dgm:pt>
    <dgm:pt modelId="{049023F4-998B-4550-AB24-60F1F4D64C60}" type="pres">
      <dgm:prSet presAssocID="{29E080AB-80BF-48B4-814F-75D3B31472AC}" presName="sibTrans" presStyleLbl="sibTrans2D1" presStyleIdx="1" presStyleCnt="9"/>
      <dgm:spPr/>
    </dgm:pt>
    <dgm:pt modelId="{1C44EE69-7E41-49DC-8E56-72F8B747EC71}" type="pres">
      <dgm:prSet presAssocID="{29E080AB-80BF-48B4-814F-75D3B31472AC}" presName="connectorText" presStyleLbl="sibTrans2D1" presStyleIdx="1" presStyleCnt="9"/>
      <dgm:spPr/>
    </dgm:pt>
    <dgm:pt modelId="{D467BAF9-8155-4EF4-9D0E-14E5ED3A014E}" type="pres">
      <dgm:prSet presAssocID="{C037FDA3-EFB7-418A-AC84-E8A783842BAF}" presName="node" presStyleLbl="node1" presStyleIdx="2" presStyleCnt="9" custScaleX="274141" custScaleY="195339" custRadScaleRad="114967" custRadScaleInc="-9413">
        <dgm:presLayoutVars>
          <dgm:bulletEnabled val="1"/>
        </dgm:presLayoutVars>
      </dgm:prSet>
      <dgm:spPr/>
    </dgm:pt>
    <dgm:pt modelId="{02814981-FFE7-4DF9-A2C7-BF9CF20883E5}" type="pres">
      <dgm:prSet presAssocID="{0D528D4E-EE8D-47EA-B599-B4E6548879E0}" presName="sibTrans" presStyleLbl="sibTrans2D1" presStyleIdx="2" presStyleCnt="9"/>
      <dgm:spPr/>
    </dgm:pt>
    <dgm:pt modelId="{0DE7D1C1-2932-40AB-9421-50EB525238C8}" type="pres">
      <dgm:prSet presAssocID="{0D528D4E-EE8D-47EA-B599-B4E6548879E0}" presName="connectorText" presStyleLbl="sibTrans2D1" presStyleIdx="2" presStyleCnt="9"/>
      <dgm:spPr/>
    </dgm:pt>
    <dgm:pt modelId="{DA74F23C-5020-4AE0-9901-0603CBD04877}" type="pres">
      <dgm:prSet presAssocID="{7B57E144-A32E-42F6-B30D-E9DCDC54099B}" presName="node" presStyleLbl="node1" presStyleIdx="3" presStyleCnt="9" custScaleX="251235" custScaleY="172132" custRadScaleRad="111460" custRadScaleInc="-77851">
        <dgm:presLayoutVars>
          <dgm:bulletEnabled val="1"/>
        </dgm:presLayoutVars>
      </dgm:prSet>
      <dgm:spPr/>
    </dgm:pt>
    <dgm:pt modelId="{EEC5D9E7-19B7-433B-A2C6-97E8C8C6275B}" type="pres">
      <dgm:prSet presAssocID="{4708476F-B614-49FF-91DF-6A429C62A531}" presName="sibTrans" presStyleLbl="sibTrans2D1" presStyleIdx="3" presStyleCnt="9"/>
      <dgm:spPr/>
    </dgm:pt>
    <dgm:pt modelId="{0948C311-1128-496C-92DB-94FA88A5F132}" type="pres">
      <dgm:prSet presAssocID="{4708476F-B614-49FF-91DF-6A429C62A531}" presName="connectorText" presStyleLbl="sibTrans2D1" presStyleIdx="3" presStyleCnt="9"/>
      <dgm:spPr/>
    </dgm:pt>
    <dgm:pt modelId="{FD4F6027-3E61-40D3-ACB0-3FCB482D41B0}" type="pres">
      <dgm:prSet presAssocID="{77DC1AF8-8ACF-4EDB-9695-083A64EAC4FD}" presName="node" presStyleLbl="node1" presStyleIdx="4" presStyleCnt="9" custScaleX="301683" custScaleY="195339" custRadScaleRad="111238" custRadScaleInc="-136285">
        <dgm:presLayoutVars>
          <dgm:bulletEnabled val="1"/>
        </dgm:presLayoutVars>
      </dgm:prSet>
      <dgm:spPr/>
    </dgm:pt>
    <dgm:pt modelId="{F884E207-2CE0-4806-AF18-F48E183B8F70}" type="pres">
      <dgm:prSet presAssocID="{E8053395-90CF-4C50-A597-AD8ACE57846E}" presName="sibTrans" presStyleLbl="sibTrans2D1" presStyleIdx="4" presStyleCnt="9"/>
      <dgm:spPr/>
    </dgm:pt>
    <dgm:pt modelId="{9D6D3B59-824D-40DC-9939-0853A22A5B12}" type="pres">
      <dgm:prSet presAssocID="{E8053395-90CF-4C50-A597-AD8ACE57846E}" presName="connectorText" presStyleLbl="sibTrans2D1" presStyleIdx="4" presStyleCnt="9"/>
      <dgm:spPr/>
    </dgm:pt>
    <dgm:pt modelId="{CB75136E-A34B-4E1C-9D23-BE5083E4BBB8}" type="pres">
      <dgm:prSet presAssocID="{95718B5B-774B-4AF6-8E61-F920BCAA6571}" presName="node" presStyleLbl="node1" presStyleIdx="5" presStyleCnt="9" custScaleX="432155" custScaleY="195556" custRadScaleRad="117728" custRadScaleInc="150490">
        <dgm:presLayoutVars>
          <dgm:bulletEnabled val="1"/>
        </dgm:presLayoutVars>
      </dgm:prSet>
      <dgm:spPr/>
    </dgm:pt>
    <dgm:pt modelId="{D9063E56-DA2C-4F91-ACF6-030B57C15C6F}" type="pres">
      <dgm:prSet presAssocID="{6A39C844-3DA8-43FF-AA14-786035D0B692}" presName="sibTrans" presStyleLbl="sibTrans2D1" presStyleIdx="5" presStyleCnt="9"/>
      <dgm:spPr/>
    </dgm:pt>
    <dgm:pt modelId="{BD63847B-22C5-4F1E-B1F2-B621F2739752}" type="pres">
      <dgm:prSet presAssocID="{6A39C844-3DA8-43FF-AA14-786035D0B692}" presName="connectorText" presStyleLbl="sibTrans2D1" presStyleIdx="5" presStyleCnt="9"/>
      <dgm:spPr/>
    </dgm:pt>
    <dgm:pt modelId="{A3FCEFB7-1A5F-43A1-9C8B-974F4E1AE4FC}" type="pres">
      <dgm:prSet presAssocID="{7A0673E5-1721-48DE-8AFD-DAED35A8CEF2}" presName="node" presStyleLbl="node1" presStyleIdx="6" presStyleCnt="9" custScaleX="295910" custScaleY="195339" custRadScaleRad="136207" custRadScaleInc="91659">
        <dgm:presLayoutVars>
          <dgm:bulletEnabled val="1"/>
        </dgm:presLayoutVars>
      </dgm:prSet>
      <dgm:spPr/>
    </dgm:pt>
    <dgm:pt modelId="{5ABC02F0-65B2-41BE-8B92-9378732A9CB0}" type="pres">
      <dgm:prSet presAssocID="{33CA648B-5140-4A07-95DC-DE477D9EDECC}" presName="sibTrans" presStyleLbl="sibTrans2D1" presStyleIdx="6" presStyleCnt="9"/>
      <dgm:spPr/>
    </dgm:pt>
    <dgm:pt modelId="{509A320C-86C7-46EF-9D44-35A2AF62A462}" type="pres">
      <dgm:prSet presAssocID="{33CA648B-5140-4A07-95DC-DE477D9EDECC}" presName="connectorText" presStyleLbl="sibTrans2D1" presStyleIdx="6" presStyleCnt="9"/>
      <dgm:spPr/>
    </dgm:pt>
    <dgm:pt modelId="{BEE1C014-0E68-46A6-A86A-723B1A6FE0F6}" type="pres">
      <dgm:prSet presAssocID="{C4B5A695-023C-425F-8493-1513EB3485FD}" presName="node" presStyleLbl="node1" presStyleIdx="7" presStyleCnt="9" custScaleX="315476" custScaleY="195339" custRadScaleRad="134731" custRadScaleInc="-6449">
        <dgm:presLayoutVars>
          <dgm:bulletEnabled val="1"/>
        </dgm:presLayoutVars>
      </dgm:prSet>
      <dgm:spPr/>
    </dgm:pt>
    <dgm:pt modelId="{412ADF1B-2470-440A-8C41-0D3C72056B1B}" type="pres">
      <dgm:prSet presAssocID="{DD7DA2D5-21C1-48E6-BAEB-2EA3D3A5DD9C}" presName="sibTrans" presStyleLbl="sibTrans2D1" presStyleIdx="7" presStyleCnt="9"/>
      <dgm:spPr/>
    </dgm:pt>
    <dgm:pt modelId="{A92135C0-FD69-482E-86B2-42FDE0128312}" type="pres">
      <dgm:prSet presAssocID="{DD7DA2D5-21C1-48E6-BAEB-2EA3D3A5DD9C}" presName="connectorText" presStyleLbl="sibTrans2D1" presStyleIdx="7" presStyleCnt="9"/>
      <dgm:spPr/>
    </dgm:pt>
    <dgm:pt modelId="{0B89A428-2181-4DA1-8DE5-2E197737EF1D}" type="pres">
      <dgm:prSet presAssocID="{0913A4C4-4F9E-44A5-8067-D0A82DF3109B}" presName="node" presStyleLbl="node1" presStyleIdx="8" presStyleCnt="9" custScaleX="259161" custScaleY="195339" custRadScaleRad="134349" custRadScaleInc="-93694">
        <dgm:presLayoutVars>
          <dgm:bulletEnabled val="1"/>
        </dgm:presLayoutVars>
      </dgm:prSet>
      <dgm:spPr/>
    </dgm:pt>
    <dgm:pt modelId="{7C5DE866-2BA4-42A0-910A-D5F60DBEB9C4}" type="pres">
      <dgm:prSet presAssocID="{03D52A1E-FB31-438D-8323-337AC96C93B3}" presName="sibTrans" presStyleLbl="sibTrans2D1" presStyleIdx="8" presStyleCnt="9"/>
      <dgm:spPr/>
    </dgm:pt>
    <dgm:pt modelId="{D0A3805D-3BEF-4A9E-95B4-2510D9D4E935}" type="pres">
      <dgm:prSet presAssocID="{03D52A1E-FB31-438D-8323-337AC96C93B3}" presName="connectorText" presStyleLbl="sibTrans2D1" presStyleIdx="8" presStyleCnt="9"/>
      <dgm:spPr/>
    </dgm:pt>
  </dgm:ptLst>
  <dgm:cxnLst>
    <dgm:cxn modelId="{EB126511-1072-41DA-AA18-745C17423017}" type="presOf" srcId="{29E080AB-80BF-48B4-814F-75D3B31472AC}" destId="{1C44EE69-7E41-49DC-8E56-72F8B747EC71}" srcOrd="1" destOrd="0" presId="urn:microsoft.com/office/officeart/2005/8/layout/cycle7"/>
    <dgm:cxn modelId="{4E660C17-0F8D-4A67-9BFB-679B842A71DE}" type="presOf" srcId="{6A39C844-3DA8-43FF-AA14-786035D0B692}" destId="{D9063E56-DA2C-4F91-ACF6-030B57C15C6F}" srcOrd="0" destOrd="0" presId="urn:microsoft.com/office/officeart/2005/8/layout/cycle7"/>
    <dgm:cxn modelId="{409D8322-E130-485E-A7F8-89EAB0705740}" srcId="{3F8563E3-5573-4FC6-B7B2-59A33C4B0D06}" destId="{33B8E7F7-D616-4169-BCD5-559DE61DF7DC}" srcOrd="1" destOrd="0" parTransId="{28287627-D218-4683-8022-3F8FC749FA18}" sibTransId="{29E080AB-80BF-48B4-814F-75D3B31472AC}"/>
    <dgm:cxn modelId="{634FAC24-1ED6-41AC-AD75-467B27E17C3B}" srcId="{3F8563E3-5573-4FC6-B7B2-59A33C4B0D06}" destId="{77DC1AF8-8ACF-4EDB-9695-083A64EAC4FD}" srcOrd="4" destOrd="0" parTransId="{15D518F1-4383-4A25-879D-8DB849DE9EB3}" sibTransId="{E8053395-90CF-4C50-A597-AD8ACE57846E}"/>
    <dgm:cxn modelId="{92C3B329-D3FC-4EDF-A877-171A9DA53D51}" srcId="{3F8563E3-5573-4FC6-B7B2-59A33C4B0D06}" destId="{7B57E144-A32E-42F6-B30D-E9DCDC54099B}" srcOrd="3" destOrd="0" parTransId="{94C6EF8C-08D9-417A-A44F-E09B6D0FEB68}" sibTransId="{4708476F-B614-49FF-91DF-6A429C62A531}"/>
    <dgm:cxn modelId="{BFDBE62A-5F01-4FFC-B7EF-0245E8214602}" type="presOf" srcId="{4708476F-B614-49FF-91DF-6A429C62A531}" destId="{EEC5D9E7-19B7-433B-A2C6-97E8C8C6275B}" srcOrd="0" destOrd="0" presId="urn:microsoft.com/office/officeart/2005/8/layout/cycle7"/>
    <dgm:cxn modelId="{4865333B-D2D1-4A32-B0F7-9A2359B7ED52}" type="presOf" srcId="{C4B5A695-023C-425F-8493-1513EB3485FD}" destId="{BEE1C014-0E68-46A6-A86A-723B1A6FE0F6}" srcOrd="0" destOrd="0" presId="urn:microsoft.com/office/officeart/2005/8/layout/cycle7"/>
    <dgm:cxn modelId="{CF713746-2C78-4106-8674-9197CFB03D9D}" type="presOf" srcId="{77DC1AF8-8ACF-4EDB-9695-083A64EAC4FD}" destId="{FD4F6027-3E61-40D3-ACB0-3FCB482D41B0}" srcOrd="0" destOrd="0" presId="urn:microsoft.com/office/officeart/2005/8/layout/cycle7"/>
    <dgm:cxn modelId="{1C61F14B-4B52-4E7E-848B-27A63B8E164B}" type="presOf" srcId="{4708476F-B614-49FF-91DF-6A429C62A531}" destId="{0948C311-1128-496C-92DB-94FA88A5F132}" srcOrd="1" destOrd="0" presId="urn:microsoft.com/office/officeart/2005/8/layout/cycle7"/>
    <dgm:cxn modelId="{E55ED151-C112-4C40-B953-B311F03E7882}" srcId="{3F8563E3-5573-4FC6-B7B2-59A33C4B0D06}" destId="{95718B5B-774B-4AF6-8E61-F920BCAA6571}" srcOrd="5" destOrd="0" parTransId="{20AEC2AE-E3A8-45BD-800F-8A1C01862054}" sibTransId="{6A39C844-3DA8-43FF-AA14-786035D0B692}"/>
    <dgm:cxn modelId="{376F8252-2244-49D1-AA94-6E3AA2C710CB}" type="presOf" srcId="{33CA648B-5140-4A07-95DC-DE477D9EDECC}" destId="{5ABC02F0-65B2-41BE-8B92-9378732A9CB0}" srcOrd="0" destOrd="0" presId="urn:microsoft.com/office/officeart/2005/8/layout/cycle7"/>
    <dgm:cxn modelId="{928E945C-596B-4948-A305-3992EACBE627}" type="presOf" srcId="{DD7DA2D5-21C1-48E6-BAEB-2EA3D3A5DD9C}" destId="{A92135C0-FD69-482E-86B2-42FDE0128312}" srcOrd="1" destOrd="0" presId="urn:microsoft.com/office/officeart/2005/8/layout/cycle7"/>
    <dgm:cxn modelId="{8B1C8B65-052F-448E-9035-A750E49A05E2}" type="presOf" srcId="{33CA648B-5140-4A07-95DC-DE477D9EDECC}" destId="{509A320C-86C7-46EF-9D44-35A2AF62A462}" srcOrd="1" destOrd="0" presId="urn:microsoft.com/office/officeart/2005/8/layout/cycle7"/>
    <dgm:cxn modelId="{0E912266-B642-4F3D-8FED-239F90A9346D}" type="presOf" srcId="{0D528D4E-EE8D-47EA-B599-B4E6548879E0}" destId="{02814981-FFE7-4DF9-A2C7-BF9CF20883E5}" srcOrd="0" destOrd="0" presId="urn:microsoft.com/office/officeart/2005/8/layout/cycle7"/>
    <dgm:cxn modelId="{3695066D-4D4F-4429-BE74-6E65D27CF97E}" type="presOf" srcId="{7A0673E5-1721-48DE-8AFD-DAED35A8CEF2}" destId="{A3FCEFB7-1A5F-43A1-9C8B-974F4E1AE4FC}" srcOrd="0" destOrd="0" presId="urn:microsoft.com/office/officeart/2005/8/layout/cycle7"/>
    <dgm:cxn modelId="{ADD3596E-3003-4FC6-A226-3FB7E3E03214}" type="presOf" srcId="{29E080AB-80BF-48B4-814F-75D3B31472AC}" destId="{049023F4-998B-4550-AB24-60F1F4D64C60}" srcOrd="0" destOrd="0" presId="urn:microsoft.com/office/officeart/2005/8/layout/cycle7"/>
    <dgm:cxn modelId="{AEC98A6F-FC43-4E60-A044-BA6BF35B38C5}" type="presOf" srcId="{03D52A1E-FB31-438D-8323-337AC96C93B3}" destId="{7C5DE866-2BA4-42A0-910A-D5F60DBEB9C4}" srcOrd="0" destOrd="0" presId="urn:microsoft.com/office/officeart/2005/8/layout/cycle7"/>
    <dgm:cxn modelId="{DFEDCF71-6CB8-4EAD-AE86-B423C8AF1631}" type="presOf" srcId="{6A39C844-3DA8-43FF-AA14-786035D0B692}" destId="{BD63847B-22C5-4F1E-B1F2-B621F2739752}" srcOrd="1" destOrd="0" presId="urn:microsoft.com/office/officeart/2005/8/layout/cycle7"/>
    <dgm:cxn modelId="{20956D7F-F54B-47C7-8670-004CDAF5A4BB}" srcId="{3F8563E3-5573-4FC6-B7B2-59A33C4B0D06}" destId="{C4B5A695-023C-425F-8493-1513EB3485FD}" srcOrd="7" destOrd="0" parTransId="{41A3C2F0-7175-41E1-809B-FE45E9F01B45}" sibTransId="{DD7DA2D5-21C1-48E6-BAEB-2EA3D3A5DD9C}"/>
    <dgm:cxn modelId="{A59FAF85-A90A-4F46-8CA1-CC9B8B75D17C}" type="presOf" srcId="{E8053395-90CF-4C50-A597-AD8ACE57846E}" destId="{9D6D3B59-824D-40DC-9939-0853A22A5B12}" srcOrd="1" destOrd="0" presId="urn:microsoft.com/office/officeart/2005/8/layout/cycle7"/>
    <dgm:cxn modelId="{B385DD86-6CCB-43E0-83DA-F46FF320E068}" type="presOf" srcId="{03D52A1E-FB31-438D-8323-337AC96C93B3}" destId="{D0A3805D-3BEF-4A9E-95B4-2510D9D4E935}" srcOrd="1" destOrd="0" presId="urn:microsoft.com/office/officeart/2005/8/layout/cycle7"/>
    <dgm:cxn modelId="{877C3592-7769-4330-95E8-B26B7182F20A}" type="presOf" srcId="{95718B5B-774B-4AF6-8E61-F920BCAA6571}" destId="{CB75136E-A34B-4E1C-9D23-BE5083E4BBB8}" srcOrd="0" destOrd="0" presId="urn:microsoft.com/office/officeart/2005/8/layout/cycle7"/>
    <dgm:cxn modelId="{9A2DE399-1C67-43BF-A911-7F76D66EBEB5}" srcId="{3F8563E3-5573-4FC6-B7B2-59A33C4B0D06}" destId="{B4D26F3F-A8A9-4F70-98DD-AADF65460B4D}" srcOrd="0" destOrd="0" parTransId="{265FA472-BD16-46D9-8B8F-EAC9C90B1D1C}" sibTransId="{BCEC85C2-65B3-4795-B878-083B3B93ED18}"/>
    <dgm:cxn modelId="{AB73D49F-23F9-4A0A-94E9-F4D716318395}" type="presOf" srcId="{0D528D4E-EE8D-47EA-B599-B4E6548879E0}" destId="{0DE7D1C1-2932-40AB-9421-50EB525238C8}" srcOrd="1" destOrd="0" presId="urn:microsoft.com/office/officeart/2005/8/layout/cycle7"/>
    <dgm:cxn modelId="{2E555AA2-567A-4487-9F11-6E2D7C8B60F1}" srcId="{3F8563E3-5573-4FC6-B7B2-59A33C4B0D06}" destId="{7A0673E5-1721-48DE-8AFD-DAED35A8CEF2}" srcOrd="6" destOrd="0" parTransId="{64378229-C683-41BE-A860-366B3292F4A7}" sibTransId="{33CA648B-5140-4A07-95DC-DE477D9EDECC}"/>
    <dgm:cxn modelId="{A72F1AAD-3730-4C8C-96C1-F0B7DA43F59E}" type="presOf" srcId="{0913A4C4-4F9E-44A5-8067-D0A82DF3109B}" destId="{0B89A428-2181-4DA1-8DE5-2E197737EF1D}" srcOrd="0" destOrd="0" presId="urn:microsoft.com/office/officeart/2005/8/layout/cycle7"/>
    <dgm:cxn modelId="{5E4248C9-610B-4B7E-B0C5-6BB6DBED8A59}" type="presOf" srcId="{BCEC85C2-65B3-4795-B878-083B3B93ED18}" destId="{2F6B9F32-E477-4C6D-9601-7E4C8003AFBF}" srcOrd="1" destOrd="0" presId="urn:microsoft.com/office/officeart/2005/8/layout/cycle7"/>
    <dgm:cxn modelId="{A435EECE-8A83-4395-864B-AFD94AA2C46C}" type="presOf" srcId="{3F8563E3-5573-4FC6-B7B2-59A33C4B0D06}" destId="{793C8E61-4AF7-49F6-A44B-47A9B4650915}" srcOrd="0" destOrd="0" presId="urn:microsoft.com/office/officeart/2005/8/layout/cycle7"/>
    <dgm:cxn modelId="{C5E8E5D1-F408-4C8B-BDD6-7A061DCD89D5}" type="presOf" srcId="{33B8E7F7-D616-4169-BCD5-559DE61DF7DC}" destId="{603C9F87-1CBE-48E5-BE92-9E4339F683AB}" srcOrd="0" destOrd="0" presId="urn:microsoft.com/office/officeart/2005/8/layout/cycle7"/>
    <dgm:cxn modelId="{268A1CD5-FFC8-4102-9E3B-78DD31D10BE0}" type="presOf" srcId="{DD7DA2D5-21C1-48E6-BAEB-2EA3D3A5DD9C}" destId="{412ADF1B-2470-440A-8C41-0D3C72056B1B}" srcOrd="0" destOrd="0" presId="urn:microsoft.com/office/officeart/2005/8/layout/cycle7"/>
    <dgm:cxn modelId="{1C8077D8-82D7-4364-9523-DAA23710599A}" type="presOf" srcId="{BCEC85C2-65B3-4795-B878-083B3B93ED18}" destId="{4FC4660A-01DD-4451-ADAB-DCDC8F177768}" srcOrd="0" destOrd="0" presId="urn:microsoft.com/office/officeart/2005/8/layout/cycle7"/>
    <dgm:cxn modelId="{5DF9DCDC-16CE-45D3-BB2A-8AB7C28A1033}" type="presOf" srcId="{B4D26F3F-A8A9-4F70-98DD-AADF65460B4D}" destId="{D8A5E148-D8B4-4713-9946-E3D0BC87CA6A}" srcOrd="0" destOrd="0" presId="urn:microsoft.com/office/officeart/2005/8/layout/cycle7"/>
    <dgm:cxn modelId="{1FED26E2-B4B5-4AED-836E-4EE73B463C0F}" type="presOf" srcId="{E8053395-90CF-4C50-A597-AD8ACE57846E}" destId="{F884E207-2CE0-4806-AF18-F48E183B8F70}" srcOrd="0" destOrd="0" presId="urn:microsoft.com/office/officeart/2005/8/layout/cycle7"/>
    <dgm:cxn modelId="{A7A7FFE9-F27D-4397-A275-AC324C267CC0}" srcId="{3F8563E3-5573-4FC6-B7B2-59A33C4B0D06}" destId="{0913A4C4-4F9E-44A5-8067-D0A82DF3109B}" srcOrd="8" destOrd="0" parTransId="{8D69B498-ACC3-4BF7-A7A0-3F02B6F496DF}" sibTransId="{03D52A1E-FB31-438D-8323-337AC96C93B3}"/>
    <dgm:cxn modelId="{63AEAFED-BADA-4A2E-AD49-397752FD6FCC}" type="presOf" srcId="{C037FDA3-EFB7-418A-AC84-E8A783842BAF}" destId="{D467BAF9-8155-4EF4-9D0E-14E5ED3A014E}" srcOrd="0" destOrd="0" presId="urn:microsoft.com/office/officeart/2005/8/layout/cycle7"/>
    <dgm:cxn modelId="{B8FC88F9-8717-4402-9AAB-4F26BFFB90BB}" srcId="{3F8563E3-5573-4FC6-B7B2-59A33C4B0D06}" destId="{C037FDA3-EFB7-418A-AC84-E8A783842BAF}" srcOrd="2" destOrd="0" parTransId="{0DEF5EDB-413B-4439-AF2E-6A59ABCFC066}" sibTransId="{0D528D4E-EE8D-47EA-B599-B4E6548879E0}"/>
    <dgm:cxn modelId="{A064F1FB-25CA-4868-83D7-AFFFE9C8DF61}" type="presOf" srcId="{7B57E144-A32E-42F6-B30D-E9DCDC54099B}" destId="{DA74F23C-5020-4AE0-9901-0603CBD04877}" srcOrd="0" destOrd="0" presId="urn:microsoft.com/office/officeart/2005/8/layout/cycle7"/>
    <dgm:cxn modelId="{B71D8D48-CC98-48ED-AF53-EC1A22E978E5}" type="presParOf" srcId="{793C8E61-4AF7-49F6-A44B-47A9B4650915}" destId="{D8A5E148-D8B4-4713-9946-E3D0BC87CA6A}" srcOrd="0" destOrd="0" presId="urn:microsoft.com/office/officeart/2005/8/layout/cycle7"/>
    <dgm:cxn modelId="{0617B785-0FFD-42FD-97F1-430C9F785161}" type="presParOf" srcId="{793C8E61-4AF7-49F6-A44B-47A9B4650915}" destId="{4FC4660A-01DD-4451-ADAB-DCDC8F177768}" srcOrd="1" destOrd="0" presId="urn:microsoft.com/office/officeart/2005/8/layout/cycle7"/>
    <dgm:cxn modelId="{EB12CCE2-53F5-4578-B34D-6C22A174F1FA}" type="presParOf" srcId="{4FC4660A-01DD-4451-ADAB-DCDC8F177768}" destId="{2F6B9F32-E477-4C6D-9601-7E4C8003AFBF}" srcOrd="0" destOrd="0" presId="urn:microsoft.com/office/officeart/2005/8/layout/cycle7"/>
    <dgm:cxn modelId="{534023B3-C4A5-418A-BA94-BD9C71C42372}" type="presParOf" srcId="{793C8E61-4AF7-49F6-A44B-47A9B4650915}" destId="{603C9F87-1CBE-48E5-BE92-9E4339F683AB}" srcOrd="2" destOrd="0" presId="urn:microsoft.com/office/officeart/2005/8/layout/cycle7"/>
    <dgm:cxn modelId="{B9F59191-6725-4AC1-ADCF-D1440FECB7B9}" type="presParOf" srcId="{793C8E61-4AF7-49F6-A44B-47A9B4650915}" destId="{049023F4-998B-4550-AB24-60F1F4D64C60}" srcOrd="3" destOrd="0" presId="urn:microsoft.com/office/officeart/2005/8/layout/cycle7"/>
    <dgm:cxn modelId="{342D2A7C-B2C8-4915-8A59-B42EA733DFD0}" type="presParOf" srcId="{049023F4-998B-4550-AB24-60F1F4D64C60}" destId="{1C44EE69-7E41-49DC-8E56-72F8B747EC71}" srcOrd="0" destOrd="0" presId="urn:microsoft.com/office/officeart/2005/8/layout/cycle7"/>
    <dgm:cxn modelId="{79BC506A-0188-4BC2-882B-AE4ECAB16DB9}" type="presParOf" srcId="{793C8E61-4AF7-49F6-A44B-47A9B4650915}" destId="{D467BAF9-8155-4EF4-9D0E-14E5ED3A014E}" srcOrd="4" destOrd="0" presId="urn:microsoft.com/office/officeart/2005/8/layout/cycle7"/>
    <dgm:cxn modelId="{61E2CC27-F119-49B3-BD47-0B5F68B3783B}" type="presParOf" srcId="{793C8E61-4AF7-49F6-A44B-47A9B4650915}" destId="{02814981-FFE7-4DF9-A2C7-BF9CF20883E5}" srcOrd="5" destOrd="0" presId="urn:microsoft.com/office/officeart/2005/8/layout/cycle7"/>
    <dgm:cxn modelId="{CCF45540-C4D7-47FC-9D1E-AACE59591E0A}" type="presParOf" srcId="{02814981-FFE7-4DF9-A2C7-BF9CF20883E5}" destId="{0DE7D1C1-2932-40AB-9421-50EB525238C8}" srcOrd="0" destOrd="0" presId="urn:microsoft.com/office/officeart/2005/8/layout/cycle7"/>
    <dgm:cxn modelId="{93D569E9-73FA-4B77-AD72-47F9032F357F}" type="presParOf" srcId="{793C8E61-4AF7-49F6-A44B-47A9B4650915}" destId="{DA74F23C-5020-4AE0-9901-0603CBD04877}" srcOrd="6" destOrd="0" presId="urn:microsoft.com/office/officeart/2005/8/layout/cycle7"/>
    <dgm:cxn modelId="{9FF11A6C-BD3B-4621-8AF6-683AC01517F5}" type="presParOf" srcId="{793C8E61-4AF7-49F6-A44B-47A9B4650915}" destId="{EEC5D9E7-19B7-433B-A2C6-97E8C8C6275B}" srcOrd="7" destOrd="0" presId="urn:microsoft.com/office/officeart/2005/8/layout/cycle7"/>
    <dgm:cxn modelId="{C1285679-07E7-44E0-AECE-0809DB507E67}" type="presParOf" srcId="{EEC5D9E7-19B7-433B-A2C6-97E8C8C6275B}" destId="{0948C311-1128-496C-92DB-94FA88A5F132}" srcOrd="0" destOrd="0" presId="urn:microsoft.com/office/officeart/2005/8/layout/cycle7"/>
    <dgm:cxn modelId="{77521072-E30F-4ACB-9525-2498F2A050D6}" type="presParOf" srcId="{793C8E61-4AF7-49F6-A44B-47A9B4650915}" destId="{FD4F6027-3E61-40D3-ACB0-3FCB482D41B0}" srcOrd="8" destOrd="0" presId="urn:microsoft.com/office/officeart/2005/8/layout/cycle7"/>
    <dgm:cxn modelId="{164640B3-51C7-42D5-A023-9DCBDCF5E7A8}" type="presParOf" srcId="{793C8E61-4AF7-49F6-A44B-47A9B4650915}" destId="{F884E207-2CE0-4806-AF18-F48E183B8F70}" srcOrd="9" destOrd="0" presId="urn:microsoft.com/office/officeart/2005/8/layout/cycle7"/>
    <dgm:cxn modelId="{F038A297-1BBE-4B40-BE24-64A201171DF9}" type="presParOf" srcId="{F884E207-2CE0-4806-AF18-F48E183B8F70}" destId="{9D6D3B59-824D-40DC-9939-0853A22A5B12}" srcOrd="0" destOrd="0" presId="urn:microsoft.com/office/officeart/2005/8/layout/cycle7"/>
    <dgm:cxn modelId="{CFB9E943-2146-4AFE-8686-FBCFA05F8561}" type="presParOf" srcId="{793C8E61-4AF7-49F6-A44B-47A9B4650915}" destId="{CB75136E-A34B-4E1C-9D23-BE5083E4BBB8}" srcOrd="10" destOrd="0" presId="urn:microsoft.com/office/officeart/2005/8/layout/cycle7"/>
    <dgm:cxn modelId="{A53AFB00-B2B6-44BF-9588-702FE15E401C}" type="presParOf" srcId="{793C8E61-4AF7-49F6-A44B-47A9B4650915}" destId="{D9063E56-DA2C-4F91-ACF6-030B57C15C6F}" srcOrd="11" destOrd="0" presId="urn:microsoft.com/office/officeart/2005/8/layout/cycle7"/>
    <dgm:cxn modelId="{FBAB3ACC-103A-45D3-8267-E758B9635C06}" type="presParOf" srcId="{D9063E56-DA2C-4F91-ACF6-030B57C15C6F}" destId="{BD63847B-22C5-4F1E-B1F2-B621F2739752}" srcOrd="0" destOrd="0" presId="urn:microsoft.com/office/officeart/2005/8/layout/cycle7"/>
    <dgm:cxn modelId="{165A2F7F-7B6E-41AA-9274-F1D43C0C12E9}" type="presParOf" srcId="{793C8E61-4AF7-49F6-A44B-47A9B4650915}" destId="{A3FCEFB7-1A5F-43A1-9C8B-974F4E1AE4FC}" srcOrd="12" destOrd="0" presId="urn:microsoft.com/office/officeart/2005/8/layout/cycle7"/>
    <dgm:cxn modelId="{FBE17540-6380-443C-8C99-ADBD570BC7E3}" type="presParOf" srcId="{793C8E61-4AF7-49F6-A44B-47A9B4650915}" destId="{5ABC02F0-65B2-41BE-8B92-9378732A9CB0}" srcOrd="13" destOrd="0" presId="urn:microsoft.com/office/officeart/2005/8/layout/cycle7"/>
    <dgm:cxn modelId="{EFA14A55-57B9-4C57-9F0F-B2FCB79C2970}" type="presParOf" srcId="{5ABC02F0-65B2-41BE-8B92-9378732A9CB0}" destId="{509A320C-86C7-46EF-9D44-35A2AF62A462}" srcOrd="0" destOrd="0" presId="urn:microsoft.com/office/officeart/2005/8/layout/cycle7"/>
    <dgm:cxn modelId="{1C861F40-3E8A-48F0-8B38-C80ECA83845B}" type="presParOf" srcId="{793C8E61-4AF7-49F6-A44B-47A9B4650915}" destId="{BEE1C014-0E68-46A6-A86A-723B1A6FE0F6}" srcOrd="14" destOrd="0" presId="urn:microsoft.com/office/officeart/2005/8/layout/cycle7"/>
    <dgm:cxn modelId="{D32810BB-3197-41A0-80DA-4978443D991A}" type="presParOf" srcId="{793C8E61-4AF7-49F6-A44B-47A9B4650915}" destId="{412ADF1B-2470-440A-8C41-0D3C72056B1B}" srcOrd="15" destOrd="0" presId="urn:microsoft.com/office/officeart/2005/8/layout/cycle7"/>
    <dgm:cxn modelId="{97F7B6D5-8A11-4A01-A905-F03A2DC998DE}" type="presParOf" srcId="{412ADF1B-2470-440A-8C41-0D3C72056B1B}" destId="{A92135C0-FD69-482E-86B2-42FDE0128312}" srcOrd="0" destOrd="0" presId="urn:microsoft.com/office/officeart/2005/8/layout/cycle7"/>
    <dgm:cxn modelId="{B11E027E-FEB3-48B1-9E5B-E38E4711F263}" type="presParOf" srcId="{793C8E61-4AF7-49F6-A44B-47A9B4650915}" destId="{0B89A428-2181-4DA1-8DE5-2E197737EF1D}" srcOrd="16" destOrd="0" presId="urn:microsoft.com/office/officeart/2005/8/layout/cycle7"/>
    <dgm:cxn modelId="{B363C72F-0B8E-416D-B235-A18EF33BCE8B}" type="presParOf" srcId="{793C8E61-4AF7-49F6-A44B-47A9B4650915}" destId="{7C5DE866-2BA4-42A0-910A-D5F60DBEB9C4}" srcOrd="17" destOrd="0" presId="urn:microsoft.com/office/officeart/2005/8/layout/cycle7"/>
    <dgm:cxn modelId="{43AD26AF-4325-47E9-8343-35EAF73AD556}" type="presParOf" srcId="{7C5DE866-2BA4-42A0-910A-D5F60DBEB9C4}" destId="{D0A3805D-3BEF-4A9E-95B4-2510D9D4E93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F395B23-8C1E-4883-8BFC-220525EE6BE6}" type="doc">
      <dgm:prSet loTypeId="urn:microsoft.com/office/officeart/2005/8/layout/target3" loCatId="relationship" qsTypeId="urn:microsoft.com/office/officeart/2005/8/quickstyle/simple1" qsCatId="simple" csTypeId="urn:microsoft.com/office/officeart/2005/8/colors/accent2_2" csCatId="accent2" phldr="1"/>
      <dgm:spPr/>
      <dgm:t>
        <a:bodyPr/>
        <a:lstStyle/>
        <a:p>
          <a:endParaRPr lang="en-US"/>
        </a:p>
      </dgm:t>
    </dgm:pt>
    <dgm:pt modelId="{D18983B2-9144-46E9-B420-5FF2C83F003D}">
      <dgm:prSet custT="1"/>
      <dgm:spPr/>
      <dgm:t>
        <a:bodyPr/>
        <a:lstStyle/>
        <a:p>
          <a:pPr algn="l" rtl="0"/>
          <a:r>
            <a:rPr lang="en-US" sz="2200" dirty="0">
              <a:latin typeface="Calibri" panose="020F0502020204030204" pitchFamily="34" charset="0"/>
              <a:cs typeface="Calibri" panose="020F0502020204030204" pitchFamily="34" charset="0"/>
            </a:rPr>
            <a:t>Allow other tenants the peaceful enjoyment of homes</a:t>
          </a:r>
        </a:p>
      </dgm:t>
    </dgm:pt>
    <dgm:pt modelId="{F389C5FC-7E00-46AA-BBF5-C8DBA9F64EA5}" type="parTrans" cxnId="{867DFA00-5A03-4DFF-8525-8AB077C2B5B2}">
      <dgm:prSet/>
      <dgm:spPr/>
      <dgm:t>
        <a:bodyPr/>
        <a:lstStyle/>
        <a:p>
          <a:endParaRPr lang="en-US"/>
        </a:p>
      </dgm:t>
    </dgm:pt>
    <dgm:pt modelId="{6D2E6D59-067E-4FAD-B966-7964C75BC97D}" type="sibTrans" cxnId="{867DFA00-5A03-4DFF-8525-8AB077C2B5B2}">
      <dgm:prSet/>
      <dgm:spPr/>
      <dgm:t>
        <a:bodyPr/>
        <a:lstStyle/>
        <a:p>
          <a:endParaRPr lang="en-US"/>
        </a:p>
      </dgm:t>
    </dgm:pt>
    <dgm:pt modelId="{C13952FC-B90D-45F5-B19D-8841F6060046}">
      <dgm:prSet custT="1"/>
      <dgm:spPr/>
      <dgm:t>
        <a:bodyPr/>
        <a:lstStyle/>
        <a:p>
          <a:pPr algn="l" rtl="0"/>
          <a:r>
            <a:rPr lang="en-US" sz="2200" dirty="0">
              <a:latin typeface="Calibri" panose="020F0502020204030204" pitchFamily="34" charset="0"/>
              <a:cs typeface="Calibri" panose="020F0502020204030204" pitchFamily="34" charset="0"/>
            </a:rPr>
            <a:t>Make required rent payment on time</a:t>
          </a:r>
        </a:p>
      </dgm:t>
    </dgm:pt>
    <dgm:pt modelId="{D06E5834-EBA9-4A05-8666-B3E5AA1BCAD0}" type="parTrans" cxnId="{F22419A3-D77F-4E12-8616-DB6A0DD399C2}">
      <dgm:prSet/>
      <dgm:spPr/>
      <dgm:t>
        <a:bodyPr/>
        <a:lstStyle/>
        <a:p>
          <a:endParaRPr lang="en-US"/>
        </a:p>
      </dgm:t>
    </dgm:pt>
    <dgm:pt modelId="{00C0FB21-4640-4411-8B84-37145CCE22A4}" type="sibTrans" cxnId="{F22419A3-D77F-4E12-8616-DB6A0DD399C2}">
      <dgm:prSet/>
      <dgm:spPr/>
      <dgm:t>
        <a:bodyPr/>
        <a:lstStyle/>
        <a:p>
          <a:endParaRPr lang="en-US"/>
        </a:p>
      </dgm:t>
    </dgm:pt>
    <dgm:pt modelId="{053B9F31-772C-48F3-9A38-194EA34564F8}">
      <dgm:prSet custT="1"/>
      <dgm:spPr/>
      <dgm:t>
        <a:bodyPr/>
        <a:lstStyle/>
        <a:p>
          <a:pPr algn="l" rtl="0"/>
          <a:r>
            <a:rPr lang="en-US" sz="2200" dirty="0">
              <a:latin typeface="Calibri" panose="020F0502020204030204" pitchFamily="34" charset="0"/>
              <a:cs typeface="Calibri" panose="020F0502020204030204" pitchFamily="34" charset="0"/>
            </a:rPr>
            <a:t>Keep unit free of health and safety hazards</a:t>
          </a:r>
        </a:p>
      </dgm:t>
    </dgm:pt>
    <dgm:pt modelId="{49E537B6-DAAB-4420-AEE0-7A1E7A1878E8}" type="parTrans" cxnId="{1208D225-1290-40C8-8A4C-07D21D035D08}">
      <dgm:prSet/>
      <dgm:spPr/>
      <dgm:t>
        <a:bodyPr/>
        <a:lstStyle/>
        <a:p>
          <a:endParaRPr lang="en-US"/>
        </a:p>
      </dgm:t>
    </dgm:pt>
    <dgm:pt modelId="{DBC07FF0-D99B-4B82-BEE0-48EEAD7CF19B}" type="sibTrans" cxnId="{1208D225-1290-40C8-8A4C-07D21D035D08}">
      <dgm:prSet/>
      <dgm:spPr/>
      <dgm:t>
        <a:bodyPr/>
        <a:lstStyle/>
        <a:p>
          <a:endParaRPr lang="en-US"/>
        </a:p>
      </dgm:t>
    </dgm:pt>
    <dgm:pt modelId="{5477E0A0-1ADD-4F59-9387-8458AFA28831}">
      <dgm:prSet custT="1"/>
      <dgm:spPr/>
      <dgm:t>
        <a:bodyPr/>
        <a:lstStyle/>
        <a:p>
          <a:pPr algn="l" rtl="0"/>
          <a:r>
            <a:rPr lang="en-US" sz="2200" dirty="0">
              <a:latin typeface="Calibri" panose="020F0502020204030204" pitchFamily="34" charset="0"/>
              <a:cs typeface="Calibri" panose="020F0502020204030204" pitchFamily="34" charset="0"/>
            </a:rPr>
            <a:t>Only allow people on the lease to live there</a:t>
          </a:r>
        </a:p>
      </dgm:t>
    </dgm:pt>
    <dgm:pt modelId="{EEC6E899-BCEE-4970-B6BE-C1D5DD1BC731}" type="parTrans" cxnId="{E2327475-BEEA-4733-8693-58A782ECA39B}">
      <dgm:prSet/>
      <dgm:spPr/>
      <dgm:t>
        <a:bodyPr/>
        <a:lstStyle/>
        <a:p>
          <a:endParaRPr lang="en-US"/>
        </a:p>
      </dgm:t>
    </dgm:pt>
    <dgm:pt modelId="{5343F220-6472-4EE8-B8C5-445175FF7173}" type="sibTrans" cxnId="{E2327475-BEEA-4733-8693-58A782ECA39B}">
      <dgm:prSet/>
      <dgm:spPr/>
      <dgm:t>
        <a:bodyPr/>
        <a:lstStyle/>
        <a:p>
          <a:endParaRPr lang="en-US"/>
        </a:p>
      </dgm:t>
    </dgm:pt>
    <dgm:pt modelId="{9241FB33-4059-4A8C-B240-FAAA4984E877}">
      <dgm:prSet custT="1"/>
      <dgm:spPr/>
      <dgm:t>
        <a:bodyPr/>
        <a:lstStyle/>
        <a:p>
          <a:pPr algn="l" rtl="0"/>
          <a:r>
            <a:rPr lang="en-US" sz="2200" dirty="0">
              <a:latin typeface="Calibri" panose="020F0502020204030204" pitchFamily="34" charset="0"/>
              <a:cs typeface="Calibri" panose="020F0502020204030204" pitchFamily="34" charset="0"/>
            </a:rPr>
            <a:t>No criminal activity in unit, common areas or grounds</a:t>
          </a:r>
        </a:p>
      </dgm:t>
    </dgm:pt>
    <dgm:pt modelId="{205D52E8-1983-4A40-B6AE-FCA72100B49C}" type="parTrans" cxnId="{86E3C705-EA8F-4194-9DDE-80A53D553C7E}">
      <dgm:prSet/>
      <dgm:spPr/>
      <dgm:t>
        <a:bodyPr/>
        <a:lstStyle/>
        <a:p>
          <a:endParaRPr lang="en-US"/>
        </a:p>
      </dgm:t>
    </dgm:pt>
    <dgm:pt modelId="{8B5FBFDA-548D-4B03-9EC7-4876D21CF717}" type="sibTrans" cxnId="{86E3C705-EA8F-4194-9DDE-80A53D553C7E}">
      <dgm:prSet/>
      <dgm:spPr/>
      <dgm:t>
        <a:bodyPr/>
        <a:lstStyle/>
        <a:p>
          <a:endParaRPr lang="en-US"/>
        </a:p>
      </dgm:t>
    </dgm:pt>
    <dgm:pt modelId="{71AA83B1-145D-4287-A1BC-AF99B8C92FDC}">
      <dgm:prSet custT="1"/>
      <dgm:spPr/>
      <dgm:t>
        <a:bodyPr/>
        <a:lstStyle/>
        <a:p>
          <a:pPr algn="l" rtl="0"/>
          <a:r>
            <a:rPr lang="en-US" sz="2200" dirty="0">
              <a:latin typeface="Calibri" panose="020F0502020204030204" pitchFamily="34" charset="0"/>
              <a:cs typeface="Calibri" panose="020F0502020204030204" pitchFamily="34" charset="0"/>
            </a:rPr>
            <a:t>Keep utilities current and paid</a:t>
          </a:r>
        </a:p>
      </dgm:t>
    </dgm:pt>
    <dgm:pt modelId="{B7FC35BB-0E11-4715-AF96-5C767DD93523}" type="parTrans" cxnId="{D3CF8FCB-E49A-490A-8F80-C64C0E0C5130}">
      <dgm:prSet/>
      <dgm:spPr/>
      <dgm:t>
        <a:bodyPr/>
        <a:lstStyle/>
        <a:p>
          <a:endParaRPr lang="en-US"/>
        </a:p>
      </dgm:t>
    </dgm:pt>
    <dgm:pt modelId="{1EE9F9A9-414C-4D8D-8CFD-4A4D09805A72}" type="sibTrans" cxnId="{D3CF8FCB-E49A-490A-8F80-C64C0E0C5130}">
      <dgm:prSet/>
      <dgm:spPr/>
      <dgm:t>
        <a:bodyPr/>
        <a:lstStyle/>
        <a:p>
          <a:endParaRPr lang="en-US"/>
        </a:p>
      </dgm:t>
    </dgm:pt>
    <dgm:pt modelId="{92E7E7C0-66CF-400D-A55A-9EA0687F9FB6}" type="pres">
      <dgm:prSet presAssocID="{8F395B23-8C1E-4883-8BFC-220525EE6BE6}" presName="Name0" presStyleCnt="0">
        <dgm:presLayoutVars>
          <dgm:chMax val="7"/>
          <dgm:dir/>
          <dgm:animLvl val="lvl"/>
          <dgm:resizeHandles val="exact"/>
        </dgm:presLayoutVars>
      </dgm:prSet>
      <dgm:spPr/>
    </dgm:pt>
    <dgm:pt modelId="{E4B6037E-A06C-4155-953B-49765735F6C4}" type="pres">
      <dgm:prSet presAssocID="{D18983B2-9144-46E9-B420-5FF2C83F003D}" presName="circle1" presStyleLbl="node1" presStyleIdx="0" presStyleCnt="6"/>
      <dgm:spPr/>
    </dgm:pt>
    <dgm:pt modelId="{D0B5803F-A1B9-43C4-B588-5689757832A4}" type="pres">
      <dgm:prSet presAssocID="{D18983B2-9144-46E9-B420-5FF2C83F003D}" presName="space" presStyleCnt="0"/>
      <dgm:spPr/>
    </dgm:pt>
    <dgm:pt modelId="{98682FD1-EF84-41A9-9D3F-5F8F2F9707B6}" type="pres">
      <dgm:prSet presAssocID="{D18983B2-9144-46E9-B420-5FF2C83F003D}" presName="rect1" presStyleLbl="alignAcc1" presStyleIdx="0" presStyleCnt="6" custScaleX="107264"/>
      <dgm:spPr/>
    </dgm:pt>
    <dgm:pt modelId="{03A573D5-BC65-4928-8B6B-3EFEDB07B69D}" type="pres">
      <dgm:prSet presAssocID="{C13952FC-B90D-45F5-B19D-8841F6060046}" presName="vertSpace2" presStyleLbl="node1" presStyleIdx="0" presStyleCnt="6"/>
      <dgm:spPr/>
    </dgm:pt>
    <dgm:pt modelId="{BD0E5A82-34F5-449B-8FBD-057E17DA080F}" type="pres">
      <dgm:prSet presAssocID="{C13952FC-B90D-45F5-B19D-8841F6060046}" presName="circle2" presStyleLbl="node1" presStyleIdx="1" presStyleCnt="6"/>
      <dgm:spPr/>
    </dgm:pt>
    <dgm:pt modelId="{FE62FCD7-11A5-4836-A639-21B5113FE69E}" type="pres">
      <dgm:prSet presAssocID="{C13952FC-B90D-45F5-B19D-8841F6060046}" presName="rect2" presStyleLbl="alignAcc1" presStyleIdx="1" presStyleCnt="6" custScaleX="107264"/>
      <dgm:spPr/>
    </dgm:pt>
    <dgm:pt modelId="{45CE1F22-740E-47B0-B893-36C0EA745A9A}" type="pres">
      <dgm:prSet presAssocID="{053B9F31-772C-48F3-9A38-194EA34564F8}" presName="vertSpace3" presStyleLbl="node1" presStyleIdx="1" presStyleCnt="6"/>
      <dgm:spPr/>
    </dgm:pt>
    <dgm:pt modelId="{98E05D73-311E-42FF-9190-56E73CB9D330}" type="pres">
      <dgm:prSet presAssocID="{053B9F31-772C-48F3-9A38-194EA34564F8}" presName="circle3" presStyleLbl="node1" presStyleIdx="2" presStyleCnt="6"/>
      <dgm:spPr/>
    </dgm:pt>
    <dgm:pt modelId="{40C472F8-29BF-4911-A6A1-A7B8C45E7CE1}" type="pres">
      <dgm:prSet presAssocID="{053B9F31-772C-48F3-9A38-194EA34564F8}" presName="rect3" presStyleLbl="alignAcc1" presStyleIdx="2" presStyleCnt="6" custScaleX="107264"/>
      <dgm:spPr/>
    </dgm:pt>
    <dgm:pt modelId="{B95E2894-4ABC-41E1-BE73-53613C4D1F9B}" type="pres">
      <dgm:prSet presAssocID="{5477E0A0-1ADD-4F59-9387-8458AFA28831}" presName="vertSpace4" presStyleLbl="node1" presStyleIdx="2" presStyleCnt="6"/>
      <dgm:spPr/>
    </dgm:pt>
    <dgm:pt modelId="{DA6732F1-ED09-4132-93BE-C7CAFE9B498F}" type="pres">
      <dgm:prSet presAssocID="{5477E0A0-1ADD-4F59-9387-8458AFA28831}" presName="circle4" presStyleLbl="node1" presStyleIdx="3" presStyleCnt="6"/>
      <dgm:spPr/>
    </dgm:pt>
    <dgm:pt modelId="{9B538A46-14EC-447C-935D-1A8767C77D10}" type="pres">
      <dgm:prSet presAssocID="{5477E0A0-1ADD-4F59-9387-8458AFA28831}" presName="rect4" presStyleLbl="alignAcc1" presStyleIdx="3" presStyleCnt="6" custScaleX="107264"/>
      <dgm:spPr/>
    </dgm:pt>
    <dgm:pt modelId="{57AE228F-631D-4EEB-A6F5-70F8A6D231B5}" type="pres">
      <dgm:prSet presAssocID="{9241FB33-4059-4A8C-B240-FAAA4984E877}" presName="vertSpace5" presStyleLbl="node1" presStyleIdx="3" presStyleCnt="6"/>
      <dgm:spPr/>
    </dgm:pt>
    <dgm:pt modelId="{F011DB7B-662A-469C-9B3E-7A40DCC9B6A4}" type="pres">
      <dgm:prSet presAssocID="{9241FB33-4059-4A8C-B240-FAAA4984E877}" presName="circle5" presStyleLbl="node1" presStyleIdx="4" presStyleCnt="6"/>
      <dgm:spPr/>
    </dgm:pt>
    <dgm:pt modelId="{DD188CDE-1A02-4B80-815D-5BE670BC8348}" type="pres">
      <dgm:prSet presAssocID="{9241FB33-4059-4A8C-B240-FAAA4984E877}" presName="rect5" presStyleLbl="alignAcc1" presStyleIdx="4" presStyleCnt="6" custScaleX="107264"/>
      <dgm:spPr/>
    </dgm:pt>
    <dgm:pt modelId="{BFE826C9-2AA2-4716-B1C4-892B2AC2DFB5}" type="pres">
      <dgm:prSet presAssocID="{71AA83B1-145D-4287-A1BC-AF99B8C92FDC}" presName="vertSpace6" presStyleLbl="node1" presStyleIdx="4" presStyleCnt="6"/>
      <dgm:spPr/>
    </dgm:pt>
    <dgm:pt modelId="{04B5A5CF-4C08-4A95-8F04-AFD35A11A41B}" type="pres">
      <dgm:prSet presAssocID="{71AA83B1-145D-4287-A1BC-AF99B8C92FDC}" presName="circle6" presStyleLbl="node1" presStyleIdx="5" presStyleCnt="6"/>
      <dgm:spPr/>
    </dgm:pt>
    <dgm:pt modelId="{5E84DBF7-05A5-425B-A903-2FC5279B2335}" type="pres">
      <dgm:prSet presAssocID="{71AA83B1-145D-4287-A1BC-AF99B8C92FDC}" presName="rect6" presStyleLbl="alignAcc1" presStyleIdx="5" presStyleCnt="6" custScaleX="107264"/>
      <dgm:spPr/>
    </dgm:pt>
    <dgm:pt modelId="{9D728F8A-070B-4865-8795-E6FACD9D3ABB}" type="pres">
      <dgm:prSet presAssocID="{D18983B2-9144-46E9-B420-5FF2C83F003D}" presName="rect1ParTxNoCh" presStyleLbl="alignAcc1" presStyleIdx="5" presStyleCnt="6">
        <dgm:presLayoutVars>
          <dgm:chMax val="1"/>
          <dgm:bulletEnabled val="1"/>
        </dgm:presLayoutVars>
      </dgm:prSet>
      <dgm:spPr/>
    </dgm:pt>
    <dgm:pt modelId="{B09019CC-FBE5-4808-BA22-5C37FA35924C}" type="pres">
      <dgm:prSet presAssocID="{C13952FC-B90D-45F5-B19D-8841F6060046}" presName="rect2ParTxNoCh" presStyleLbl="alignAcc1" presStyleIdx="5" presStyleCnt="6">
        <dgm:presLayoutVars>
          <dgm:chMax val="1"/>
          <dgm:bulletEnabled val="1"/>
        </dgm:presLayoutVars>
      </dgm:prSet>
      <dgm:spPr/>
    </dgm:pt>
    <dgm:pt modelId="{F02306AB-7B29-4F10-A8AB-B35D813ACB82}" type="pres">
      <dgm:prSet presAssocID="{053B9F31-772C-48F3-9A38-194EA34564F8}" presName="rect3ParTxNoCh" presStyleLbl="alignAcc1" presStyleIdx="5" presStyleCnt="6">
        <dgm:presLayoutVars>
          <dgm:chMax val="1"/>
          <dgm:bulletEnabled val="1"/>
        </dgm:presLayoutVars>
      </dgm:prSet>
      <dgm:spPr/>
    </dgm:pt>
    <dgm:pt modelId="{8726D19B-254B-42D6-90B3-C93622E2B3D1}" type="pres">
      <dgm:prSet presAssocID="{5477E0A0-1ADD-4F59-9387-8458AFA28831}" presName="rect4ParTxNoCh" presStyleLbl="alignAcc1" presStyleIdx="5" presStyleCnt="6">
        <dgm:presLayoutVars>
          <dgm:chMax val="1"/>
          <dgm:bulletEnabled val="1"/>
        </dgm:presLayoutVars>
      </dgm:prSet>
      <dgm:spPr/>
    </dgm:pt>
    <dgm:pt modelId="{A5C91B59-AA04-426B-A87D-4E8B4EE32609}" type="pres">
      <dgm:prSet presAssocID="{9241FB33-4059-4A8C-B240-FAAA4984E877}" presName="rect5ParTxNoCh" presStyleLbl="alignAcc1" presStyleIdx="5" presStyleCnt="6">
        <dgm:presLayoutVars>
          <dgm:chMax val="1"/>
          <dgm:bulletEnabled val="1"/>
        </dgm:presLayoutVars>
      </dgm:prSet>
      <dgm:spPr/>
    </dgm:pt>
    <dgm:pt modelId="{8CC6640C-7792-4BE3-A92F-F69A0D6E80ED}" type="pres">
      <dgm:prSet presAssocID="{71AA83B1-145D-4287-A1BC-AF99B8C92FDC}" presName="rect6ParTxNoCh" presStyleLbl="alignAcc1" presStyleIdx="5" presStyleCnt="6">
        <dgm:presLayoutVars>
          <dgm:chMax val="1"/>
          <dgm:bulletEnabled val="1"/>
        </dgm:presLayoutVars>
      </dgm:prSet>
      <dgm:spPr/>
    </dgm:pt>
  </dgm:ptLst>
  <dgm:cxnLst>
    <dgm:cxn modelId="{867DFA00-5A03-4DFF-8525-8AB077C2B5B2}" srcId="{8F395B23-8C1E-4883-8BFC-220525EE6BE6}" destId="{D18983B2-9144-46E9-B420-5FF2C83F003D}" srcOrd="0" destOrd="0" parTransId="{F389C5FC-7E00-46AA-BBF5-C8DBA9F64EA5}" sibTransId="{6D2E6D59-067E-4FAD-B966-7964C75BC97D}"/>
    <dgm:cxn modelId="{86E3C705-EA8F-4194-9DDE-80A53D553C7E}" srcId="{8F395B23-8C1E-4883-8BFC-220525EE6BE6}" destId="{9241FB33-4059-4A8C-B240-FAAA4984E877}" srcOrd="4" destOrd="0" parTransId="{205D52E8-1983-4A40-B6AE-FCA72100B49C}" sibTransId="{8B5FBFDA-548D-4B03-9EC7-4876D21CF717}"/>
    <dgm:cxn modelId="{C98E5E06-EF36-41C2-A458-B4780CD5FF6F}" type="presOf" srcId="{71AA83B1-145D-4287-A1BC-AF99B8C92FDC}" destId="{5E84DBF7-05A5-425B-A903-2FC5279B2335}" srcOrd="0" destOrd="0" presId="urn:microsoft.com/office/officeart/2005/8/layout/target3"/>
    <dgm:cxn modelId="{3A2C7D19-6D5B-422F-9D43-04EA16FEEFCF}" type="presOf" srcId="{C13952FC-B90D-45F5-B19D-8841F6060046}" destId="{B09019CC-FBE5-4808-BA22-5C37FA35924C}" srcOrd="1" destOrd="0" presId="urn:microsoft.com/office/officeart/2005/8/layout/target3"/>
    <dgm:cxn modelId="{30268319-B12A-48E7-95B1-9AA0A819511E}" type="presOf" srcId="{D18983B2-9144-46E9-B420-5FF2C83F003D}" destId="{98682FD1-EF84-41A9-9D3F-5F8F2F9707B6}" srcOrd="0" destOrd="0" presId="urn:microsoft.com/office/officeart/2005/8/layout/target3"/>
    <dgm:cxn modelId="{3B232921-FB42-48F4-9EE4-8434AF916CBF}" type="presOf" srcId="{71AA83B1-145D-4287-A1BC-AF99B8C92FDC}" destId="{8CC6640C-7792-4BE3-A92F-F69A0D6E80ED}" srcOrd="1" destOrd="0" presId="urn:microsoft.com/office/officeart/2005/8/layout/target3"/>
    <dgm:cxn modelId="{0128D021-F8F3-4E74-839C-FCF98CDBC3C1}" type="presOf" srcId="{8F395B23-8C1E-4883-8BFC-220525EE6BE6}" destId="{92E7E7C0-66CF-400D-A55A-9EA0687F9FB6}" srcOrd="0" destOrd="0" presId="urn:microsoft.com/office/officeart/2005/8/layout/target3"/>
    <dgm:cxn modelId="{7773B022-90BA-48D3-9ADA-DE9F1499DB3F}" type="presOf" srcId="{5477E0A0-1ADD-4F59-9387-8458AFA28831}" destId="{9B538A46-14EC-447C-935D-1A8767C77D10}" srcOrd="0" destOrd="0" presId="urn:microsoft.com/office/officeart/2005/8/layout/target3"/>
    <dgm:cxn modelId="{1208D225-1290-40C8-8A4C-07D21D035D08}" srcId="{8F395B23-8C1E-4883-8BFC-220525EE6BE6}" destId="{053B9F31-772C-48F3-9A38-194EA34564F8}" srcOrd="2" destOrd="0" parTransId="{49E537B6-DAAB-4420-AEE0-7A1E7A1878E8}" sibTransId="{DBC07FF0-D99B-4B82-BEE0-48EEAD7CF19B}"/>
    <dgm:cxn modelId="{74ABB232-D241-4EBA-AC52-24461F60A722}" type="presOf" srcId="{C13952FC-B90D-45F5-B19D-8841F6060046}" destId="{FE62FCD7-11A5-4836-A639-21B5113FE69E}" srcOrd="0" destOrd="0" presId="urn:microsoft.com/office/officeart/2005/8/layout/target3"/>
    <dgm:cxn modelId="{68AD253B-1532-4714-9B0C-018F78A57419}" type="presOf" srcId="{5477E0A0-1ADD-4F59-9387-8458AFA28831}" destId="{8726D19B-254B-42D6-90B3-C93622E2B3D1}" srcOrd="1" destOrd="0" presId="urn:microsoft.com/office/officeart/2005/8/layout/target3"/>
    <dgm:cxn modelId="{5D416741-25D4-474E-8DBA-8E7020463153}" type="presOf" srcId="{053B9F31-772C-48F3-9A38-194EA34564F8}" destId="{F02306AB-7B29-4F10-A8AB-B35D813ACB82}" srcOrd="1" destOrd="0" presId="urn:microsoft.com/office/officeart/2005/8/layout/target3"/>
    <dgm:cxn modelId="{F38B2A68-8893-46CB-A599-33C7F6F3CF4E}" type="presOf" srcId="{9241FB33-4059-4A8C-B240-FAAA4984E877}" destId="{DD188CDE-1A02-4B80-815D-5BE670BC8348}" srcOrd="0" destOrd="0" presId="urn:microsoft.com/office/officeart/2005/8/layout/target3"/>
    <dgm:cxn modelId="{E2327475-BEEA-4733-8693-58A782ECA39B}" srcId="{8F395B23-8C1E-4883-8BFC-220525EE6BE6}" destId="{5477E0A0-1ADD-4F59-9387-8458AFA28831}" srcOrd="3" destOrd="0" parTransId="{EEC6E899-BCEE-4970-B6BE-C1D5DD1BC731}" sibTransId="{5343F220-6472-4EE8-B8C5-445175FF7173}"/>
    <dgm:cxn modelId="{A24BEE7B-00EB-4199-BFDC-63E5F75413D2}" type="presOf" srcId="{053B9F31-772C-48F3-9A38-194EA34564F8}" destId="{40C472F8-29BF-4911-A6A1-A7B8C45E7CE1}" srcOrd="0" destOrd="0" presId="urn:microsoft.com/office/officeart/2005/8/layout/target3"/>
    <dgm:cxn modelId="{72ACB97F-94C3-41A9-A0CE-0DB5E1299716}" type="presOf" srcId="{D18983B2-9144-46E9-B420-5FF2C83F003D}" destId="{9D728F8A-070B-4865-8795-E6FACD9D3ABB}" srcOrd="1" destOrd="0" presId="urn:microsoft.com/office/officeart/2005/8/layout/target3"/>
    <dgm:cxn modelId="{F22419A3-D77F-4E12-8616-DB6A0DD399C2}" srcId="{8F395B23-8C1E-4883-8BFC-220525EE6BE6}" destId="{C13952FC-B90D-45F5-B19D-8841F6060046}" srcOrd="1" destOrd="0" parTransId="{D06E5834-EBA9-4A05-8666-B3E5AA1BCAD0}" sibTransId="{00C0FB21-4640-4411-8B84-37145CCE22A4}"/>
    <dgm:cxn modelId="{D3CF8FCB-E49A-490A-8F80-C64C0E0C5130}" srcId="{8F395B23-8C1E-4883-8BFC-220525EE6BE6}" destId="{71AA83B1-145D-4287-A1BC-AF99B8C92FDC}" srcOrd="5" destOrd="0" parTransId="{B7FC35BB-0E11-4715-AF96-5C767DD93523}" sibTransId="{1EE9F9A9-414C-4D8D-8CFD-4A4D09805A72}"/>
    <dgm:cxn modelId="{2383BDDD-A196-4E4F-8411-0AC2D131ABE8}" type="presOf" srcId="{9241FB33-4059-4A8C-B240-FAAA4984E877}" destId="{A5C91B59-AA04-426B-A87D-4E8B4EE32609}" srcOrd="1" destOrd="0" presId="urn:microsoft.com/office/officeart/2005/8/layout/target3"/>
    <dgm:cxn modelId="{FD7083FF-26D7-4B0C-9160-F9E1B0840334}" type="presParOf" srcId="{92E7E7C0-66CF-400D-A55A-9EA0687F9FB6}" destId="{E4B6037E-A06C-4155-953B-49765735F6C4}" srcOrd="0" destOrd="0" presId="urn:microsoft.com/office/officeart/2005/8/layout/target3"/>
    <dgm:cxn modelId="{F78C6F7A-342B-4597-B67B-34E14343BB0A}" type="presParOf" srcId="{92E7E7C0-66CF-400D-A55A-9EA0687F9FB6}" destId="{D0B5803F-A1B9-43C4-B588-5689757832A4}" srcOrd="1" destOrd="0" presId="urn:microsoft.com/office/officeart/2005/8/layout/target3"/>
    <dgm:cxn modelId="{CE2A55F1-FB02-4137-ACAD-029E6AE9D9A8}" type="presParOf" srcId="{92E7E7C0-66CF-400D-A55A-9EA0687F9FB6}" destId="{98682FD1-EF84-41A9-9D3F-5F8F2F9707B6}" srcOrd="2" destOrd="0" presId="urn:microsoft.com/office/officeart/2005/8/layout/target3"/>
    <dgm:cxn modelId="{80D763FF-7890-49B9-928F-0F17A6C4A69B}" type="presParOf" srcId="{92E7E7C0-66CF-400D-A55A-9EA0687F9FB6}" destId="{03A573D5-BC65-4928-8B6B-3EFEDB07B69D}" srcOrd="3" destOrd="0" presId="urn:microsoft.com/office/officeart/2005/8/layout/target3"/>
    <dgm:cxn modelId="{D8D9410A-699F-44BD-B569-14DACC025C92}" type="presParOf" srcId="{92E7E7C0-66CF-400D-A55A-9EA0687F9FB6}" destId="{BD0E5A82-34F5-449B-8FBD-057E17DA080F}" srcOrd="4" destOrd="0" presId="urn:microsoft.com/office/officeart/2005/8/layout/target3"/>
    <dgm:cxn modelId="{6C9DF36F-7E3A-4D0B-9981-303A602DA4D2}" type="presParOf" srcId="{92E7E7C0-66CF-400D-A55A-9EA0687F9FB6}" destId="{FE62FCD7-11A5-4836-A639-21B5113FE69E}" srcOrd="5" destOrd="0" presId="urn:microsoft.com/office/officeart/2005/8/layout/target3"/>
    <dgm:cxn modelId="{13D709C8-E6BB-46B1-91AE-8421B558A284}" type="presParOf" srcId="{92E7E7C0-66CF-400D-A55A-9EA0687F9FB6}" destId="{45CE1F22-740E-47B0-B893-36C0EA745A9A}" srcOrd="6" destOrd="0" presId="urn:microsoft.com/office/officeart/2005/8/layout/target3"/>
    <dgm:cxn modelId="{FA4096BA-3660-4C06-B6F7-C381A9D90F34}" type="presParOf" srcId="{92E7E7C0-66CF-400D-A55A-9EA0687F9FB6}" destId="{98E05D73-311E-42FF-9190-56E73CB9D330}" srcOrd="7" destOrd="0" presId="urn:microsoft.com/office/officeart/2005/8/layout/target3"/>
    <dgm:cxn modelId="{43115BC2-AAED-4A4A-8192-22AB43CDAEAC}" type="presParOf" srcId="{92E7E7C0-66CF-400D-A55A-9EA0687F9FB6}" destId="{40C472F8-29BF-4911-A6A1-A7B8C45E7CE1}" srcOrd="8" destOrd="0" presId="urn:microsoft.com/office/officeart/2005/8/layout/target3"/>
    <dgm:cxn modelId="{40492E7A-5F13-4CB4-A44A-9E27616F5D06}" type="presParOf" srcId="{92E7E7C0-66CF-400D-A55A-9EA0687F9FB6}" destId="{B95E2894-4ABC-41E1-BE73-53613C4D1F9B}" srcOrd="9" destOrd="0" presId="urn:microsoft.com/office/officeart/2005/8/layout/target3"/>
    <dgm:cxn modelId="{36DF2D31-CCD5-4FBA-ABF6-FABC2C1332A3}" type="presParOf" srcId="{92E7E7C0-66CF-400D-A55A-9EA0687F9FB6}" destId="{DA6732F1-ED09-4132-93BE-C7CAFE9B498F}" srcOrd="10" destOrd="0" presId="urn:microsoft.com/office/officeart/2005/8/layout/target3"/>
    <dgm:cxn modelId="{00A4B8C6-0A5A-49CE-B085-133A832FBF01}" type="presParOf" srcId="{92E7E7C0-66CF-400D-A55A-9EA0687F9FB6}" destId="{9B538A46-14EC-447C-935D-1A8767C77D10}" srcOrd="11" destOrd="0" presId="urn:microsoft.com/office/officeart/2005/8/layout/target3"/>
    <dgm:cxn modelId="{5A4540D6-6A81-4652-B693-DBBFE7815DE1}" type="presParOf" srcId="{92E7E7C0-66CF-400D-A55A-9EA0687F9FB6}" destId="{57AE228F-631D-4EEB-A6F5-70F8A6D231B5}" srcOrd="12" destOrd="0" presId="urn:microsoft.com/office/officeart/2005/8/layout/target3"/>
    <dgm:cxn modelId="{6426C683-C257-46FD-8D75-83DA2573CC50}" type="presParOf" srcId="{92E7E7C0-66CF-400D-A55A-9EA0687F9FB6}" destId="{F011DB7B-662A-469C-9B3E-7A40DCC9B6A4}" srcOrd="13" destOrd="0" presId="urn:microsoft.com/office/officeart/2005/8/layout/target3"/>
    <dgm:cxn modelId="{BF606E77-9878-4F9F-8340-1545A05498EC}" type="presParOf" srcId="{92E7E7C0-66CF-400D-A55A-9EA0687F9FB6}" destId="{DD188CDE-1A02-4B80-815D-5BE670BC8348}" srcOrd="14" destOrd="0" presId="urn:microsoft.com/office/officeart/2005/8/layout/target3"/>
    <dgm:cxn modelId="{44487291-D6AE-4ED5-9D1A-81F225226CE4}" type="presParOf" srcId="{92E7E7C0-66CF-400D-A55A-9EA0687F9FB6}" destId="{BFE826C9-2AA2-4716-B1C4-892B2AC2DFB5}" srcOrd="15" destOrd="0" presId="urn:microsoft.com/office/officeart/2005/8/layout/target3"/>
    <dgm:cxn modelId="{E9FD62BC-0ADB-4DB5-BC86-E6D86E70F6AE}" type="presParOf" srcId="{92E7E7C0-66CF-400D-A55A-9EA0687F9FB6}" destId="{04B5A5CF-4C08-4A95-8F04-AFD35A11A41B}" srcOrd="16" destOrd="0" presId="urn:microsoft.com/office/officeart/2005/8/layout/target3"/>
    <dgm:cxn modelId="{9119795E-84B8-4486-8174-3F6CBA0202DA}" type="presParOf" srcId="{92E7E7C0-66CF-400D-A55A-9EA0687F9FB6}" destId="{5E84DBF7-05A5-425B-A903-2FC5279B2335}" srcOrd="17" destOrd="0" presId="urn:microsoft.com/office/officeart/2005/8/layout/target3"/>
    <dgm:cxn modelId="{6BE80E85-AE35-4AC2-82CF-9EFD57CAD720}" type="presParOf" srcId="{92E7E7C0-66CF-400D-A55A-9EA0687F9FB6}" destId="{9D728F8A-070B-4865-8795-E6FACD9D3ABB}" srcOrd="18" destOrd="0" presId="urn:microsoft.com/office/officeart/2005/8/layout/target3"/>
    <dgm:cxn modelId="{6EBB8883-B602-4E26-8ED0-5CBA7900DBD0}" type="presParOf" srcId="{92E7E7C0-66CF-400D-A55A-9EA0687F9FB6}" destId="{B09019CC-FBE5-4808-BA22-5C37FA35924C}" srcOrd="19" destOrd="0" presId="urn:microsoft.com/office/officeart/2005/8/layout/target3"/>
    <dgm:cxn modelId="{A51FF40F-C3CB-45E1-ADCB-906631CCCAB2}" type="presParOf" srcId="{92E7E7C0-66CF-400D-A55A-9EA0687F9FB6}" destId="{F02306AB-7B29-4F10-A8AB-B35D813ACB82}" srcOrd="20" destOrd="0" presId="urn:microsoft.com/office/officeart/2005/8/layout/target3"/>
    <dgm:cxn modelId="{7748A908-F82F-4F6A-89B0-CFC7E4872A28}" type="presParOf" srcId="{92E7E7C0-66CF-400D-A55A-9EA0687F9FB6}" destId="{8726D19B-254B-42D6-90B3-C93622E2B3D1}" srcOrd="21" destOrd="0" presId="urn:microsoft.com/office/officeart/2005/8/layout/target3"/>
    <dgm:cxn modelId="{22C1F5FE-E2B9-4D5E-B9BF-2143B2863FC5}" type="presParOf" srcId="{92E7E7C0-66CF-400D-A55A-9EA0687F9FB6}" destId="{A5C91B59-AA04-426B-A87D-4E8B4EE32609}" srcOrd="22" destOrd="0" presId="urn:microsoft.com/office/officeart/2005/8/layout/target3"/>
    <dgm:cxn modelId="{F91E6D7D-AE6B-4E47-BD57-98A146B735ED}" type="presParOf" srcId="{92E7E7C0-66CF-400D-A55A-9EA0687F9FB6}" destId="{8CC6640C-7792-4BE3-A92F-F69A0D6E80ED}" srcOrd="2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E5C4D1-59AF-4CE4-8DAD-F7A0F3B2573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345E67A-CD55-4B40-B64E-63D92A59B0E7}">
      <dgm:prSet/>
      <dgm:spPr>
        <a:solidFill>
          <a:schemeClr val="accent2">
            <a:lumMod val="50000"/>
          </a:schemeClr>
        </a:solidFill>
      </dgm:spPr>
      <dgm:t>
        <a:bodyPr/>
        <a:lstStyle/>
        <a:p>
          <a:r>
            <a:rPr lang="en-US" b="0" dirty="0"/>
            <a:t>Adjusting to the home: establishing a schedule</a:t>
          </a:r>
          <a:endParaRPr lang="en-US" dirty="0"/>
        </a:p>
      </dgm:t>
    </dgm:pt>
    <dgm:pt modelId="{94B95EDF-5066-4705-AE21-7459B8242066}" type="parTrans" cxnId="{D5DF8895-2191-4653-8F02-BC2BEF3B5396}">
      <dgm:prSet/>
      <dgm:spPr/>
      <dgm:t>
        <a:bodyPr/>
        <a:lstStyle/>
        <a:p>
          <a:endParaRPr lang="en-US"/>
        </a:p>
      </dgm:t>
    </dgm:pt>
    <dgm:pt modelId="{4887F8CB-4841-44AC-B9F5-ED8F68B21251}" type="sibTrans" cxnId="{D5DF8895-2191-4653-8F02-BC2BEF3B5396}">
      <dgm:prSet/>
      <dgm:spPr/>
      <dgm:t>
        <a:bodyPr/>
        <a:lstStyle/>
        <a:p>
          <a:endParaRPr lang="en-US"/>
        </a:p>
      </dgm:t>
    </dgm:pt>
    <dgm:pt modelId="{C286F705-B857-447D-86F5-B9C0AA4D3AAD}">
      <dgm:prSet/>
      <dgm:spPr/>
      <dgm:t>
        <a:bodyPr/>
        <a:lstStyle/>
        <a:p>
          <a:r>
            <a:rPr lang="en-US" dirty="0"/>
            <a:t>Outreach staff understand the person’s schedule when they were homeless. </a:t>
          </a:r>
        </a:p>
      </dgm:t>
    </dgm:pt>
    <dgm:pt modelId="{2CE01255-4CAF-493B-861C-5521FF95C403}" type="parTrans" cxnId="{43242DA7-9425-4E2E-AE44-7304D9CF2514}">
      <dgm:prSet/>
      <dgm:spPr/>
      <dgm:t>
        <a:bodyPr/>
        <a:lstStyle/>
        <a:p>
          <a:endParaRPr lang="en-US"/>
        </a:p>
      </dgm:t>
    </dgm:pt>
    <dgm:pt modelId="{F888CBB2-8B5E-4A1B-A248-1A74B41288E3}" type="sibTrans" cxnId="{43242DA7-9425-4E2E-AE44-7304D9CF2514}">
      <dgm:prSet/>
      <dgm:spPr/>
      <dgm:t>
        <a:bodyPr/>
        <a:lstStyle/>
        <a:p>
          <a:endParaRPr lang="en-US"/>
        </a:p>
      </dgm:t>
    </dgm:pt>
    <dgm:pt modelId="{BDACA9EB-FB49-4F6E-8EEE-8BA5E34EEFFE}">
      <dgm:prSet/>
      <dgm:spPr/>
      <dgm:t>
        <a:bodyPr/>
        <a:lstStyle/>
        <a:p>
          <a:r>
            <a:rPr lang="en-US" b="0" dirty="0"/>
            <a:t>Work or other predictable activities bring structure and purpose to peoples’ lives which helps them to stabilize in the community.</a:t>
          </a:r>
          <a:endParaRPr lang="en-US" dirty="0"/>
        </a:p>
      </dgm:t>
    </dgm:pt>
    <dgm:pt modelId="{94DD67FD-7D9B-4D99-8DEF-71BF6EB2407F}" type="parTrans" cxnId="{9FE3EFD9-F4E4-4DED-A102-25042FC1E1FF}">
      <dgm:prSet/>
      <dgm:spPr/>
      <dgm:t>
        <a:bodyPr/>
        <a:lstStyle/>
        <a:p>
          <a:endParaRPr lang="en-US"/>
        </a:p>
      </dgm:t>
    </dgm:pt>
    <dgm:pt modelId="{918D89DA-8574-4C76-B5EE-E062F057AD07}" type="sibTrans" cxnId="{9FE3EFD9-F4E4-4DED-A102-25042FC1E1FF}">
      <dgm:prSet/>
      <dgm:spPr/>
      <dgm:t>
        <a:bodyPr/>
        <a:lstStyle/>
        <a:p>
          <a:endParaRPr lang="en-US"/>
        </a:p>
      </dgm:t>
    </dgm:pt>
    <dgm:pt modelId="{88B6A26A-B1F7-4AC2-B99D-B89739C45A0A}" type="pres">
      <dgm:prSet presAssocID="{2AE5C4D1-59AF-4CE4-8DAD-F7A0F3B25739}" presName="Name0" presStyleCnt="0">
        <dgm:presLayoutVars>
          <dgm:dir/>
          <dgm:animLvl val="lvl"/>
          <dgm:resizeHandles val="exact"/>
        </dgm:presLayoutVars>
      </dgm:prSet>
      <dgm:spPr/>
    </dgm:pt>
    <dgm:pt modelId="{615628D4-EAB7-491C-97F0-466DABCB787A}" type="pres">
      <dgm:prSet presAssocID="{1345E67A-CD55-4B40-B64E-63D92A59B0E7}" presName="linNode" presStyleCnt="0"/>
      <dgm:spPr/>
    </dgm:pt>
    <dgm:pt modelId="{A3BF6FAE-7586-45F2-A1A3-7886B1858191}" type="pres">
      <dgm:prSet presAssocID="{1345E67A-CD55-4B40-B64E-63D92A59B0E7}" presName="parentText" presStyleLbl="node1" presStyleIdx="0" presStyleCnt="1">
        <dgm:presLayoutVars>
          <dgm:chMax val="1"/>
          <dgm:bulletEnabled val="1"/>
        </dgm:presLayoutVars>
      </dgm:prSet>
      <dgm:spPr/>
    </dgm:pt>
    <dgm:pt modelId="{0BA9A4DC-3BA0-487B-9C7C-82F0369E21C5}" type="pres">
      <dgm:prSet presAssocID="{1345E67A-CD55-4B40-B64E-63D92A59B0E7}" presName="descendantText" presStyleLbl="alignAccFollowNode1" presStyleIdx="0" presStyleCnt="1">
        <dgm:presLayoutVars>
          <dgm:bulletEnabled val="1"/>
        </dgm:presLayoutVars>
      </dgm:prSet>
      <dgm:spPr/>
    </dgm:pt>
  </dgm:ptLst>
  <dgm:cxnLst>
    <dgm:cxn modelId="{DFC93621-36DD-4B9F-8887-B60DAD8E75C0}" type="presOf" srcId="{2AE5C4D1-59AF-4CE4-8DAD-F7A0F3B25739}" destId="{88B6A26A-B1F7-4AC2-B99D-B89739C45A0A}" srcOrd="0" destOrd="0" presId="urn:microsoft.com/office/officeart/2005/8/layout/vList5"/>
    <dgm:cxn modelId="{F7D05F2F-51C2-4731-8D92-E18A71C7C73C}" type="presOf" srcId="{BDACA9EB-FB49-4F6E-8EEE-8BA5E34EEFFE}" destId="{0BA9A4DC-3BA0-487B-9C7C-82F0369E21C5}" srcOrd="0" destOrd="1" presId="urn:microsoft.com/office/officeart/2005/8/layout/vList5"/>
    <dgm:cxn modelId="{D5DF8895-2191-4653-8F02-BC2BEF3B5396}" srcId="{2AE5C4D1-59AF-4CE4-8DAD-F7A0F3B25739}" destId="{1345E67A-CD55-4B40-B64E-63D92A59B0E7}" srcOrd="0" destOrd="0" parTransId="{94B95EDF-5066-4705-AE21-7459B8242066}" sibTransId="{4887F8CB-4841-44AC-B9F5-ED8F68B21251}"/>
    <dgm:cxn modelId="{43242DA7-9425-4E2E-AE44-7304D9CF2514}" srcId="{1345E67A-CD55-4B40-B64E-63D92A59B0E7}" destId="{C286F705-B857-447D-86F5-B9C0AA4D3AAD}" srcOrd="0" destOrd="0" parTransId="{2CE01255-4CAF-493B-861C-5521FF95C403}" sibTransId="{F888CBB2-8B5E-4A1B-A248-1A74B41288E3}"/>
    <dgm:cxn modelId="{9FE3EFD9-F4E4-4DED-A102-25042FC1E1FF}" srcId="{1345E67A-CD55-4B40-B64E-63D92A59B0E7}" destId="{BDACA9EB-FB49-4F6E-8EEE-8BA5E34EEFFE}" srcOrd="1" destOrd="0" parTransId="{94DD67FD-7D9B-4D99-8DEF-71BF6EB2407F}" sibTransId="{918D89DA-8574-4C76-B5EE-E062F057AD07}"/>
    <dgm:cxn modelId="{00DB42E7-EEFD-4020-A02D-AC8E441D5216}" type="presOf" srcId="{C286F705-B857-447D-86F5-B9C0AA4D3AAD}" destId="{0BA9A4DC-3BA0-487B-9C7C-82F0369E21C5}" srcOrd="0" destOrd="0" presId="urn:microsoft.com/office/officeart/2005/8/layout/vList5"/>
    <dgm:cxn modelId="{A53C9AF3-D648-4C6E-B913-57A98420B70C}" type="presOf" srcId="{1345E67A-CD55-4B40-B64E-63D92A59B0E7}" destId="{A3BF6FAE-7586-45F2-A1A3-7886B1858191}" srcOrd="0" destOrd="0" presId="urn:microsoft.com/office/officeart/2005/8/layout/vList5"/>
    <dgm:cxn modelId="{9E77E07E-5703-48A0-90A6-9D9A60CDA29B}" type="presParOf" srcId="{88B6A26A-B1F7-4AC2-B99D-B89739C45A0A}" destId="{615628D4-EAB7-491C-97F0-466DABCB787A}" srcOrd="0" destOrd="0" presId="urn:microsoft.com/office/officeart/2005/8/layout/vList5"/>
    <dgm:cxn modelId="{4983765A-5F8E-430E-8F97-7A5BA15144FF}" type="presParOf" srcId="{615628D4-EAB7-491C-97F0-466DABCB787A}" destId="{A3BF6FAE-7586-45F2-A1A3-7886B1858191}" srcOrd="0" destOrd="0" presId="urn:microsoft.com/office/officeart/2005/8/layout/vList5"/>
    <dgm:cxn modelId="{EBFE3A56-600E-4349-972A-61ABF1F708BA}" type="presParOf" srcId="{615628D4-EAB7-491C-97F0-466DABCB787A}" destId="{0BA9A4DC-3BA0-487B-9C7C-82F0369E21C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B7AC951-BEF0-4119-8D2B-481A6A03CB4D}"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46BB71EA-99D9-48E7-A377-3C5518D22F74}">
      <dgm:prSet/>
      <dgm:spPr/>
      <dgm:t>
        <a:bodyPr/>
        <a:lstStyle/>
        <a:p>
          <a:r>
            <a:rPr lang="en-US"/>
            <a:t>What are some of the clients’ strengths?</a:t>
          </a:r>
        </a:p>
      </dgm:t>
    </dgm:pt>
    <dgm:pt modelId="{65CFA650-B42A-4E34-9096-658C3998C270}" type="parTrans" cxnId="{FBC3D3F7-8ACA-45E9-AB12-0A4E635A3F77}">
      <dgm:prSet/>
      <dgm:spPr/>
      <dgm:t>
        <a:bodyPr/>
        <a:lstStyle/>
        <a:p>
          <a:endParaRPr lang="en-US"/>
        </a:p>
      </dgm:t>
    </dgm:pt>
    <dgm:pt modelId="{D32312E3-4AB3-4FBF-AEFD-5094C476C20A}" type="sibTrans" cxnId="{FBC3D3F7-8ACA-45E9-AB12-0A4E635A3F77}">
      <dgm:prSet/>
      <dgm:spPr/>
      <dgm:t>
        <a:bodyPr/>
        <a:lstStyle/>
        <a:p>
          <a:endParaRPr lang="en-US"/>
        </a:p>
      </dgm:t>
    </dgm:pt>
    <dgm:pt modelId="{C20B96D3-C227-4437-A98A-FB2EAD89BDC7}">
      <dgm:prSet/>
      <dgm:spPr/>
      <dgm:t>
        <a:bodyPr/>
        <a:lstStyle/>
        <a:p>
          <a:r>
            <a:rPr lang="en-US" dirty="0"/>
            <a:t>What are some of the risks they face?</a:t>
          </a:r>
        </a:p>
      </dgm:t>
    </dgm:pt>
    <dgm:pt modelId="{0473179B-8BA6-44F2-8BA6-31F1BFA8234A}" type="parTrans" cxnId="{632874F9-8332-4EE0-A449-ED0D2680ABB7}">
      <dgm:prSet/>
      <dgm:spPr/>
      <dgm:t>
        <a:bodyPr/>
        <a:lstStyle/>
        <a:p>
          <a:endParaRPr lang="en-US"/>
        </a:p>
      </dgm:t>
    </dgm:pt>
    <dgm:pt modelId="{A4A34F44-917B-4348-AE39-2D8E0532F0F2}" type="sibTrans" cxnId="{632874F9-8332-4EE0-A449-ED0D2680ABB7}">
      <dgm:prSet/>
      <dgm:spPr/>
      <dgm:t>
        <a:bodyPr/>
        <a:lstStyle/>
        <a:p>
          <a:endParaRPr lang="en-US"/>
        </a:p>
      </dgm:t>
    </dgm:pt>
    <dgm:pt modelId="{EDFBC2C2-D3E8-4E8A-B9BC-648323AE2B4A}">
      <dgm:prSet/>
      <dgm:spPr/>
      <dgm:t>
        <a:bodyPr/>
        <a:lstStyle/>
        <a:p>
          <a:r>
            <a:rPr lang="en-US"/>
            <a:t>What is the person asking for?</a:t>
          </a:r>
        </a:p>
      </dgm:t>
    </dgm:pt>
    <dgm:pt modelId="{C9E1379C-1886-4B2C-83F9-F1FA6DEAAD15}" type="parTrans" cxnId="{A625DC93-3D94-40B5-A242-6E5E5F21FE09}">
      <dgm:prSet/>
      <dgm:spPr/>
      <dgm:t>
        <a:bodyPr/>
        <a:lstStyle/>
        <a:p>
          <a:endParaRPr lang="en-US"/>
        </a:p>
      </dgm:t>
    </dgm:pt>
    <dgm:pt modelId="{72A6F850-4E99-4EE8-A6EE-05096E14451E}" type="sibTrans" cxnId="{A625DC93-3D94-40B5-A242-6E5E5F21FE09}">
      <dgm:prSet/>
      <dgm:spPr/>
      <dgm:t>
        <a:bodyPr/>
        <a:lstStyle/>
        <a:p>
          <a:endParaRPr lang="en-US"/>
        </a:p>
      </dgm:t>
    </dgm:pt>
    <dgm:pt modelId="{B3D7B9E6-2B72-43E9-88B5-3E2997E3F954}">
      <dgm:prSet/>
      <dgm:spPr/>
      <dgm:t>
        <a:bodyPr/>
        <a:lstStyle/>
        <a:p>
          <a:r>
            <a:rPr lang="en-US"/>
            <a:t>How might you help build motivation for housing?</a:t>
          </a:r>
        </a:p>
      </dgm:t>
    </dgm:pt>
    <dgm:pt modelId="{077076C7-9B44-4025-953F-E5ED7F6ECA75}" type="parTrans" cxnId="{3B17E4E9-183C-43F1-9CAE-C45C8E47E4BC}">
      <dgm:prSet/>
      <dgm:spPr/>
      <dgm:t>
        <a:bodyPr/>
        <a:lstStyle/>
        <a:p>
          <a:endParaRPr lang="en-US"/>
        </a:p>
      </dgm:t>
    </dgm:pt>
    <dgm:pt modelId="{64DA50CC-D222-4437-83A6-EE099D5FC6F4}" type="sibTrans" cxnId="{3B17E4E9-183C-43F1-9CAE-C45C8E47E4BC}">
      <dgm:prSet/>
      <dgm:spPr/>
      <dgm:t>
        <a:bodyPr/>
        <a:lstStyle/>
        <a:p>
          <a:endParaRPr lang="en-US"/>
        </a:p>
      </dgm:t>
    </dgm:pt>
    <dgm:pt modelId="{2FE3B896-A35D-49A9-8B58-A8D5BD061D8B}">
      <dgm:prSet/>
      <dgm:spPr/>
      <dgm:t>
        <a:bodyPr/>
        <a:lstStyle/>
        <a:p>
          <a:r>
            <a:rPr lang="en-US"/>
            <a:t>What can you work on together?</a:t>
          </a:r>
        </a:p>
      </dgm:t>
    </dgm:pt>
    <dgm:pt modelId="{459935D9-96DE-4B0B-8138-13AFDE18E519}" type="parTrans" cxnId="{FD61D643-FB5B-40C2-865E-9388D5AF3850}">
      <dgm:prSet/>
      <dgm:spPr/>
      <dgm:t>
        <a:bodyPr/>
        <a:lstStyle/>
        <a:p>
          <a:endParaRPr lang="en-US"/>
        </a:p>
      </dgm:t>
    </dgm:pt>
    <dgm:pt modelId="{1A94628B-C280-4690-9E3A-15DD2C3DDDE4}" type="sibTrans" cxnId="{FD61D643-FB5B-40C2-865E-9388D5AF3850}">
      <dgm:prSet/>
      <dgm:spPr/>
      <dgm:t>
        <a:bodyPr/>
        <a:lstStyle/>
        <a:p>
          <a:endParaRPr lang="en-US"/>
        </a:p>
      </dgm:t>
    </dgm:pt>
    <dgm:pt modelId="{BC0C793E-FCEE-4896-92C4-1A3BB71DEE9D}" type="pres">
      <dgm:prSet presAssocID="{6B7AC951-BEF0-4119-8D2B-481A6A03CB4D}" presName="root" presStyleCnt="0">
        <dgm:presLayoutVars>
          <dgm:dir/>
          <dgm:resizeHandles val="exact"/>
        </dgm:presLayoutVars>
      </dgm:prSet>
      <dgm:spPr/>
    </dgm:pt>
    <dgm:pt modelId="{E74A3BF2-61BB-431F-BBF7-A4EA90B367E6}" type="pres">
      <dgm:prSet presAssocID="{46BB71EA-99D9-48E7-A377-3C5518D22F74}" presName="compNode" presStyleCnt="0"/>
      <dgm:spPr/>
    </dgm:pt>
    <dgm:pt modelId="{596F09EE-FE5D-4BA7-B762-F1F1A8274FC4}" type="pres">
      <dgm:prSet presAssocID="{46BB71EA-99D9-48E7-A377-3C5518D22F74}" presName="bgRect" presStyleLbl="bgShp" presStyleIdx="0" presStyleCnt="5"/>
      <dgm:spPr/>
    </dgm:pt>
    <dgm:pt modelId="{4AB12DFF-D286-43AC-A197-61D9C2714869}" type="pres">
      <dgm:prSet presAssocID="{46BB71EA-99D9-48E7-A377-3C5518D22F7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48613765-D883-4CA0-86AD-65B7298E4C72}" type="pres">
      <dgm:prSet presAssocID="{46BB71EA-99D9-48E7-A377-3C5518D22F74}" presName="spaceRect" presStyleCnt="0"/>
      <dgm:spPr/>
    </dgm:pt>
    <dgm:pt modelId="{0BD24EC6-B946-4296-B9A2-28F8444094F9}" type="pres">
      <dgm:prSet presAssocID="{46BB71EA-99D9-48E7-A377-3C5518D22F74}" presName="parTx" presStyleLbl="revTx" presStyleIdx="0" presStyleCnt="5">
        <dgm:presLayoutVars>
          <dgm:chMax val="0"/>
          <dgm:chPref val="0"/>
        </dgm:presLayoutVars>
      </dgm:prSet>
      <dgm:spPr/>
    </dgm:pt>
    <dgm:pt modelId="{353A2DBC-ECDB-461D-B770-488D34A047D7}" type="pres">
      <dgm:prSet presAssocID="{D32312E3-4AB3-4FBF-AEFD-5094C476C20A}" presName="sibTrans" presStyleCnt="0"/>
      <dgm:spPr/>
    </dgm:pt>
    <dgm:pt modelId="{898F9BD2-5FC7-4324-8B06-4FAB03E7DB46}" type="pres">
      <dgm:prSet presAssocID="{C20B96D3-C227-4437-A98A-FB2EAD89BDC7}" presName="compNode" presStyleCnt="0"/>
      <dgm:spPr/>
    </dgm:pt>
    <dgm:pt modelId="{B0AC33DD-D764-489D-BFD0-18A7EFBD2BD2}" type="pres">
      <dgm:prSet presAssocID="{C20B96D3-C227-4437-A98A-FB2EAD89BDC7}" presName="bgRect" presStyleLbl="bgShp" presStyleIdx="1" presStyleCnt="5"/>
      <dgm:spPr/>
    </dgm:pt>
    <dgm:pt modelId="{AB783516-3A42-438C-A626-E5DB638438AD}" type="pres">
      <dgm:prSet presAssocID="{C20B96D3-C227-4437-A98A-FB2EAD89BDC7}" presName="iconRect" presStyleLbl="node1" presStyleIdx="1" presStyleCnt="5"/>
      <dgm:spPr>
        <a:ln>
          <a:noFill/>
        </a:ln>
      </dgm:spPr>
      <dgm:extLst/>
    </dgm:pt>
    <dgm:pt modelId="{C2A1A299-8BB4-4431-8560-5B00847BC739}" type="pres">
      <dgm:prSet presAssocID="{C20B96D3-C227-4437-A98A-FB2EAD89BDC7}" presName="spaceRect" presStyleCnt="0"/>
      <dgm:spPr/>
    </dgm:pt>
    <dgm:pt modelId="{B2EFC822-0D80-46EA-B439-551A36A287B0}" type="pres">
      <dgm:prSet presAssocID="{C20B96D3-C227-4437-A98A-FB2EAD89BDC7}" presName="parTx" presStyleLbl="revTx" presStyleIdx="1" presStyleCnt="5">
        <dgm:presLayoutVars>
          <dgm:chMax val="0"/>
          <dgm:chPref val="0"/>
        </dgm:presLayoutVars>
      </dgm:prSet>
      <dgm:spPr/>
    </dgm:pt>
    <dgm:pt modelId="{59C8E5AF-3F53-4513-B300-C8259C1F4681}" type="pres">
      <dgm:prSet presAssocID="{A4A34F44-917B-4348-AE39-2D8E0532F0F2}" presName="sibTrans" presStyleCnt="0"/>
      <dgm:spPr/>
    </dgm:pt>
    <dgm:pt modelId="{30A36821-CE53-46F9-B89E-0C09DE1D1F33}" type="pres">
      <dgm:prSet presAssocID="{EDFBC2C2-D3E8-4E8A-B9BC-648323AE2B4A}" presName="compNode" presStyleCnt="0"/>
      <dgm:spPr/>
    </dgm:pt>
    <dgm:pt modelId="{C7B9CFC5-89CB-4005-9285-A4442D827407}" type="pres">
      <dgm:prSet presAssocID="{EDFBC2C2-D3E8-4E8A-B9BC-648323AE2B4A}" presName="bgRect" presStyleLbl="bgShp" presStyleIdx="2" presStyleCnt="5"/>
      <dgm:spPr/>
    </dgm:pt>
    <dgm:pt modelId="{71C5D0B9-B3F8-4ABE-8B05-EB890E8701DF}" type="pres">
      <dgm:prSet presAssocID="{EDFBC2C2-D3E8-4E8A-B9BC-648323AE2B4A}"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687D54C2-27C7-4A50-AD54-E5F39340A959}" type="pres">
      <dgm:prSet presAssocID="{EDFBC2C2-D3E8-4E8A-B9BC-648323AE2B4A}" presName="spaceRect" presStyleCnt="0"/>
      <dgm:spPr/>
    </dgm:pt>
    <dgm:pt modelId="{45446A1C-C092-4E65-ABD4-33C65C3CD97B}" type="pres">
      <dgm:prSet presAssocID="{EDFBC2C2-D3E8-4E8A-B9BC-648323AE2B4A}" presName="parTx" presStyleLbl="revTx" presStyleIdx="2" presStyleCnt="5">
        <dgm:presLayoutVars>
          <dgm:chMax val="0"/>
          <dgm:chPref val="0"/>
        </dgm:presLayoutVars>
      </dgm:prSet>
      <dgm:spPr/>
    </dgm:pt>
    <dgm:pt modelId="{159D976B-B51A-45D0-A3B1-D398C59A84A9}" type="pres">
      <dgm:prSet presAssocID="{72A6F850-4E99-4EE8-A6EE-05096E14451E}" presName="sibTrans" presStyleCnt="0"/>
      <dgm:spPr/>
    </dgm:pt>
    <dgm:pt modelId="{A3C444DF-6D4B-4B76-9E00-2CF6B1C46780}" type="pres">
      <dgm:prSet presAssocID="{B3D7B9E6-2B72-43E9-88B5-3E2997E3F954}" presName="compNode" presStyleCnt="0"/>
      <dgm:spPr/>
    </dgm:pt>
    <dgm:pt modelId="{343D2FD1-80A4-4066-89BE-A8A97CA76643}" type="pres">
      <dgm:prSet presAssocID="{B3D7B9E6-2B72-43E9-88B5-3E2997E3F954}" presName="bgRect" presStyleLbl="bgShp" presStyleIdx="3" presStyleCnt="5"/>
      <dgm:spPr/>
    </dgm:pt>
    <dgm:pt modelId="{6A52915E-9BCC-4836-A685-1FF579003631}" type="pres">
      <dgm:prSet presAssocID="{B3D7B9E6-2B72-43E9-88B5-3E2997E3F954}"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D067BAB8-3CB8-4059-BA41-1DB3CB44084E}" type="pres">
      <dgm:prSet presAssocID="{B3D7B9E6-2B72-43E9-88B5-3E2997E3F954}" presName="spaceRect" presStyleCnt="0"/>
      <dgm:spPr/>
    </dgm:pt>
    <dgm:pt modelId="{F21DD67A-E819-449A-ADCC-451A14584779}" type="pres">
      <dgm:prSet presAssocID="{B3D7B9E6-2B72-43E9-88B5-3E2997E3F954}" presName="parTx" presStyleLbl="revTx" presStyleIdx="3" presStyleCnt="5">
        <dgm:presLayoutVars>
          <dgm:chMax val="0"/>
          <dgm:chPref val="0"/>
        </dgm:presLayoutVars>
      </dgm:prSet>
      <dgm:spPr/>
    </dgm:pt>
    <dgm:pt modelId="{BB734288-8953-430A-B015-F98BCEB4F64C}" type="pres">
      <dgm:prSet presAssocID="{64DA50CC-D222-4437-83A6-EE099D5FC6F4}" presName="sibTrans" presStyleCnt="0"/>
      <dgm:spPr/>
    </dgm:pt>
    <dgm:pt modelId="{70758FEE-C195-4D4E-980D-779A459D60CA}" type="pres">
      <dgm:prSet presAssocID="{2FE3B896-A35D-49A9-8B58-A8D5BD061D8B}" presName="compNode" presStyleCnt="0"/>
      <dgm:spPr/>
    </dgm:pt>
    <dgm:pt modelId="{BF33ADBE-DF18-4879-8F88-C6BD87155783}" type="pres">
      <dgm:prSet presAssocID="{2FE3B896-A35D-49A9-8B58-A8D5BD061D8B}" presName="bgRect" presStyleLbl="bgShp" presStyleIdx="4" presStyleCnt="5"/>
      <dgm:spPr/>
    </dgm:pt>
    <dgm:pt modelId="{A39D5A2E-20B6-457F-8F77-2001E7840429}" type="pres">
      <dgm:prSet presAssocID="{2FE3B896-A35D-49A9-8B58-A8D5BD061D8B}"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9C4CB321-55C5-4E04-93A5-F2B162B188B0}" type="pres">
      <dgm:prSet presAssocID="{2FE3B896-A35D-49A9-8B58-A8D5BD061D8B}" presName="spaceRect" presStyleCnt="0"/>
      <dgm:spPr/>
    </dgm:pt>
    <dgm:pt modelId="{3A8CDECE-0C4D-4EEA-868B-64E19D662D89}" type="pres">
      <dgm:prSet presAssocID="{2FE3B896-A35D-49A9-8B58-A8D5BD061D8B}" presName="parTx" presStyleLbl="revTx" presStyleIdx="4" presStyleCnt="5">
        <dgm:presLayoutVars>
          <dgm:chMax val="0"/>
          <dgm:chPref val="0"/>
        </dgm:presLayoutVars>
      </dgm:prSet>
      <dgm:spPr/>
    </dgm:pt>
  </dgm:ptLst>
  <dgm:cxnLst>
    <dgm:cxn modelId="{FD61D643-FB5B-40C2-865E-9388D5AF3850}" srcId="{6B7AC951-BEF0-4119-8D2B-481A6A03CB4D}" destId="{2FE3B896-A35D-49A9-8B58-A8D5BD061D8B}" srcOrd="4" destOrd="0" parTransId="{459935D9-96DE-4B0B-8138-13AFDE18E519}" sibTransId="{1A94628B-C280-4690-9E3A-15DD2C3DDDE4}"/>
    <dgm:cxn modelId="{2CEDE254-EBFF-4DCF-9EA0-939626F97507}" type="presOf" srcId="{B3D7B9E6-2B72-43E9-88B5-3E2997E3F954}" destId="{F21DD67A-E819-449A-ADCC-451A14584779}" srcOrd="0" destOrd="0" presId="urn:microsoft.com/office/officeart/2018/2/layout/IconVerticalSolidList"/>
    <dgm:cxn modelId="{09094255-5031-46A7-8C4C-CB3B4711FFF7}" type="presOf" srcId="{6B7AC951-BEF0-4119-8D2B-481A6A03CB4D}" destId="{BC0C793E-FCEE-4896-92C4-1A3BB71DEE9D}" srcOrd="0" destOrd="0" presId="urn:microsoft.com/office/officeart/2018/2/layout/IconVerticalSolidList"/>
    <dgm:cxn modelId="{89B9DE5A-88F8-4DD6-902B-FF31834E33A5}" type="presOf" srcId="{EDFBC2C2-D3E8-4E8A-B9BC-648323AE2B4A}" destId="{45446A1C-C092-4E65-ABD4-33C65C3CD97B}" srcOrd="0" destOrd="0" presId="urn:microsoft.com/office/officeart/2018/2/layout/IconVerticalSolidList"/>
    <dgm:cxn modelId="{47E0EB68-8858-4A56-8499-E7B38390476F}" type="presOf" srcId="{C20B96D3-C227-4437-A98A-FB2EAD89BDC7}" destId="{B2EFC822-0D80-46EA-B439-551A36A287B0}" srcOrd="0" destOrd="0" presId="urn:microsoft.com/office/officeart/2018/2/layout/IconVerticalSolidList"/>
    <dgm:cxn modelId="{F69A658F-5D37-4B90-A3A6-A0C4B98C66B9}" type="presOf" srcId="{46BB71EA-99D9-48E7-A377-3C5518D22F74}" destId="{0BD24EC6-B946-4296-B9A2-28F8444094F9}" srcOrd="0" destOrd="0" presId="urn:microsoft.com/office/officeart/2018/2/layout/IconVerticalSolidList"/>
    <dgm:cxn modelId="{A625DC93-3D94-40B5-A242-6E5E5F21FE09}" srcId="{6B7AC951-BEF0-4119-8D2B-481A6A03CB4D}" destId="{EDFBC2C2-D3E8-4E8A-B9BC-648323AE2B4A}" srcOrd="2" destOrd="0" parTransId="{C9E1379C-1886-4B2C-83F9-F1FA6DEAAD15}" sibTransId="{72A6F850-4E99-4EE8-A6EE-05096E14451E}"/>
    <dgm:cxn modelId="{3B17E4E9-183C-43F1-9CAE-C45C8E47E4BC}" srcId="{6B7AC951-BEF0-4119-8D2B-481A6A03CB4D}" destId="{B3D7B9E6-2B72-43E9-88B5-3E2997E3F954}" srcOrd="3" destOrd="0" parTransId="{077076C7-9B44-4025-953F-E5ED7F6ECA75}" sibTransId="{64DA50CC-D222-4437-83A6-EE099D5FC6F4}"/>
    <dgm:cxn modelId="{92A1CCF7-16D1-4BBE-9DF1-DA9978993523}" type="presOf" srcId="{2FE3B896-A35D-49A9-8B58-A8D5BD061D8B}" destId="{3A8CDECE-0C4D-4EEA-868B-64E19D662D89}" srcOrd="0" destOrd="0" presId="urn:microsoft.com/office/officeart/2018/2/layout/IconVerticalSolidList"/>
    <dgm:cxn modelId="{FBC3D3F7-8ACA-45E9-AB12-0A4E635A3F77}" srcId="{6B7AC951-BEF0-4119-8D2B-481A6A03CB4D}" destId="{46BB71EA-99D9-48E7-A377-3C5518D22F74}" srcOrd="0" destOrd="0" parTransId="{65CFA650-B42A-4E34-9096-658C3998C270}" sibTransId="{D32312E3-4AB3-4FBF-AEFD-5094C476C20A}"/>
    <dgm:cxn modelId="{632874F9-8332-4EE0-A449-ED0D2680ABB7}" srcId="{6B7AC951-BEF0-4119-8D2B-481A6A03CB4D}" destId="{C20B96D3-C227-4437-A98A-FB2EAD89BDC7}" srcOrd="1" destOrd="0" parTransId="{0473179B-8BA6-44F2-8BA6-31F1BFA8234A}" sibTransId="{A4A34F44-917B-4348-AE39-2D8E0532F0F2}"/>
    <dgm:cxn modelId="{8D45AF26-B1CC-4B08-A337-D3D38ACF2C36}" type="presParOf" srcId="{BC0C793E-FCEE-4896-92C4-1A3BB71DEE9D}" destId="{E74A3BF2-61BB-431F-BBF7-A4EA90B367E6}" srcOrd="0" destOrd="0" presId="urn:microsoft.com/office/officeart/2018/2/layout/IconVerticalSolidList"/>
    <dgm:cxn modelId="{A2BEF64D-6EA8-423B-8F98-0044646479B5}" type="presParOf" srcId="{E74A3BF2-61BB-431F-BBF7-A4EA90B367E6}" destId="{596F09EE-FE5D-4BA7-B762-F1F1A8274FC4}" srcOrd="0" destOrd="0" presId="urn:microsoft.com/office/officeart/2018/2/layout/IconVerticalSolidList"/>
    <dgm:cxn modelId="{A80A14B2-C0BC-4C76-B0A0-26B7367B453D}" type="presParOf" srcId="{E74A3BF2-61BB-431F-BBF7-A4EA90B367E6}" destId="{4AB12DFF-D286-43AC-A197-61D9C2714869}" srcOrd="1" destOrd="0" presId="urn:microsoft.com/office/officeart/2018/2/layout/IconVerticalSolidList"/>
    <dgm:cxn modelId="{31CA9A70-95A4-4C0E-9F99-57B8A4261291}" type="presParOf" srcId="{E74A3BF2-61BB-431F-BBF7-A4EA90B367E6}" destId="{48613765-D883-4CA0-86AD-65B7298E4C72}" srcOrd="2" destOrd="0" presId="urn:microsoft.com/office/officeart/2018/2/layout/IconVerticalSolidList"/>
    <dgm:cxn modelId="{C6A370B6-0B34-4F6A-9BB7-729AECA95FD7}" type="presParOf" srcId="{E74A3BF2-61BB-431F-BBF7-A4EA90B367E6}" destId="{0BD24EC6-B946-4296-B9A2-28F8444094F9}" srcOrd="3" destOrd="0" presId="urn:microsoft.com/office/officeart/2018/2/layout/IconVerticalSolidList"/>
    <dgm:cxn modelId="{357AED86-C6B0-40C7-8A74-05260C821F2D}" type="presParOf" srcId="{BC0C793E-FCEE-4896-92C4-1A3BB71DEE9D}" destId="{353A2DBC-ECDB-461D-B770-488D34A047D7}" srcOrd="1" destOrd="0" presId="urn:microsoft.com/office/officeart/2018/2/layout/IconVerticalSolidList"/>
    <dgm:cxn modelId="{F0D7906A-E78E-4D49-9B89-55E504440B8B}" type="presParOf" srcId="{BC0C793E-FCEE-4896-92C4-1A3BB71DEE9D}" destId="{898F9BD2-5FC7-4324-8B06-4FAB03E7DB46}" srcOrd="2" destOrd="0" presId="urn:microsoft.com/office/officeart/2018/2/layout/IconVerticalSolidList"/>
    <dgm:cxn modelId="{F5081A5D-1DE5-49D4-AB49-D09793C7C154}" type="presParOf" srcId="{898F9BD2-5FC7-4324-8B06-4FAB03E7DB46}" destId="{B0AC33DD-D764-489D-BFD0-18A7EFBD2BD2}" srcOrd="0" destOrd="0" presId="urn:microsoft.com/office/officeart/2018/2/layout/IconVerticalSolidList"/>
    <dgm:cxn modelId="{8CF65E7C-3291-48D0-BDDF-275A1BC0B0F1}" type="presParOf" srcId="{898F9BD2-5FC7-4324-8B06-4FAB03E7DB46}" destId="{AB783516-3A42-438C-A626-E5DB638438AD}" srcOrd="1" destOrd="0" presId="urn:microsoft.com/office/officeart/2018/2/layout/IconVerticalSolidList"/>
    <dgm:cxn modelId="{2F02CA05-3850-48CA-910D-BCC6339B9E13}" type="presParOf" srcId="{898F9BD2-5FC7-4324-8B06-4FAB03E7DB46}" destId="{C2A1A299-8BB4-4431-8560-5B00847BC739}" srcOrd="2" destOrd="0" presId="urn:microsoft.com/office/officeart/2018/2/layout/IconVerticalSolidList"/>
    <dgm:cxn modelId="{6B3F2790-8B23-4E2A-83AF-BD38E6BEA773}" type="presParOf" srcId="{898F9BD2-5FC7-4324-8B06-4FAB03E7DB46}" destId="{B2EFC822-0D80-46EA-B439-551A36A287B0}" srcOrd="3" destOrd="0" presId="urn:microsoft.com/office/officeart/2018/2/layout/IconVerticalSolidList"/>
    <dgm:cxn modelId="{CE9CE419-1BE5-4B2D-A5EE-57A4B718FF7D}" type="presParOf" srcId="{BC0C793E-FCEE-4896-92C4-1A3BB71DEE9D}" destId="{59C8E5AF-3F53-4513-B300-C8259C1F4681}" srcOrd="3" destOrd="0" presId="urn:microsoft.com/office/officeart/2018/2/layout/IconVerticalSolidList"/>
    <dgm:cxn modelId="{92793F3A-2651-4F39-B4C5-77A4D36A9886}" type="presParOf" srcId="{BC0C793E-FCEE-4896-92C4-1A3BB71DEE9D}" destId="{30A36821-CE53-46F9-B89E-0C09DE1D1F33}" srcOrd="4" destOrd="0" presId="urn:microsoft.com/office/officeart/2018/2/layout/IconVerticalSolidList"/>
    <dgm:cxn modelId="{16C52233-C615-4345-9173-CF35F1E273FF}" type="presParOf" srcId="{30A36821-CE53-46F9-B89E-0C09DE1D1F33}" destId="{C7B9CFC5-89CB-4005-9285-A4442D827407}" srcOrd="0" destOrd="0" presId="urn:microsoft.com/office/officeart/2018/2/layout/IconVerticalSolidList"/>
    <dgm:cxn modelId="{96943B1A-D0A2-42A7-8562-0C293149CB5B}" type="presParOf" srcId="{30A36821-CE53-46F9-B89E-0C09DE1D1F33}" destId="{71C5D0B9-B3F8-4ABE-8B05-EB890E8701DF}" srcOrd="1" destOrd="0" presId="urn:microsoft.com/office/officeart/2018/2/layout/IconVerticalSolidList"/>
    <dgm:cxn modelId="{914314AB-1C3D-48E8-B985-5383CAAD7F01}" type="presParOf" srcId="{30A36821-CE53-46F9-B89E-0C09DE1D1F33}" destId="{687D54C2-27C7-4A50-AD54-E5F39340A959}" srcOrd="2" destOrd="0" presId="urn:microsoft.com/office/officeart/2018/2/layout/IconVerticalSolidList"/>
    <dgm:cxn modelId="{336F9D2F-52AB-4F30-9794-36D7292F8F3A}" type="presParOf" srcId="{30A36821-CE53-46F9-B89E-0C09DE1D1F33}" destId="{45446A1C-C092-4E65-ABD4-33C65C3CD97B}" srcOrd="3" destOrd="0" presId="urn:microsoft.com/office/officeart/2018/2/layout/IconVerticalSolidList"/>
    <dgm:cxn modelId="{4C88F7ED-47EE-47F1-A9D6-0314AF964835}" type="presParOf" srcId="{BC0C793E-FCEE-4896-92C4-1A3BB71DEE9D}" destId="{159D976B-B51A-45D0-A3B1-D398C59A84A9}" srcOrd="5" destOrd="0" presId="urn:microsoft.com/office/officeart/2018/2/layout/IconVerticalSolidList"/>
    <dgm:cxn modelId="{C7229B76-E9C9-4E51-B9BD-41F991454A1D}" type="presParOf" srcId="{BC0C793E-FCEE-4896-92C4-1A3BB71DEE9D}" destId="{A3C444DF-6D4B-4B76-9E00-2CF6B1C46780}" srcOrd="6" destOrd="0" presId="urn:microsoft.com/office/officeart/2018/2/layout/IconVerticalSolidList"/>
    <dgm:cxn modelId="{07F3349D-8975-4D0D-B1F3-7786CE76872C}" type="presParOf" srcId="{A3C444DF-6D4B-4B76-9E00-2CF6B1C46780}" destId="{343D2FD1-80A4-4066-89BE-A8A97CA76643}" srcOrd="0" destOrd="0" presId="urn:microsoft.com/office/officeart/2018/2/layout/IconVerticalSolidList"/>
    <dgm:cxn modelId="{B5CD74E1-69DA-4394-802B-907BACEC74A7}" type="presParOf" srcId="{A3C444DF-6D4B-4B76-9E00-2CF6B1C46780}" destId="{6A52915E-9BCC-4836-A685-1FF579003631}" srcOrd="1" destOrd="0" presId="urn:microsoft.com/office/officeart/2018/2/layout/IconVerticalSolidList"/>
    <dgm:cxn modelId="{2F4B1338-2648-4A16-AAD5-5F3EA8721BA7}" type="presParOf" srcId="{A3C444DF-6D4B-4B76-9E00-2CF6B1C46780}" destId="{D067BAB8-3CB8-4059-BA41-1DB3CB44084E}" srcOrd="2" destOrd="0" presId="urn:microsoft.com/office/officeart/2018/2/layout/IconVerticalSolidList"/>
    <dgm:cxn modelId="{16421732-9DDD-44AC-B339-1E056D359A33}" type="presParOf" srcId="{A3C444DF-6D4B-4B76-9E00-2CF6B1C46780}" destId="{F21DD67A-E819-449A-ADCC-451A14584779}" srcOrd="3" destOrd="0" presId="urn:microsoft.com/office/officeart/2018/2/layout/IconVerticalSolidList"/>
    <dgm:cxn modelId="{024C4B03-2F1E-420D-8E84-D836B426B7F8}" type="presParOf" srcId="{BC0C793E-FCEE-4896-92C4-1A3BB71DEE9D}" destId="{BB734288-8953-430A-B015-F98BCEB4F64C}" srcOrd="7" destOrd="0" presId="urn:microsoft.com/office/officeart/2018/2/layout/IconVerticalSolidList"/>
    <dgm:cxn modelId="{EDC55740-9DA5-48A7-B50B-17272D4B2319}" type="presParOf" srcId="{BC0C793E-FCEE-4896-92C4-1A3BB71DEE9D}" destId="{70758FEE-C195-4D4E-980D-779A459D60CA}" srcOrd="8" destOrd="0" presId="urn:microsoft.com/office/officeart/2018/2/layout/IconVerticalSolidList"/>
    <dgm:cxn modelId="{EB6BFF10-E6DE-40B4-87E4-BB7671036542}" type="presParOf" srcId="{70758FEE-C195-4D4E-980D-779A459D60CA}" destId="{BF33ADBE-DF18-4879-8F88-C6BD87155783}" srcOrd="0" destOrd="0" presId="urn:microsoft.com/office/officeart/2018/2/layout/IconVerticalSolidList"/>
    <dgm:cxn modelId="{A9706857-9899-46EF-A4F5-8B2F0155A9C2}" type="presParOf" srcId="{70758FEE-C195-4D4E-980D-779A459D60CA}" destId="{A39D5A2E-20B6-457F-8F77-2001E7840429}" srcOrd="1" destOrd="0" presId="urn:microsoft.com/office/officeart/2018/2/layout/IconVerticalSolidList"/>
    <dgm:cxn modelId="{AD01B18A-888A-4040-82AF-9428D0CA2751}" type="presParOf" srcId="{70758FEE-C195-4D4E-980D-779A459D60CA}" destId="{9C4CB321-55C5-4E04-93A5-F2B162B188B0}" srcOrd="2" destOrd="0" presId="urn:microsoft.com/office/officeart/2018/2/layout/IconVerticalSolidList"/>
    <dgm:cxn modelId="{56E83CB1-FAF4-4189-84C6-A06EDA102993}" type="presParOf" srcId="{70758FEE-C195-4D4E-980D-779A459D60CA}" destId="{3A8CDECE-0C4D-4EEA-868B-64E19D662D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B93D1-6DA0-4262-BFDC-B6ED1FFAF444}" type="doc">
      <dgm:prSet loTypeId="urn:microsoft.com/office/officeart/2005/8/layout/target3" loCatId="relationship" qsTypeId="urn:microsoft.com/office/officeart/2005/8/quickstyle/simple1" qsCatId="simple" csTypeId="urn:microsoft.com/office/officeart/2005/8/colors/accent2_2" csCatId="accent2" phldr="1"/>
      <dgm:spPr/>
      <dgm:t>
        <a:bodyPr/>
        <a:lstStyle/>
        <a:p>
          <a:endParaRPr lang="en-US"/>
        </a:p>
      </dgm:t>
    </dgm:pt>
    <dgm:pt modelId="{40A7F91D-29DD-4B4B-B8B6-82F9506CE172}">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1600" dirty="0"/>
            <a:t>Length of time persons remain homeless – </a:t>
          </a:r>
          <a:r>
            <a:rPr lang="en-US" sz="1600" dirty="0" err="1"/>
            <a:t>avg</a:t>
          </a:r>
          <a:r>
            <a:rPr lang="en-US" sz="1600" dirty="0"/>
            <a:t> and median LOS (excludes outreach)</a:t>
          </a:r>
        </a:p>
      </dgm:t>
    </dgm:pt>
    <dgm:pt modelId="{7D40E0A9-952B-468F-BE4D-6E7BEED03E9F}" type="parTrans" cxnId="{96C8CAF4-BB31-40B2-A63D-C146EAA8AF0D}">
      <dgm:prSet/>
      <dgm:spPr/>
      <dgm:t>
        <a:bodyPr/>
        <a:lstStyle/>
        <a:p>
          <a:endParaRPr lang="en-US"/>
        </a:p>
      </dgm:t>
    </dgm:pt>
    <dgm:pt modelId="{234D1668-1D05-41F7-BBAC-F300AEE42376}" type="sibTrans" cxnId="{96C8CAF4-BB31-40B2-A63D-C146EAA8AF0D}">
      <dgm:prSet/>
      <dgm:spPr/>
      <dgm:t>
        <a:bodyPr/>
        <a:lstStyle/>
        <a:p>
          <a:endParaRPr lang="en-US"/>
        </a:p>
      </dgm:t>
    </dgm:pt>
    <dgm:pt modelId="{B2E7C49F-39FE-40E5-92A4-7A8C44C7BF3D}">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1600" dirty="0"/>
            <a:t>The extent to which persons who exit to permanent housing  return to homelessness (delineates outreach)</a:t>
          </a:r>
        </a:p>
      </dgm:t>
    </dgm:pt>
    <dgm:pt modelId="{8678BF03-AD46-4BF8-8D94-5EAECD30306B}" type="parTrans" cxnId="{63F01AC0-E2A3-4601-A086-E38242EB5444}">
      <dgm:prSet/>
      <dgm:spPr/>
      <dgm:t>
        <a:bodyPr/>
        <a:lstStyle/>
        <a:p>
          <a:endParaRPr lang="en-US"/>
        </a:p>
      </dgm:t>
    </dgm:pt>
    <dgm:pt modelId="{50037955-51C4-4FC4-A939-3E1EE2E4F3C0}" type="sibTrans" cxnId="{63F01AC0-E2A3-4601-A086-E38242EB5444}">
      <dgm:prSet/>
      <dgm:spPr/>
      <dgm:t>
        <a:bodyPr/>
        <a:lstStyle/>
        <a:p>
          <a:endParaRPr lang="en-US"/>
        </a:p>
      </dgm:t>
    </dgm:pt>
    <dgm:pt modelId="{3E11F06A-88A2-43E7-B8BC-F6D12CF58E3E}">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1600" dirty="0"/>
            <a:t>Number</a:t>
          </a:r>
          <a:r>
            <a:rPr lang="en-US" sz="2000" dirty="0"/>
            <a:t> </a:t>
          </a:r>
          <a:r>
            <a:rPr lang="en-US" sz="1600" dirty="0"/>
            <a:t>of homeless persons – PIT and Annual Counts (PIT delineates unsheltered, Annual excludes </a:t>
          </a:r>
          <a:r>
            <a:rPr lang="en-US" sz="1600" dirty="0" err="1"/>
            <a:t>outrach</a:t>
          </a:r>
          <a:r>
            <a:rPr lang="en-US" sz="1600" dirty="0"/>
            <a:t>) </a:t>
          </a:r>
        </a:p>
      </dgm:t>
    </dgm:pt>
    <dgm:pt modelId="{92295106-3AB4-49EF-93E8-08E226472375}" type="parTrans" cxnId="{C5D32BC4-8723-4D8B-97C3-E8CBD6C7F138}">
      <dgm:prSet/>
      <dgm:spPr/>
      <dgm:t>
        <a:bodyPr/>
        <a:lstStyle/>
        <a:p>
          <a:endParaRPr lang="en-US"/>
        </a:p>
      </dgm:t>
    </dgm:pt>
    <dgm:pt modelId="{D5110DD9-7DC0-4676-9C7A-4E21F9411343}" type="sibTrans" cxnId="{C5D32BC4-8723-4D8B-97C3-E8CBD6C7F138}">
      <dgm:prSet/>
      <dgm:spPr/>
      <dgm:t>
        <a:bodyPr/>
        <a:lstStyle/>
        <a:p>
          <a:endParaRPr lang="en-US"/>
        </a:p>
      </dgm:t>
    </dgm:pt>
    <dgm:pt modelId="{B9DD69CD-551C-430D-A926-C11932F75E90}">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1600" dirty="0"/>
            <a:t>Jobs and income growth for homeless persons in </a:t>
          </a:r>
          <a:r>
            <a:rPr lang="en-US" sz="1600" dirty="0" err="1"/>
            <a:t>CoC</a:t>
          </a:r>
          <a:r>
            <a:rPr lang="en-US" sz="1600" dirty="0"/>
            <a:t> funded projects (no outreach projects)</a:t>
          </a:r>
        </a:p>
      </dgm:t>
    </dgm:pt>
    <dgm:pt modelId="{B2220140-AC3D-4354-BCDE-150B8A8E2A9F}" type="parTrans" cxnId="{36DAEB03-1CB4-4E88-8EB2-ABA8A1D5A8CF}">
      <dgm:prSet/>
      <dgm:spPr/>
      <dgm:t>
        <a:bodyPr/>
        <a:lstStyle/>
        <a:p>
          <a:endParaRPr lang="en-US"/>
        </a:p>
      </dgm:t>
    </dgm:pt>
    <dgm:pt modelId="{61A5F12F-99AB-4246-A7FD-01161E8B8A7F}" type="sibTrans" cxnId="{36DAEB03-1CB4-4E88-8EB2-ABA8A1D5A8CF}">
      <dgm:prSet/>
      <dgm:spPr/>
      <dgm:t>
        <a:bodyPr/>
        <a:lstStyle/>
        <a:p>
          <a:endParaRPr lang="en-US"/>
        </a:p>
      </dgm:t>
    </dgm:pt>
    <dgm:pt modelId="{E4E99BE9-F173-4C6F-B071-EE68F625767E}">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1600" dirty="0"/>
            <a:t>Number of people who become homeless for the first time (excludes outreach)</a:t>
          </a:r>
        </a:p>
      </dgm:t>
    </dgm:pt>
    <dgm:pt modelId="{4FD51FFE-DE05-4517-9B33-B5E8B8E92753}" type="parTrans" cxnId="{FE104327-26F3-4E4F-8CF4-5FC861E3DD6B}">
      <dgm:prSet/>
      <dgm:spPr/>
      <dgm:t>
        <a:bodyPr/>
        <a:lstStyle/>
        <a:p>
          <a:endParaRPr lang="en-US"/>
        </a:p>
      </dgm:t>
    </dgm:pt>
    <dgm:pt modelId="{363966ED-B9FF-40C5-A42D-F1B0E1831664}" type="sibTrans" cxnId="{FE104327-26F3-4E4F-8CF4-5FC861E3DD6B}">
      <dgm:prSet/>
      <dgm:spPr/>
      <dgm:t>
        <a:bodyPr/>
        <a:lstStyle/>
        <a:p>
          <a:endParaRPr lang="en-US"/>
        </a:p>
      </dgm:t>
    </dgm:pt>
    <dgm:pt modelId="{224A6C74-1850-409C-BC33-0B5D39DD4F87}">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rtl="0"/>
          <a:r>
            <a:rPr lang="en-US" sz="1600" dirty="0"/>
            <a:t>Number of successful housing placements (delineates outreach)</a:t>
          </a:r>
        </a:p>
      </dgm:t>
    </dgm:pt>
    <dgm:pt modelId="{42B134D7-2BDF-4FAD-986B-4F20D7F60AB1}" type="parTrans" cxnId="{FFE20DA7-EA67-448A-85F5-608D9F0D9574}">
      <dgm:prSet/>
      <dgm:spPr/>
      <dgm:t>
        <a:bodyPr/>
        <a:lstStyle/>
        <a:p>
          <a:endParaRPr lang="en-US"/>
        </a:p>
      </dgm:t>
    </dgm:pt>
    <dgm:pt modelId="{F3514706-6D2E-49F7-94CD-7079E2676454}" type="sibTrans" cxnId="{FFE20DA7-EA67-448A-85F5-608D9F0D9574}">
      <dgm:prSet/>
      <dgm:spPr/>
      <dgm:t>
        <a:bodyPr/>
        <a:lstStyle/>
        <a:p>
          <a:endParaRPr lang="en-US"/>
        </a:p>
      </dgm:t>
    </dgm:pt>
    <dgm:pt modelId="{F76C8311-890B-4A7E-BA05-AB51C185F501}" type="pres">
      <dgm:prSet presAssocID="{D04B93D1-6DA0-4262-BFDC-B6ED1FFAF444}" presName="Name0" presStyleCnt="0">
        <dgm:presLayoutVars>
          <dgm:chMax val="7"/>
          <dgm:dir/>
          <dgm:animLvl val="lvl"/>
          <dgm:resizeHandles val="exact"/>
        </dgm:presLayoutVars>
      </dgm:prSet>
      <dgm:spPr/>
    </dgm:pt>
    <dgm:pt modelId="{17547CB3-2D86-48D4-BBAE-A9F61152B548}" type="pres">
      <dgm:prSet presAssocID="{40A7F91D-29DD-4B4B-B8B6-82F9506CE172}" presName="circle1" presStyleLbl="node1" presStyleIdx="0" presStyleCnt="6"/>
      <dgm:spPr/>
    </dgm:pt>
    <dgm:pt modelId="{8A259828-1BE8-41F0-86A4-925B407E1154}" type="pres">
      <dgm:prSet presAssocID="{40A7F91D-29DD-4B4B-B8B6-82F9506CE172}" presName="space" presStyleCnt="0"/>
      <dgm:spPr/>
    </dgm:pt>
    <dgm:pt modelId="{6FAA4A64-24CE-4D61-8401-04533928AD7D}" type="pres">
      <dgm:prSet presAssocID="{40A7F91D-29DD-4B4B-B8B6-82F9506CE172}" presName="rect1" presStyleLbl="alignAcc1" presStyleIdx="0" presStyleCnt="6"/>
      <dgm:spPr/>
    </dgm:pt>
    <dgm:pt modelId="{043BE281-A932-4DB1-9368-22E12A739A2F}" type="pres">
      <dgm:prSet presAssocID="{B2E7C49F-39FE-40E5-92A4-7A8C44C7BF3D}" presName="vertSpace2" presStyleLbl="node1" presStyleIdx="0" presStyleCnt="6"/>
      <dgm:spPr/>
    </dgm:pt>
    <dgm:pt modelId="{F6E05A33-8BF2-4618-97CF-944891CA585B}" type="pres">
      <dgm:prSet presAssocID="{B2E7C49F-39FE-40E5-92A4-7A8C44C7BF3D}" presName="circle2" presStyleLbl="node1" presStyleIdx="1" presStyleCnt="6"/>
      <dgm:spPr/>
    </dgm:pt>
    <dgm:pt modelId="{41C8CB1A-A8DB-44B7-8FAA-A6629ADE9873}" type="pres">
      <dgm:prSet presAssocID="{B2E7C49F-39FE-40E5-92A4-7A8C44C7BF3D}" presName="rect2" presStyleLbl="alignAcc1" presStyleIdx="1" presStyleCnt="6"/>
      <dgm:spPr/>
    </dgm:pt>
    <dgm:pt modelId="{09DE396E-24CF-4E3E-A9F5-6C7B649AC83A}" type="pres">
      <dgm:prSet presAssocID="{3E11F06A-88A2-43E7-B8BC-F6D12CF58E3E}" presName="vertSpace3" presStyleLbl="node1" presStyleIdx="1" presStyleCnt="6"/>
      <dgm:spPr/>
    </dgm:pt>
    <dgm:pt modelId="{FC180706-5DEE-464F-8772-8C2574FFEA89}" type="pres">
      <dgm:prSet presAssocID="{3E11F06A-88A2-43E7-B8BC-F6D12CF58E3E}" presName="circle3" presStyleLbl="node1" presStyleIdx="2" presStyleCnt="6"/>
      <dgm:spPr/>
    </dgm:pt>
    <dgm:pt modelId="{B0B55105-4AF3-491A-BE98-4F92503D4E42}" type="pres">
      <dgm:prSet presAssocID="{3E11F06A-88A2-43E7-B8BC-F6D12CF58E3E}" presName="rect3" presStyleLbl="alignAcc1" presStyleIdx="2" presStyleCnt="6"/>
      <dgm:spPr/>
    </dgm:pt>
    <dgm:pt modelId="{732CDF16-1E28-46C0-9522-12DF1A2190F0}" type="pres">
      <dgm:prSet presAssocID="{B9DD69CD-551C-430D-A926-C11932F75E90}" presName="vertSpace4" presStyleLbl="node1" presStyleIdx="2" presStyleCnt="6"/>
      <dgm:spPr/>
    </dgm:pt>
    <dgm:pt modelId="{39DA3AFA-0062-4A83-B960-00282CE4F42A}" type="pres">
      <dgm:prSet presAssocID="{B9DD69CD-551C-430D-A926-C11932F75E90}" presName="circle4" presStyleLbl="node1" presStyleIdx="3" presStyleCnt="6"/>
      <dgm:spPr/>
    </dgm:pt>
    <dgm:pt modelId="{CCF97268-EC8D-4C6D-AE39-CF78E9C9053A}" type="pres">
      <dgm:prSet presAssocID="{B9DD69CD-551C-430D-A926-C11932F75E90}" presName="rect4" presStyleLbl="alignAcc1" presStyleIdx="3" presStyleCnt="6"/>
      <dgm:spPr/>
    </dgm:pt>
    <dgm:pt modelId="{6D34939D-FDEF-472E-86CA-58933FC55911}" type="pres">
      <dgm:prSet presAssocID="{E4E99BE9-F173-4C6F-B071-EE68F625767E}" presName="vertSpace5" presStyleLbl="node1" presStyleIdx="3" presStyleCnt="6"/>
      <dgm:spPr/>
    </dgm:pt>
    <dgm:pt modelId="{DC80AF6B-FDB1-4D0F-9836-E52B6318ED9B}" type="pres">
      <dgm:prSet presAssocID="{E4E99BE9-F173-4C6F-B071-EE68F625767E}" presName="circle5" presStyleLbl="node1" presStyleIdx="4" presStyleCnt="6"/>
      <dgm:spPr/>
    </dgm:pt>
    <dgm:pt modelId="{54041BE5-FCBB-4324-97D6-51ADD255996C}" type="pres">
      <dgm:prSet presAssocID="{E4E99BE9-F173-4C6F-B071-EE68F625767E}" presName="rect5" presStyleLbl="alignAcc1" presStyleIdx="4" presStyleCnt="6"/>
      <dgm:spPr/>
    </dgm:pt>
    <dgm:pt modelId="{663A0AEA-D0EA-434E-A5A9-ED2734681F9C}" type="pres">
      <dgm:prSet presAssocID="{224A6C74-1850-409C-BC33-0B5D39DD4F87}" presName="vertSpace6" presStyleLbl="node1" presStyleIdx="4" presStyleCnt="6"/>
      <dgm:spPr/>
    </dgm:pt>
    <dgm:pt modelId="{7569B9FC-9312-46E6-891B-88539763D7FF}" type="pres">
      <dgm:prSet presAssocID="{224A6C74-1850-409C-BC33-0B5D39DD4F87}" presName="circle6" presStyleLbl="node1" presStyleIdx="5" presStyleCnt="6"/>
      <dgm:spPr/>
    </dgm:pt>
    <dgm:pt modelId="{0F88A8A8-57D4-488E-8277-6E0DDDC6181F}" type="pres">
      <dgm:prSet presAssocID="{224A6C74-1850-409C-BC33-0B5D39DD4F87}" presName="rect6" presStyleLbl="alignAcc1" presStyleIdx="5" presStyleCnt="6"/>
      <dgm:spPr/>
    </dgm:pt>
    <dgm:pt modelId="{FF1CA14F-57B0-43CA-9EFF-AD35E1B45B25}" type="pres">
      <dgm:prSet presAssocID="{40A7F91D-29DD-4B4B-B8B6-82F9506CE172}" presName="rect1ParTxNoCh" presStyleLbl="alignAcc1" presStyleIdx="5" presStyleCnt="6">
        <dgm:presLayoutVars>
          <dgm:chMax val="1"/>
          <dgm:bulletEnabled val="1"/>
        </dgm:presLayoutVars>
      </dgm:prSet>
      <dgm:spPr/>
    </dgm:pt>
    <dgm:pt modelId="{40C4B745-5402-4AF6-9DB8-B95C9D8B0860}" type="pres">
      <dgm:prSet presAssocID="{B2E7C49F-39FE-40E5-92A4-7A8C44C7BF3D}" presName="rect2ParTxNoCh" presStyleLbl="alignAcc1" presStyleIdx="5" presStyleCnt="6">
        <dgm:presLayoutVars>
          <dgm:chMax val="1"/>
          <dgm:bulletEnabled val="1"/>
        </dgm:presLayoutVars>
      </dgm:prSet>
      <dgm:spPr/>
    </dgm:pt>
    <dgm:pt modelId="{2DBDEC75-0DB6-4223-ACC3-563821B92CDC}" type="pres">
      <dgm:prSet presAssocID="{3E11F06A-88A2-43E7-B8BC-F6D12CF58E3E}" presName="rect3ParTxNoCh" presStyleLbl="alignAcc1" presStyleIdx="5" presStyleCnt="6">
        <dgm:presLayoutVars>
          <dgm:chMax val="1"/>
          <dgm:bulletEnabled val="1"/>
        </dgm:presLayoutVars>
      </dgm:prSet>
      <dgm:spPr/>
    </dgm:pt>
    <dgm:pt modelId="{27387C6C-AEBC-4D9C-9BDA-E580E416ECA5}" type="pres">
      <dgm:prSet presAssocID="{B9DD69CD-551C-430D-A926-C11932F75E90}" presName="rect4ParTxNoCh" presStyleLbl="alignAcc1" presStyleIdx="5" presStyleCnt="6">
        <dgm:presLayoutVars>
          <dgm:chMax val="1"/>
          <dgm:bulletEnabled val="1"/>
        </dgm:presLayoutVars>
      </dgm:prSet>
      <dgm:spPr/>
    </dgm:pt>
    <dgm:pt modelId="{B04D2E83-B7BA-4823-B634-BBBB1CEFD5C3}" type="pres">
      <dgm:prSet presAssocID="{E4E99BE9-F173-4C6F-B071-EE68F625767E}" presName="rect5ParTxNoCh" presStyleLbl="alignAcc1" presStyleIdx="5" presStyleCnt="6">
        <dgm:presLayoutVars>
          <dgm:chMax val="1"/>
          <dgm:bulletEnabled val="1"/>
        </dgm:presLayoutVars>
      </dgm:prSet>
      <dgm:spPr/>
    </dgm:pt>
    <dgm:pt modelId="{BD50BA66-E174-47B7-913D-E26570CACED7}" type="pres">
      <dgm:prSet presAssocID="{224A6C74-1850-409C-BC33-0B5D39DD4F87}" presName="rect6ParTxNoCh" presStyleLbl="alignAcc1" presStyleIdx="5" presStyleCnt="6">
        <dgm:presLayoutVars>
          <dgm:chMax val="1"/>
          <dgm:bulletEnabled val="1"/>
        </dgm:presLayoutVars>
      </dgm:prSet>
      <dgm:spPr/>
    </dgm:pt>
  </dgm:ptLst>
  <dgm:cxnLst>
    <dgm:cxn modelId="{C28B9702-F45E-0846-A9F4-1C930127A5E7}" type="presOf" srcId="{B2E7C49F-39FE-40E5-92A4-7A8C44C7BF3D}" destId="{40C4B745-5402-4AF6-9DB8-B95C9D8B0860}" srcOrd="1" destOrd="0" presId="urn:microsoft.com/office/officeart/2005/8/layout/target3"/>
    <dgm:cxn modelId="{36DAEB03-1CB4-4E88-8EB2-ABA8A1D5A8CF}" srcId="{D04B93D1-6DA0-4262-BFDC-B6ED1FFAF444}" destId="{B9DD69CD-551C-430D-A926-C11932F75E90}" srcOrd="3" destOrd="0" parTransId="{B2220140-AC3D-4354-BCDE-150B8A8E2A9F}" sibTransId="{61A5F12F-99AB-4246-A7FD-01161E8B8A7F}"/>
    <dgm:cxn modelId="{4377190C-F984-8240-924B-F517C2DBD70A}" type="presOf" srcId="{D04B93D1-6DA0-4262-BFDC-B6ED1FFAF444}" destId="{F76C8311-890B-4A7E-BA05-AB51C185F501}" srcOrd="0" destOrd="0" presId="urn:microsoft.com/office/officeart/2005/8/layout/target3"/>
    <dgm:cxn modelId="{343F720E-CA4C-ED45-9F41-A0AF509D0F09}" type="presOf" srcId="{B9DD69CD-551C-430D-A926-C11932F75E90}" destId="{CCF97268-EC8D-4C6D-AE39-CF78E9C9053A}" srcOrd="0" destOrd="0" presId="urn:microsoft.com/office/officeart/2005/8/layout/target3"/>
    <dgm:cxn modelId="{FE104327-26F3-4E4F-8CF4-5FC861E3DD6B}" srcId="{D04B93D1-6DA0-4262-BFDC-B6ED1FFAF444}" destId="{E4E99BE9-F173-4C6F-B071-EE68F625767E}" srcOrd="4" destOrd="0" parTransId="{4FD51FFE-DE05-4517-9B33-B5E8B8E92753}" sibTransId="{363966ED-B9FF-40C5-A42D-F1B0E1831664}"/>
    <dgm:cxn modelId="{514F5C28-A720-8D49-BD3A-F40F8A83E61D}" type="presOf" srcId="{B9DD69CD-551C-430D-A926-C11932F75E90}" destId="{27387C6C-AEBC-4D9C-9BDA-E580E416ECA5}" srcOrd="1" destOrd="0" presId="urn:microsoft.com/office/officeart/2005/8/layout/target3"/>
    <dgm:cxn modelId="{C9165A38-0F83-7047-BBBF-5DFA3A3DB65C}" type="presOf" srcId="{3E11F06A-88A2-43E7-B8BC-F6D12CF58E3E}" destId="{B0B55105-4AF3-491A-BE98-4F92503D4E42}" srcOrd="0" destOrd="0" presId="urn:microsoft.com/office/officeart/2005/8/layout/target3"/>
    <dgm:cxn modelId="{5E091F4E-71E1-7D40-94C6-289AD86B430A}" type="presOf" srcId="{B2E7C49F-39FE-40E5-92A4-7A8C44C7BF3D}" destId="{41C8CB1A-A8DB-44B7-8FAA-A6629ADE9873}" srcOrd="0" destOrd="0" presId="urn:microsoft.com/office/officeart/2005/8/layout/target3"/>
    <dgm:cxn modelId="{8D08395A-6F26-FB4D-9B82-C4D7EDFD03EE}" type="presOf" srcId="{40A7F91D-29DD-4B4B-B8B6-82F9506CE172}" destId="{6FAA4A64-24CE-4D61-8401-04533928AD7D}" srcOrd="0" destOrd="0" presId="urn:microsoft.com/office/officeart/2005/8/layout/target3"/>
    <dgm:cxn modelId="{AC38E77C-1432-494C-8FCA-75C2D067D02D}" type="presOf" srcId="{224A6C74-1850-409C-BC33-0B5D39DD4F87}" destId="{0F88A8A8-57D4-488E-8277-6E0DDDC6181F}" srcOrd="0" destOrd="0" presId="urn:microsoft.com/office/officeart/2005/8/layout/target3"/>
    <dgm:cxn modelId="{1F2C149F-DAAD-C247-B069-FB3D24EB6E55}" type="presOf" srcId="{3E11F06A-88A2-43E7-B8BC-F6D12CF58E3E}" destId="{2DBDEC75-0DB6-4223-ACC3-563821B92CDC}" srcOrd="1" destOrd="0" presId="urn:microsoft.com/office/officeart/2005/8/layout/target3"/>
    <dgm:cxn modelId="{14634DA0-53C7-7C4B-B382-55919208266D}" type="presOf" srcId="{224A6C74-1850-409C-BC33-0B5D39DD4F87}" destId="{BD50BA66-E174-47B7-913D-E26570CACED7}" srcOrd="1" destOrd="0" presId="urn:microsoft.com/office/officeart/2005/8/layout/target3"/>
    <dgm:cxn modelId="{1DE549A4-066A-5249-B5F1-894F92A2B608}" type="presOf" srcId="{40A7F91D-29DD-4B4B-B8B6-82F9506CE172}" destId="{FF1CA14F-57B0-43CA-9EFF-AD35E1B45B25}" srcOrd="1" destOrd="0" presId="urn:microsoft.com/office/officeart/2005/8/layout/target3"/>
    <dgm:cxn modelId="{FFE20DA7-EA67-448A-85F5-608D9F0D9574}" srcId="{D04B93D1-6DA0-4262-BFDC-B6ED1FFAF444}" destId="{224A6C74-1850-409C-BC33-0B5D39DD4F87}" srcOrd="5" destOrd="0" parTransId="{42B134D7-2BDF-4FAD-986B-4F20D7F60AB1}" sibTransId="{F3514706-6D2E-49F7-94CD-7079E2676454}"/>
    <dgm:cxn modelId="{63F01AC0-E2A3-4601-A086-E38242EB5444}" srcId="{D04B93D1-6DA0-4262-BFDC-B6ED1FFAF444}" destId="{B2E7C49F-39FE-40E5-92A4-7A8C44C7BF3D}" srcOrd="1" destOrd="0" parTransId="{8678BF03-AD46-4BF8-8D94-5EAECD30306B}" sibTransId="{50037955-51C4-4FC4-A939-3E1EE2E4F3C0}"/>
    <dgm:cxn modelId="{C5D32BC4-8723-4D8B-97C3-E8CBD6C7F138}" srcId="{D04B93D1-6DA0-4262-BFDC-B6ED1FFAF444}" destId="{3E11F06A-88A2-43E7-B8BC-F6D12CF58E3E}" srcOrd="2" destOrd="0" parTransId="{92295106-3AB4-49EF-93E8-08E226472375}" sibTransId="{D5110DD9-7DC0-4676-9C7A-4E21F9411343}"/>
    <dgm:cxn modelId="{6FDBE4D1-B91A-2F44-A68D-485461CC0BE8}" type="presOf" srcId="{E4E99BE9-F173-4C6F-B071-EE68F625767E}" destId="{54041BE5-FCBB-4324-97D6-51ADD255996C}" srcOrd="0" destOrd="0" presId="urn:microsoft.com/office/officeart/2005/8/layout/target3"/>
    <dgm:cxn modelId="{7C7F8ED6-E252-4345-9611-84D62F09D51D}" type="presOf" srcId="{E4E99BE9-F173-4C6F-B071-EE68F625767E}" destId="{B04D2E83-B7BA-4823-B634-BBBB1CEFD5C3}" srcOrd="1" destOrd="0" presId="urn:microsoft.com/office/officeart/2005/8/layout/target3"/>
    <dgm:cxn modelId="{96C8CAF4-BB31-40B2-A63D-C146EAA8AF0D}" srcId="{D04B93D1-6DA0-4262-BFDC-B6ED1FFAF444}" destId="{40A7F91D-29DD-4B4B-B8B6-82F9506CE172}" srcOrd="0" destOrd="0" parTransId="{7D40E0A9-952B-468F-BE4D-6E7BEED03E9F}" sibTransId="{234D1668-1D05-41F7-BBAC-F300AEE42376}"/>
    <dgm:cxn modelId="{3BBF63B8-7BD8-F64F-8266-F4CC9379F2B3}" type="presParOf" srcId="{F76C8311-890B-4A7E-BA05-AB51C185F501}" destId="{17547CB3-2D86-48D4-BBAE-A9F61152B548}" srcOrd="0" destOrd="0" presId="urn:microsoft.com/office/officeart/2005/8/layout/target3"/>
    <dgm:cxn modelId="{7BBD9D6A-4BEF-C64B-A8E9-9194EC51EE0B}" type="presParOf" srcId="{F76C8311-890B-4A7E-BA05-AB51C185F501}" destId="{8A259828-1BE8-41F0-86A4-925B407E1154}" srcOrd="1" destOrd="0" presId="urn:microsoft.com/office/officeart/2005/8/layout/target3"/>
    <dgm:cxn modelId="{F56A72E6-2AA5-4849-974F-D5F7900A930E}" type="presParOf" srcId="{F76C8311-890B-4A7E-BA05-AB51C185F501}" destId="{6FAA4A64-24CE-4D61-8401-04533928AD7D}" srcOrd="2" destOrd="0" presId="urn:microsoft.com/office/officeart/2005/8/layout/target3"/>
    <dgm:cxn modelId="{B819D405-D0F7-FF4F-A2C1-D41E6C737B74}" type="presParOf" srcId="{F76C8311-890B-4A7E-BA05-AB51C185F501}" destId="{043BE281-A932-4DB1-9368-22E12A739A2F}" srcOrd="3" destOrd="0" presId="urn:microsoft.com/office/officeart/2005/8/layout/target3"/>
    <dgm:cxn modelId="{99CC8AC5-D158-E443-A249-C9A56026DC47}" type="presParOf" srcId="{F76C8311-890B-4A7E-BA05-AB51C185F501}" destId="{F6E05A33-8BF2-4618-97CF-944891CA585B}" srcOrd="4" destOrd="0" presId="urn:microsoft.com/office/officeart/2005/8/layout/target3"/>
    <dgm:cxn modelId="{CDF41B15-6CB1-2A49-A0E5-40AEABD94DE8}" type="presParOf" srcId="{F76C8311-890B-4A7E-BA05-AB51C185F501}" destId="{41C8CB1A-A8DB-44B7-8FAA-A6629ADE9873}" srcOrd="5" destOrd="0" presId="urn:microsoft.com/office/officeart/2005/8/layout/target3"/>
    <dgm:cxn modelId="{8C734425-5825-1141-A5E3-A8A57BC370B4}" type="presParOf" srcId="{F76C8311-890B-4A7E-BA05-AB51C185F501}" destId="{09DE396E-24CF-4E3E-A9F5-6C7B649AC83A}" srcOrd="6" destOrd="0" presId="urn:microsoft.com/office/officeart/2005/8/layout/target3"/>
    <dgm:cxn modelId="{87807DE4-ADB9-6440-8D48-18FEF66253DF}" type="presParOf" srcId="{F76C8311-890B-4A7E-BA05-AB51C185F501}" destId="{FC180706-5DEE-464F-8772-8C2574FFEA89}" srcOrd="7" destOrd="0" presId="urn:microsoft.com/office/officeart/2005/8/layout/target3"/>
    <dgm:cxn modelId="{31DB2C6F-EF40-FD4A-B4A6-7045F4BC893C}" type="presParOf" srcId="{F76C8311-890B-4A7E-BA05-AB51C185F501}" destId="{B0B55105-4AF3-491A-BE98-4F92503D4E42}" srcOrd="8" destOrd="0" presId="urn:microsoft.com/office/officeart/2005/8/layout/target3"/>
    <dgm:cxn modelId="{9207C188-CB26-0348-9A5B-AC59E5B910AE}" type="presParOf" srcId="{F76C8311-890B-4A7E-BA05-AB51C185F501}" destId="{732CDF16-1E28-46C0-9522-12DF1A2190F0}" srcOrd="9" destOrd="0" presId="urn:microsoft.com/office/officeart/2005/8/layout/target3"/>
    <dgm:cxn modelId="{7DC50D18-E673-BF45-B702-6D7ACBA5D6DD}" type="presParOf" srcId="{F76C8311-890B-4A7E-BA05-AB51C185F501}" destId="{39DA3AFA-0062-4A83-B960-00282CE4F42A}" srcOrd="10" destOrd="0" presId="urn:microsoft.com/office/officeart/2005/8/layout/target3"/>
    <dgm:cxn modelId="{B0FAA7D3-586D-E742-A6F9-F0C7435F908C}" type="presParOf" srcId="{F76C8311-890B-4A7E-BA05-AB51C185F501}" destId="{CCF97268-EC8D-4C6D-AE39-CF78E9C9053A}" srcOrd="11" destOrd="0" presId="urn:microsoft.com/office/officeart/2005/8/layout/target3"/>
    <dgm:cxn modelId="{63DEB5C8-81F0-0148-B2C8-93B3F5CF4C5F}" type="presParOf" srcId="{F76C8311-890B-4A7E-BA05-AB51C185F501}" destId="{6D34939D-FDEF-472E-86CA-58933FC55911}" srcOrd="12" destOrd="0" presId="urn:microsoft.com/office/officeart/2005/8/layout/target3"/>
    <dgm:cxn modelId="{F86C1FE4-F212-194B-92B5-8DB2588393A6}" type="presParOf" srcId="{F76C8311-890B-4A7E-BA05-AB51C185F501}" destId="{DC80AF6B-FDB1-4D0F-9836-E52B6318ED9B}" srcOrd="13" destOrd="0" presId="urn:microsoft.com/office/officeart/2005/8/layout/target3"/>
    <dgm:cxn modelId="{6F5FFA1E-27B5-0B44-8272-5E9F99A63FC9}" type="presParOf" srcId="{F76C8311-890B-4A7E-BA05-AB51C185F501}" destId="{54041BE5-FCBB-4324-97D6-51ADD255996C}" srcOrd="14" destOrd="0" presId="urn:microsoft.com/office/officeart/2005/8/layout/target3"/>
    <dgm:cxn modelId="{C1F5DD61-0C19-FA4E-B4BC-C69667C9CEAB}" type="presParOf" srcId="{F76C8311-890B-4A7E-BA05-AB51C185F501}" destId="{663A0AEA-D0EA-434E-A5A9-ED2734681F9C}" srcOrd="15" destOrd="0" presId="urn:microsoft.com/office/officeart/2005/8/layout/target3"/>
    <dgm:cxn modelId="{C77531D0-F0CB-954E-AE22-494E5183E442}" type="presParOf" srcId="{F76C8311-890B-4A7E-BA05-AB51C185F501}" destId="{7569B9FC-9312-46E6-891B-88539763D7FF}" srcOrd="16" destOrd="0" presId="urn:microsoft.com/office/officeart/2005/8/layout/target3"/>
    <dgm:cxn modelId="{784C2FF0-DDA2-D644-BD9C-FCA110732B6E}" type="presParOf" srcId="{F76C8311-890B-4A7E-BA05-AB51C185F501}" destId="{0F88A8A8-57D4-488E-8277-6E0DDDC6181F}" srcOrd="17" destOrd="0" presId="urn:microsoft.com/office/officeart/2005/8/layout/target3"/>
    <dgm:cxn modelId="{2FDA0A21-6A21-504B-B722-C87E13CC5FE2}" type="presParOf" srcId="{F76C8311-890B-4A7E-BA05-AB51C185F501}" destId="{FF1CA14F-57B0-43CA-9EFF-AD35E1B45B25}" srcOrd="18" destOrd="0" presId="urn:microsoft.com/office/officeart/2005/8/layout/target3"/>
    <dgm:cxn modelId="{7EA35CAD-46BD-BF49-9D12-EF0B31E66070}" type="presParOf" srcId="{F76C8311-890B-4A7E-BA05-AB51C185F501}" destId="{40C4B745-5402-4AF6-9DB8-B95C9D8B0860}" srcOrd="19" destOrd="0" presId="urn:microsoft.com/office/officeart/2005/8/layout/target3"/>
    <dgm:cxn modelId="{42BF26E2-F0FD-A243-B5D9-D96BB0D69204}" type="presParOf" srcId="{F76C8311-890B-4A7E-BA05-AB51C185F501}" destId="{2DBDEC75-0DB6-4223-ACC3-563821B92CDC}" srcOrd="20" destOrd="0" presId="urn:microsoft.com/office/officeart/2005/8/layout/target3"/>
    <dgm:cxn modelId="{A44FFC7E-1597-8E41-944F-BD6E26948A72}" type="presParOf" srcId="{F76C8311-890B-4A7E-BA05-AB51C185F501}" destId="{27387C6C-AEBC-4D9C-9BDA-E580E416ECA5}" srcOrd="21" destOrd="0" presId="urn:microsoft.com/office/officeart/2005/8/layout/target3"/>
    <dgm:cxn modelId="{F5EEA487-7022-7B45-829F-17CC8F201107}" type="presParOf" srcId="{F76C8311-890B-4A7E-BA05-AB51C185F501}" destId="{B04D2E83-B7BA-4823-B634-BBBB1CEFD5C3}" srcOrd="22" destOrd="0" presId="urn:microsoft.com/office/officeart/2005/8/layout/target3"/>
    <dgm:cxn modelId="{5FA7F818-6B64-3D4C-BFCD-10C5492649BD}" type="presParOf" srcId="{F76C8311-890B-4A7E-BA05-AB51C185F501}" destId="{BD50BA66-E174-47B7-913D-E26570CACED7}" srcOrd="2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0746558-D2B5-4630-A501-E3B22D0C99C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1766C098-992F-4482-9DA2-8487D1B33A7F}">
      <dgm:prSet custT="1"/>
      <dgm:spPr/>
      <dgm:t>
        <a:bodyPr/>
        <a:lstStyle/>
        <a:p>
          <a:pPr rtl="0"/>
          <a:endParaRPr lang="en-US" sz="2400" dirty="0"/>
        </a:p>
        <a:p>
          <a:pPr rtl="0"/>
          <a:endParaRPr lang="en-US" sz="2400" dirty="0"/>
        </a:p>
        <a:p>
          <a:pPr rtl="0"/>
          <a:r>
            <a:rPr lang="en-US" sz="2400" dirty="0"/>
            <a:t>Before outreach</a:t>
          </a:r>
          <a:endParaRPr lang="en-US" sz="2300" dirty="0"/>
        </a:p>
      </dgm:t>
    </dgm:pt>
    <dgm:pt modelId="{A8857636-07A5-4AA4-9DA9-08AF21FB2EC0}" type="parTrans" cxnId="{926B4D2A-0AF1-4827-915C-7C49B2A234C5}">
      <dgm:prSet/>
      <dgm:spPr/>
      <dgm:t>
        <a:bodyPr/>
        <a:lstStyle/>
        <a:p>
          <a:endParaRPr lang="en-US"/>
        </a:p>
      </dgm:t>
    </dgm:pt>
    <dgm:pt modelId="{40987C71-F59C-4C8E-9681-59CC48F36C06}" type="sibTrans" cxnId="{926B4D2A-0AF1-4827-915C-7C49B2A234C5}">
      <dgm:prSet/>
      <dgm:spPr/>
      <dgm:t>
        <a:bodyPr/>
        <a:lstStyle/>
        <a:p>
          <a:endParaRPr lang="en-US"/>
        </a:p>
      </dgm:t>
    </dgm:pt>
    <dgm:pt modelId="{7847266D-D354-4309-8A43-02B61D6A9170}">
      <dgm:prSet/>
      <dgm:spPr/>
      <dgm:t>
        <a:bodyPr/>
        <a:lstStyle/>
        <a:p>
          <a:pPr rtl="0"/>
          <a:endParaRPr lang="en-US" dirty="0"/>
        </a:p>
      </dgm:t>
    </dgm:pt>
    <dgm:pt modelId="{89B01207-488C-4973-B13C-A29EA241B770}" type="parTrans" cxnId="{2026B376-72E4-46E6-97F1-594A2C74744D}">
      <dgm:prSet/>
      <dgm:spPr/>
      <dgm:t>
        <a:bodyPr/>
        <a:lstStyle/>
        <a:p>
          <a:endParaRPr lang="en-US"/>
        </a:p>
      </dgm:t>
    </dgm:pt>
    <dgm:pt modelId="{6A824FC3-3927-4C8E-A192-C09A99EC8C7E}" type="sibTrans" cxnId="{2026B376-72E4-46E6-97F1-594A2C74744D}">
      <dgm:prSet/>
      <dgm:spPr/>
      <dgm:t>
        <a:bodyPr/>
        <a:lstStyle/>
        <a:p>
          <a:endParaRPr lang="en-US"/>
        </a:p>
      </dgm:t>
    </dgm:pt>
    <dgm:pt modelId="{07C771EB-B4C4-446C-B10F-53D3524A94CD}">
      <dgm:prSet/>
      <dgm:spPr/>
      <dgm:t>
        <a:bodyPr/>
        <a:lstStyle/>
        <a:p>
          <a:pPr rtl="0"/>
          <a:r>
            <a:rPr lang="en-US" dirty="0"/>
            <a:t>Conduct a thorough record review, if available.</a:t>
          </a:r>
        </a:p>
      </dgm:t>
    </dgm:pt>
    <dgm:pt modelId="{D147091B-6EF1-4838-8ACF-B85F0CC2C1FB}" type="parTrans" cxnId="{2D7D600F-5049-4BB9-8761-AE0D818182E4}">
      <dgm:prSet/>
      <dgm:spPr/>
      <dgm:t>
        <a:bodyPr/>
        <a:lstStyle/>
        <a:p>
          <a:endParaRPr lang="en-US"/>
        </a:p>
      </dgm:t>
    </dgm:pt>
    <dgm:pt modelId="{7DB05B7D-89EF-42E7-86C3-5A07BA11E4D3}" type="sibTrans" cxnId="{2D7D600F-5049-4BB9-8761-AE0D818182E4}">
      <dgm:prSet/>
      <dgm:spPr/>
      <dgm:t>
        <a:bodyPr/>
        <a:lstStyle/>
        <a:p>
          <a:endParaRPr lang="en-US"/>
        </a:p>
      </dgm:t>
    </dgm:pt>
    <dgm:pt modelId="{C3B70C0A-C538-42B1-9628-AB205BCB9C42}">
      <dgm:prSet/>
      <dgm:spPr/>
      <dgm:t>
        <a:bodyPr/>
        <a:lstStyle/>
        <a:p>
          <a:pPr rtl="0"/>
          <a:r>
            <a:rPr lang="en-US" dirty="0"/>
            <a:t>Learn about the neighborhood (confer w/local law enforcement)</a:t>
          </a:r>
        </a:p>
      </dgm:t>
    </dgm:pt>
    <dgm:pt modelId="{DC7166A1-A6CC-4C5C-9A77-CF8F309C2FF5}" type="parTrans" cxnId="{C1EB92C5-53B1-4160-A876-6637D9F38DF9}">
      <dgm:prSet/>
      <dgm:spPr/>
      <dgm:t>
        <a:bodyPr/>
        <a:lstStyle/>
        <a:p>
          <a:endParaRPr lang="en-US"/>
        </a:p>
      </dgm:t>
    </dgm:pt>
    <dgm:pt modelId="{A4134898-ACD4-4905-94D4-C0CC5ECA030A}" type="sibTrans" cxnId="{C1EB92C5-53B1-4160-A876-6637D9F38DF9}">
      <dgm:prSet/>
      <dgm:spPr/>
      <dgm:t>
        <a:bodyPr/>
        <a:lstStyle/>
        <a:p>
          <a:endParaRPr lang="en-US"/>
        </a:p>
      </dgm:t>
    </dgm:pt>
    <dgm:pt modelId="{F44CE38C-168E-7C47-BAAD-78BD0445E621}">
      <dgm:prSet/>
      <dgm:spPr/>
      <dgm:t>
        <a:bodyPr/>
        <a:lstStyle/>
        <a:p>
          <a:pPr rtl="0"/>
          <a:r>
            <a:rPr lang="en-US" dirty="0"/>
            <a:t>Schedule outreach in pairs whenever possible &amp; always in high risk situations</a:t>
          </a:r>
        </a:p>
      </dgm:t>
    </dgm:pt>
    <dgm:pt modelId="{697F0EEE-56CF-7843-99D6-25966B9E0C63}" type="parTrans" cxnId="{F33D4F70-3CF1-974E-984E-C09FF6711906}">
      <dgm:prSet/>
      <dgm:spPr/>
      <dgm:t>
        <a:bodyPr/>
        <a:lstStyle/>
        <a:p>
          <a:endParaRPr lang="en-US"/>
        </a:p>
      </dgm:t>
    </dgm:pt>
    <dgm:pt modelId="{5FE4E8EF-4E02-CD4C-8FA2-6ECF99A3E31B}" type="sibTrans" cxnId="{F33D4F70-3CF1-974E-984E-C09FF6711906}">
      <dgm:prSet/>
      <dgm:spPr/>
      <dgm:t>
        <a:bodyPr/>
        <a:lstStyle/>
        <a:p>
          <a:endParaRPr lang="en-US"/>
        </a:p>
      </dgm:t>
    </dgm:pt>
    <dgm:pt modelId="{E813DB1A-B16D-8F42-A3C8-B43C54BB939B}">
      <dgm:prSet/>
      <dgm:spPr/>
      <dgm:t>
        <a:bodyPr/>
        <a:lstStyle/>
        <a:p>
          <a:pPr rtl="0"/>
          <a:r>
            <a:rPr lang="en-US" dirty="0"/>
            <a:t>Be sure someone at the office knows your field schedule, including locations and times.</a:t>
          </a:r>
        </a:p>
      </dgm:t>
    </dgm:pt>
    <dgm:pt modelId="{FB2EFDA0-6394-CC4D-8513-D704857FE879}" type="parTrans" cxnId="{B8F7261B-4C7F-2B43-B61E-6E55454850D2}">
      <dgm:prSet/>
      <dgm:spPr/>
      <dgm:t>
        <a:bodyPr/>
        <a:lstStyle/>
        <a:p>
          <a:endParaRPr lang="en-US"/>
        </a:p>
      </dgm:t>
    </dgm:pt>
    <dgm:pt modelId="{0D89EA84-B5DD-DC45-B253-B9FC442406A3}" type="sibTrans" cxnId="{B8F7261B-4C7F-2B43-B61E-6E55454850D2}">
      <dgm:prSet/>
      <dgm:spPr/>
      <dgm:t>
        <a:bodyPr/>
        <a:lstStyle/>
        <a:p>
          <a:endParaRPr lang="en-US"/>
        </a:p>
      </dgm:t>
    </dgm:pt>
    <dgm:pt modelId="{D09B7D58-72DA-6B47-9AC3-7A5B005910AD}">
      <dgm:prSet/>
      <dgm:spPr/>
      <dgm:t>
        <a:bodyPr/>
        <a:lstStyle/>
        <a:p>
          <a:pPr rtl="0"/>
          <a:r>
            <a:rPr lang="en-US" dirty="0"/>
            <a:t>Update them before you change plans.</a:t>
          </a:r>
        </a:p>
      </dgm:t>
    </dgm:pt>
    <dgm:pt modelId="{C455436B-B25E-B64F-A0FD-364B22641963}" type="parTrans" cxnId="{C6B548BB-0A6F-FF4C-8E56-DF4424E446D2}">
      <dgm:prSet/>
      <dgm:spPr/>
      <dgm:t>
        <a:bodyPr/>
        <a:lstStyle/>
        <a:p>
          <a:endParaRPr lang="en-US"/>
        </a:p>
      </dgm:t>
    </dgm:pt>
    <dgm:pt modelId="{A591AFA8-DD84-4C4B-907D-3035565DDFC7}" type="sibTrans" cxnId="{C6B548BB-0A6F-FF4C-8E56-DF4424E446D2}">
      <dgm:prSet/>
      <dgm:spPr/>
      <dgm:t>
        <a:bodyPr/>
        <a:lstStyle/>
        <a:p>
          <a:endParaRPr lang="en-US"/>
        </a:p>
      </dgm:t>
    </dgm:pt>
    <dgm:pt modelId="{B0852AEB-0621-469B-BE6A-A4882B0436A7}" type="pres">
      <dgm:prSet presAssocID="{B0746558-D2B5-4630-A501-E3B22D0C99C8}" presName="Name0" presStyleCnt="0">
        <dgm:presLayoutVars>
          <dgm:dir/>
          <dgm:animLvl val="lvl"/>
          <dgm:resizeHandles val="exact"/>
        </dgm:presLayoutVars>
      </dgm:prSet>
      <dgm:spPr/>
    </dgm:pt>
    <dgm:pt modelId="{D3502055-9A85-4D7C-862A-9FA4FF5E5281}" type="pres">
      <dgm:prSet presAssocID="{1766C098-992F-4482-9DA2-8487D1B33A7F}" presName="linNode" presStyleCnt="0"/>
      <dgm:spPr/>
    </dgm:pt>
    <dgm:pt modelId="{42B2E426-93F3-43BF-9D2E-52053B0774D0}" type="pres">
      <dgm:prSet presAssocID="{1766C098-992F-4482-9DA2-8487D1B33A7F}" presName="parTx" presStyleLbl="revTx" presStyleIdx="0" presStyleCnt="1" custScaleX="82841" custScaleY="154695" custLinFactNeighborX="-76234">
        <dgm:presLayoutVars>
          <dgm:chMax val="1"/>
          <dgm:bulletEnabled val="1"/>
        </dgm:presLayoutVars>
      </dgm:prSet>
      <dgm:spPr/>
    </dgm:pt>
    <dgm:pt modelId="{B3826353-8B31-4C14-ADB4-2882FA5B684E}" type="pres">
      <dgm:prSet presAssocID="{1766C098-992F-4482-9DA2-8487D1B33A7F}" presName="bracket" presStyleLbl="parChTrans1D1" presStyleIdx="0" presStyleCnt="1" custLinFactNeighborX="38687" custLinFactNeighborY="258"/>
      <dgm:spPr/>
    </dgm:pt>
    <dgm:pt modelId="{42920392-2B40-48E2-A10F-8FD0C1DEB2C7}" type="pres">
      <dgm:prSet presAssocID="{1766C098-992F-4482-9DA2-8487D1B33A7F}" presName="spH" presStyleCnt="0"/>
      <dgm:spPr/>
    </dgm:pt>
    <dgm:pt modelId="{14AF4D7E-22F0-458F-919F-1E4EF084639B}" type="pres">
      <dgm:prSet presAssocID="{1766C098-992F-4482-9DA2-8487D1B33A7F}" presName="desTx" presStyleLbl="node1" presStyleIdx="0" presStyleCnt="1" custScaleX="108728">
        <dgm:presLayoutVars>
          <dgm:bulletEnabled val="1"/>
        </dgm:presLayoutVars>
      </dgm:prSet>
      <dgm:spPr/>
    </dgm:pt>
  </dgm:ptLst>
  <dgm:cxnLst>
    <dgm:cxn modelId="{2D7D600F-5049-4BB9-8761-AE0D818182E4}" srcId="{1766C098-992F-4482-9DA2-8487D1B33A7F}" destId="{07C771EB-B4C4-446C-B10F-53D3524A94CD}" srcOrd="1" destOrd="0" parTransId="{D147091B-6EF1-4838-8ACF-B85F0CC2C1FB}" sibTransId="{7DB05B7D-89EF-42E7-86C3-5A07BA11E4D3}"/>
    <dgm:cxn modelId="{D281F812-A2A0-744E-AD99-241609A1F5EB}" type="presOf" srcId="{B0746558-D2B5-4630-A501-E3B22D0C99C8}" destId="{B0852AEB-0621-469B-BE6A-A4882B0436A7}" srcOrd="0" destOrd="0" presId="urn:diagrams.loki3.com/BracketList"/>
    <dgm:cxn modelId="{B8F7261B-4C7F-2B43-B61E-6E55454850D2}" srcId="{1766C098-992F-4482-9DA2-8487D1B33A7F}" destId="{E813DB1A-B16D-8F42-A3C8-B43C54BB939B}" srcOrd="3" destOrd="0" parTransId="{FB2EFDA0-6394-CC4D-8513-D704857FE879}" sibTransId="{0D89EA84-B5DD-DC45-B253-B9FC442406A3}"/>
    <dgm:cxn modelId="{926B4D2A-0AF1-4827-915C-7C49B2A234C5}" srcId="{B0746558-D2B5-4630-A501-E3B22D0C99C8}" destId="{1766C098-992F-4482-9DA2-8487D1B33A7F}" srcOrd="0" destOrd="0" parTransId="{A8857636-07A5-4AA4-9DA9-08AF21FB2EC0}" sibTransId="{40987C71-F59C-4C8E-9681-59CC48F36C06}"/>
    <dgm:cxn modelId="{68B48134-58F3-FE4C-9BEF-379D2A687D83}" type="presOf" srcId="{E813DB1A-B16D-8F42-A3C8-B43C54BB939B}" destId="{14AF4D7E-22F0-458F-919F-1E4EF084639B}" srcOrd="0" destOrd="3" presId="urn:diagrams.loki3.com/BracketList"/>
    <dgm:cxn modelId="{F33D4F70-3CF1-974E-984E-C09FF6711906}" srcId="{1766C098-992F-4482-9DA2-8487D1B33A7F}" destId="{F44CE38C-168E-7C47-BAAD-78BD0445E621}" srcOrd="0" destOrd="0" parTransId="{697F0EEE-56CF-7843-99D6-25966B9E0C63}" sibTransId="{5FE4E8EF-4E02-CD4C-8FA2-6ECF99A3E31B}"/>
    <dgm:cxn modelId="{E3BCEF75-8CA9-2C40-B827-39BDBBBFE861}" type="presOf" srcId="{C3B70C0A-C538-42B1-9628-AB205BCB9C42}" destId="{14AF4D7E-22F0-458F-919F-1E4EF084639B}" srcOrd="0" destOrd="2" presId="urn:diagrams.loki3.com/BracketList"/>
    <dgm:cxn modelId="{2026B376-72E4-46E6-97F1-594A2C74744D}" srcId="{1766C098-992F-4482-9DA2-8487D1B33A7F}" destId="{7847266D-D354-4309-8A43-02B61D6A9170}" srcOrd="5" destOrd="0" parTransId="{89B01207-488C-4973-B13C-A29EA241B770}" sibTransId="{6A824FC3-3927-4C8E-A192-C09A99EC8C7E}"/>
    <dgm:cxn modelId="{BE71D083-E6BC-174C-849F-BEC096D8AB5B}" type="presOf" srcId="{D09B7D58-72DA-6B47-9AC3-7A5B005910AD}" destId="{14AF4D7E-22F0-458F-919F-1E4EF084639B}" srcOrd="0" destOrd="4" presId="urn:diagrams.loki3.com/BracketList"/>
    <dgm:cxn modelId="{C6B548BB-0A6F-FF4C-8E56-DF4424E446D2}" srcId="{1766C098-992F-4482-9DA2-8487D1B33A7F}" destId="{D09B7D58-72DA-6B47-9AC3-7A5B005910AD}" srcOrd="4" destOrd="0" parTransId="{C455436B-B25E-B64F-A0FD-364B22641963}" sibTransId="{A591AFA8-DD84-4C4B-907D-3035565DDFC7}"/>
    <dgm:cxn modelId="{C64813C5-1BE5-A44B-9870-AC78F7A6E03C}" type="presOf" srcId="{07C771EB-B4C4-446C-B10F-53D3524A94CD}" destId="{14AF4D7E-22F0-458F-919F-1E4EF084639B}" srcOrd="0" destOrd="1" presId="urn:diagrams.loki3.com/BracketList"/>
    <dgm:cxn modelId="{C1EB92C5-53B1-4160-A876-6637D9F38DF9}" srcId="{1766C098-992F-4482-9DA2-8487D1B33A7F}" destId="{C3B70C0A-C538-42B1-9628-AB205BCB9C42}" srcOrd="2" destOrd="0" parTransId="{DC7166A1-A6CC-4C5C-9A77-CF8F309C2FF5}" sibTransId="{A4134898-ACD4-4905-94D4-C0CC5ECA030A}"/>
    <dgm:cxn modelId="{89A1CDD2-9014-4D40-A02E-FB6176167068}" type="presOf" srcId="{F44CE38C-168E-7C47-BAAD-78BD0445E621}" destId="{14AF4D7E-22F0-458F-919F-1E4EF084639B}" srcOrd="0" destOrd="0" presId="urn:diagrams.loki3.com/BracketList"/>
    <dgm:cxn modelId="{A2D142D4-049D-9843-8C92-9E7A734BB975}" type="presOf" srcId="{7847266D-D354-4309-8A43-02B61D6A9170}" destId="{14AF4D7E-22F0-458F-919F-1E4EF084639B}" srcOrd="0" destOrd="5" presId="urn:diagrams.loki3.com/BracketList"/>
    <dgm:cxn modelId="{ECE7BDDE-8ACD-0644-9130-347C01F2B3A4}" type="presOf" srcId="{1766C098-992F-4482-9DA2-8487D1B33A7F}" destId="{42B2E426-93F3-43BF-9D2E-52053B0774D0}" srcOrd="0" destOrd="0" presId="urn:diagrams.loki3.com/BracketList"/>
    <dgm:cxn modelId="{EA8F8857-BEAC-7F40-AD44-63FF30EA1A00}" type="presParOf" srcId="{B0852AEB-0621-469B-BE6A-A4882B0436A7}" destId="{D3502055-9A85-4D7C-862A-9FA4FF5E5281}" srcOrd="0" destOrd="0" presId="urn:diagrams.loki3.com/BracketList"/>
    <dgm:cxn modelId="{EE7A38E0-C7D6-0A42-B352-033329917F2B}" type="presParOf" srcId="{D3502055-9A85-4D7C-862A-9FA4FF5E5281}" destId="{42B2E426-93F3-43BF-9D2E-52053B0774D0}" srcOrd="0" destOrd="0" presId="urn:diagrams.loki3.com/BracketList"/>
    <dgm:cxn modelId="{AD4680E8-841E-4F48-B016-0A318716F275}" type="presParOf" srcId="{D3502055-9A85-4D7C-862A-9FA4FF5E5281}" destId="{B3826353-8B31-4C14-ADB4-2882FA5B684E}" srcOrd="1" destOrd="0" presId="urn:diagrams.loki3.com/BracketList"/>
    <dgm:cxn modelId="{FFC3CE70-9ABB-B74F-921A-5F323B2B4461}" type="presParOf" srcId="{D3502055-9A85-4D7C-862A-9FA4FF5E5281}" destId="{42920392-2B40-48E2-A10F-8FD0C1DEB2C7}" srcOrd="2" destOrd="0" presId="urn:diagrams.loki3.com/BracketList"/>
    <dgm:cxn modelId="{5A84A90E-6170-DA42-ADB0-72A497A85BD0}" type="presParOf" srcId="{D3502055-9A85-4D7C-862A-9FA4FF5E5281}" destId="{14AF4D7E-22F0-458F-919F-1E4EF084639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4E16FE-C94C-4249-AAEC-FB44EC86E33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A403BF6-712C-4C6D-8401-317E41DFF4B7}">
      <dgm:prSet phldrT="[Text]"/>
      <dgm:spPr/>
      <dgm:t>
        <a:bodyPr/>
        <a:lstStyle/>
        <a:p>
          <a:pPr>
            <a:lnSpc>
              <a:spcPct val="100000"/>
            </a:lnSpc>
            <a:defRPr b="1"/>
          </a:pPr>
          <a:r>
            <a:rPr lang="en-US" dirty="0"/>
            <a:t>Move Away From</a:t>
          </a:r>
        </a:p>
      </dgm:t>
    </dgm:pt>
    <dgm:pt modelId="{75946478-86AD-4EFE-84EC-1F2CD14FB79F}" type="parTrans" cxnId="{B5A3567D-B8E4-4F91-A73C-6035FD0E0C6E}">
      <dgm:prSet/>
      <dgm:spPr/>
      <dgm:t>
        <a:bodyPr/>
        <a:lstStyle/>
        <a:p>
          <a:endParaRPr lang="en-US"/>
        </a:p>
      </dgm:t>
    </dgm:pt>
    <dgm:pt modelId="{E86C1FEC-446B-42CB-A4C0-40A89E6B7369}" type="sibTrans" cxnId="{B5A3567D-B8E4-4F91-A73C-6035FD0E0C6E}">
      <dgm:prSet/>
      <dgm:spPr/>
      <dgm:t>
        <a:bodyPr/>
        <a:lstStyle/>
        <a:p>
          <a:endParaRPr lang="en-US"/>
        </a:p>
      </dgm:t>
    </dgm:pt>
    <dgm:pt modelId="{A5344E73-AE86-4AC1-A01C-4A325B915F7D}">
      <dgm:prSet phldrT="[Text]" custT="1"/>
      <dgm:spPr/>
      <dgm:t>
        <a:bodyPr/>
        <a:lstStyle/>
        <a:p>
          <a:pPr>
            <a:lnSpc>
              <a:spcPct val="100000"/>
            </a:lnSpc>
          </a:pPr>
          <a:r>
            <a:rPr lang="en-US" sz="2000" dirty="0"/>
            <a:t>Data as a burden </a:t>
          </a:r>
        </a:p>
      </dgm:t>
    </dgm:pt>
    <dgm:pt modelId="{50C1EF7F-DEA0-4F83-A6C9-64DC440F3399}" type="parTrans" cxnId="{82964E66-8180-48BA-9C96-CBC88638A214}">
      <dgm:prSet/>
      <dgm:spPr/>
      <dgm:t>
        <a:bodyPr/>
        <a:lstStyle/>
        <a:p>
          <a:endParaRPr lang="en-US"/>
        </a:p>
      </dgm:t>
    </dgm:pt>
    <dgm:pt modelId="{11C3294C-7640-4E08-B100-6B782F4EF566}" type="sibTrans" cxnId="{82964E66-8180-48BA-9C96-CBC88638A214}">
      <dgm:prSet/>
      <dgm:spPr/>
      <dgm:t>
        <a:bodyPr/>
        <a:lstStyle/>
        <a:p>
          <a:endParaRPr lang="en-US"/>
        </a:p>
      </dgm:t>
    </dgm:pt>
    <dgm:pt modelId="{92CAC337-110B-40E5-9CB7-47322F2F10A7}">
      <dgm:prSet phldrT="[Text]"/>
      <dgm:spPr/>
      <dgm:t>
        <a:bodyPr/>
        <a:lstStyle/>
        <a:p>
          <a:pPr>
            <a:lnSpc>
              <a:spcPct val="100000"/>
            </a:lnSpc>
            <a:defRPr b="1"/>
          </a:pPr>
          <a:r>
            <a:rPr lang="en-US" dirty="0"/>
            <a:t>Move Towards</a:t>
          </a:r>
        </a:p>
      </dgm:t>
    </dgm:pt>
    <dgm:pt modelId="{0B66D78B-E31E-422D-BE62-A2CCC4553215}" type="parTrans" cxnId="{9F25A0A4-AD82-4C8B-88F0-1564D5458267}">
      <dgm:prSet/>
      <dgm:spPr/>
      <dgm:t>
        <a:bodyPr/>
        <a:lstStyle/>
        <a:p>
          <a:endParaRPr lang="en-US"/>
        </a:p>
      </dgm:t>
    </dgm:pt>
    <dgm:pt modelId="{CCA31EBF-5D57-43D7-9827-582E52D576B3}" type="sibTrans" cxnId="{9F25A0A4-AD82-4C8B-88F0-1564D5458267}">
      <dgm:prSet/>
      <dgm:spPr/>
      <dgm:t>
        <a:bodyPr/>
        <a:lstStyle/>
        <a:p>
          <a:endParaRPr lang="en-US"/>
        </a:p>
      </dgm:t>
    </dgm:pt>
    <dgm:pt modelId="{F913E027-C0A6-46CA-9846-572243F40F1F}">
      <dgm:prSet phldrT="[Text]" custT="1"/>
      <dgm:spPr/>
      <dgm:t>
        <a:bodyPr/>
        <a:lstStyle/>
        <a:p>
          <a:pPr>
            <a:lnSpc>
              <a:spcPct val="100000"/>
            </a:lnSpc>
          </a:pPr>
          <a:r>
            <a:rPr lang="en-US" sz="2000" dirty="0"/>
            <a:t>Data as a useful tool</a:t>
          </a:r>
        </a:p>
      </dgm:t>
    </dgm:pt>
    <dgm:pt modelId="{687B4F5A-1A1C-44F2-ACEB-09F0459219D3}" type="parTrans" cxnId="{35F0B9C1-8321-4EE3-97D3-1D0047A2E1A7}">
      <dgm:prSet/>
      <dgm:spPr/>
      <dgm:t>
        <a:bodyPr/>
        <a:lstStyle/>
        <a:p>
          <a:endParaRPr lang="en-US"/>
        </a:p>
      </dgm:t>
    </dgm:pt>
    <dgm:pt modelId="{1C17CA4B-E6F5-4DCA-AFD8-A03987A0C6E5}" type="sibTrans" cxnId="{35F0B9C1-8321-4EE3-97D3-1D0047A2E1A7}">
      <dgm:prSet/>
      <dgm:spPr/>
      <dgm:t>
        <a:bodyPr/>
        <a:lstStyle/>
        <a:p>
          <a:endParaRPr lang="en-US"/>
        </a:p>
      </dgm:t>
    </dgm:pt>
    <dgm:pt modelId="{EA0FE916-5611-4D5E-A895-2980D6072DFF}">
      <dgm:prSet custT="1"/>
      <dgm:spPr/>
      <dgm:t>
        <a:bodyPr/>
        <a:lstStyle/>
        <a:p>
          <a:pPr>
            <a:lnSpc>
              <a:spcPct val="100000"/>
            </a:lnSpc>
          </a:pPr>
          <a:r>
            <a:rPr lang="en-US" sz="2000" dirty="0"/>
            <a:t>Focus on barriers not in your control </a:t>
          </a:r>
        </a:p>
      </dgm:t>
    </dgm:pt>
    <dgm:pt modelId="{E1A6B48D-AC00-4624-8178-6A19C987344B}" type="parTrans" cxnId="{E42DA75A-E070-4E7C-A429-555CF503BF0B}">
      <dgm:prSet/>
      <dgm:spPr/>
      <dgm:t>
        <a:bodyPr/>
        <a:lstStyle/>
        <a:p>
          <a:endParaRPr lang="en-US"/>
        </a:p>
      </dgm:t>
    </dgm:pt>
    <dgm:pt modelId="{C99908BC-ED21-458B-80B3-7CA137169389}" type="sibTrans" cxnId="{E42DA75A-E070-4E7C-A429-555CF503BF0B}">
      <dgm:prSet/>
      <dgm:spPr/>
      <dgm:t>
        <a:bodyPr/>
        <a:lstStyle/>
        <a:p>
          <a:endParaRPr lang="en-US"/>
        </a:p>
      </dgm:t>
    </dgm:pt>
    <dgm:pt modelId="{201896C5-06C0-4232-B271-6AD4FC4FB225}">
      <dgm:prSet custT="1"/>
      <dgm:spPr/>
      <dgm:t>
        <a:bodyPr/>
        <a:lstStyle/>
        <a:p>
          <a:pPr>
            <a:lnSpc>
              <a:spcPct val="100000"/>
            </a:lnSpc>
          </a:pPr>
          <a:r>
            <a:rPr lang="en-US" sz="2000" dirty="0"/>
            <a:t>Focus on things you can change to strengthen performance</a:t>
          </a:r>
        </a:p>
      </dgm:t>
    </dgm:pt>
    <dgm:pt modelId="{46651BD6-36E8-48CC-AAE0-E8E810DFF7B8}" type="parTrans" cxnId="{5E422662-0D43-417D-9DC3-B233EA29F60C}">
      <dgm:prSet/>
      <dgm:spPr/>
      <dgm:t>
        <a:bodyPr/>
        <a:lstStyle/>
        <a:p>
          <a:endParaRPr lang="en-US"/>
        </a:p>
      </dgm:t>
    </dgm:pt>
    <dgm:pt modelId="{8A3F420B-427C-4501-A214-858227B643C2}" type="sibTrans" cxnId="{5E422662-0D43-417D-9DC3-B233EA29F60C}">
      <dgm:prSet/>
      <dgm:spPr/>
      <dgm:t>
        <a:bodyPr/>
        <a:lstStyle/>
        <a:p>
          <a:endParaRPr lang="en-US"/>
        </a:p>
      </dgm:t>
    </dgm:pt>
    <dgm:pt modelId="{CB3406A0-248E-4286-A2D4-169562B26A5A}">
      <dgm:prSet custT="1"/>
      <dgm:spPr/>
      <dgm:t>
        <a:bodyPr/>
        <a:lstStyle/>
        <a:p>
          <a:pPr>
            <a:lnSpc>
              <a:spcPct val="100000"/>
            </a:lnSpc>
          </a:pPr>
          <a:r>
            <a:rPr lang="en-US" sz="2000" dirty="0"/>
            <a:t>Data is collected for external reports </a:t>
          </a:r>
        </a:p>
      </dgm:t>
    </dgm:pt>
    <dgm:pt modelId="{CD4BEDB2-1451-412D-BEB9-9EF614F22BEB}" type="parTrans" cxnId="{7397FDB1-5F26-46E9-BDC2-879109D61230}">
      <dgm:prSet/>
      <dgm:spPr/>
      <dgm:t>
        <a:bodyPr/>
        <a:lstStyle/>
        <a:p>
          <a:endParaRPr lang="en-US"/>
        </a:p>
      </dgm:t>
    </dgm:pt>
    <dgm:pt modelId="{85AC1736-1192-44A4-BAC2-1F4FE03C5FD3}" type="sibTrans" cxnId="{7397FDB1-5F26-46E9-BDC2-879109D61230}">
      <dgm:prSet/>
      <dgm:spPr/>
      <dgm:t>
        <a:bodyPr/>
        <a:lstStyle/>
        <a:p>
          <a:endParaRPr lang="en-US"/>
        </a:p>
      </dgm:t>
    </dgm:pt>
    <dgm:pt modelId="{4C71CC2D-AB7A-430E-AACF-6013EB20C7A9}">
      <dgm:prSet custT="1"/>
      <dgm:spPr/>
      <dgm:t>
        <a:bodyPr/>
        <a:lstStyle/>
        <a:p>
          <a:pPr>
            <a:lnSpc>
              <a:spcPct val="100000"/>
            </a:lnSpc>
          </a:pPr>
          <a:r>
            <a:rPr lang="en-US" sz="2000" dirty="0"/>
            <a:t>Data is used for internal improvement</a:t>
          </a:r>
        </a:p>
      </dgm:t>
    </dgm:pt>
    <dgm:pt modelId="{E54ADC9F-55F1-49EF-95F1-F8DEA7F434C4}" type="parTrans" cxnId="{E211B2B1-93C1-4CB5-9CC0-08A35CF1BB61}">
      <dgm:prSet/>
      <dgm:spPr/>
      <dgm:t>
        <a:bodyPr/>
        <a:lstStyle/>
        <a:p>
          <a:endParaRPr lang="en-US"/>
        </a:p>
      </dgm:t>
    </dgm:pt>
    <dgm:pt modelId="{168DC74D-CD91-487C-927C-5C8E45296918}" type="sibTrans" cxnId="{E211B2B1-93C1-4CB5-9CC0-08A35CF1BB61}">
      <dgm:prSet/>
      <dgm:spPr/>
      <dgm:t>
        <a:bodyPr/>
        <a:lstStyle/>
        <a:p>
          <a:endParaRPr lang="en-US"/>
        </a:p>
      </dgm:t>
    </dgm:pt>
    <dgm:pt modelId="{8F232C25-AD2B-4BC3-8020-D877AD898FE0}">
      <dgm:prSet custT="1"/>
      <dgm:spPr/>
      <dgm:t>
        <a:bodyPr/>
        <a:lstStyle/>
        <a:p>
          <a:pPr>
            <a:lnSpc>
              <a:spcPct val="100000"/>
            </a:lnSpc>
          </a:pPr>
          <a:r>
            <a:rPr lang="en-US" sz="2000" dirty="0"/>
            <a:t>Only the manager knows </a:t>
          </a:r>
        </a:p>
      </dgm:t>
    </dgm:pt>
    <dgm:pt modelId="{71692388-1617-4AE5-B230-47EBEA763454}" type="parTrans" cxnId="{AE50BE7B-0D11-431D-B1B0-46DB46C1860F}">
      <dgm:prSet/>
      <dgm:spPr/>
      <dgm:t>
        <a:bodyPr/>
        <a:lstStyle/>
        <a:p>
          <a:endParaRPr lang="en-US"/>
        </a:p>
      </dgm:t>
    </dgm:pt>
    <dgm:pt modelId="{608A8CD1-DA9E-4D41-983C-FC6773592CDC}" type="sibTrans" cxnId="{AE50BE7B-0D11-431D-B1B0-46DB46C1860F}">
      <dgm:prSet/>
      <dgm:spPr/>
      <dgm:t>
        <a:bodyPr/>
        <a:lstStyle/>
        <a:p>
          <a:endParaRPr lang="en-US"/>
        </a:p>
      </dgm:t>
    </dgm:pt>
    <dgm:pt modelId="{A8DD5964-9A5E-4760-A816-9C945C367B0E}">
      <dgm:prSet custT="1"/>
      <dgm:spPr/>
      <dgm:t>
        <a:bodyPr/>
        <a:lstStyle/>
        <a:p>
          <a:pPr>
            <a:lnSpc>
              <a:spcPct val="100000"/>
            </a:lnSpc>
          </a:pPr>
          <a:r>
            <a:rPr lang="en-US" sz="2000" dirty="0"/>
            <a:t>Sharing information with all staff</a:t>
          </a:r>
        </a:p>
      </dgm:t>
    </dgm:pt>
    <dgm:pt modelId="{2DC3C17D-B39E-47CC-A424-0630B7834EF6}" type="parTrans" cxnId="{C6FA6002-EA1E-4E53-B0FF-DA02614BB89A}">
      <dgm:prSet/>
      <dgm:spPr/>
      <dgm:t>
        <a:bodyPr/>
        <a:lstStyle/>
        <a:p>
          <a:endParaRPr lang="en-US"/>
        </a:p>
      </dgm:t>
    </dgm:pt>
    <dgm:pt modelId="{AE2D7E4F-864A-4502-A120-57342B22D2A3}" type="sibTrans" cxnId="{C6FA6002-EA1E-4E53-B0FF-DA02614BB89A}">
      <dgm:prSet/>
      <dgm:spPr/>
      <dgm:t>
        <a:bodyPr/>
        <a:lstStyle/>
        <a:p>
          <a:endParaRPr lang="en-US"/>
        </a:p>
      </dgm:t>
    </dgm:pt>
    <dgm:pt modelId="{E4E4B91F-3381-4B12-830D-D45462F8D9B0}">
      <dgm:prSet custT="1"/>
      <dgm:spPr/>
      <dgm:t>
        <a:bodyPr/>
        <a:lstStyle/>
        <a:p>
          <a:pPr>
            <a:lnSpc>
              <a:spcPct val="100000"/>
            </a:lnSpc>
          </a:pPr>
          <a:r>
            <a:rPr lang="en-US" sz="2000" dirty="0"/>
            <a:t>Fear of breaking rules and patterns </a:t>
          </a:r>
        </a:p>
      </dgm:t>
    </dgm:pt>
    <dgm:pt modelId="{0E014A96-F4FA-4979-9B31-972C0491AB3D}" type="parTrans" cxnId="{FECB955D-FD78-4B5F-8146-727294161291}">
      <dgm:prSet/>
      <dgm:spPr/>
      <dgm:t>
        <a:bodyPr/>
        <a:lstStyle/>
        <a:p>
          <a:endParaRPr lang="en-US"/>
        </a:p>
      </dgm:t>
    </dgm:pt>
    <dgm:pt modelId="{A75E8E06-7121-42BF-B731-9E769FAD53B0}" type="sibTrans" cxnId="{FECB955D-FD78-4B5F-8146-727294161291}">
      <dgm:prSet/>
      <dgm:spPr/>
      <dgm:t>
        <a:bodyPr/>
        <a:lstStyle/>
        <a:p>
          <a:endParaRPr lang="en-US"/>
        </a:p>
      </dgm:t>
    </dgm:pt>
    <dgm:pt modelId="{4B4DB4B7-69B6-47C0-9264-1E59E611C97F}">
      <dgm:prSet custT="1"/>
      <dgm:spPr/>
      <dgm:t>
        <a:bodyPr/>
        <a:lstStyle/>
        <a:p>
          <a:pPr>
            <a:lnSpc>
              <a:spcPct val="100000"/>
            </a:lnSpc>
          </a:pPr>
          <a:r>
            <a:rPr lang="en-US" sz="2000" dirty="0"/>
            <a:t>Support for making mistakes and trying new strategies</a:t>
          </a:r>
        </a:p>
      </dgm:t>
    </dgm:pt>
    <dgm:pt modelId="{55E4CCF4-A6D3-4624-823B-B6E0F057BE4E}" type="parTrans" cxnId="{ABA696E8-2C9B-4429-81AF-F0CC8F088310}">
      <dgm:prSet/>
      <dgm:spPr/>
      <dgm:t>
        <a:bodyPr/>
        <a:lstStyle/>
        <a:p>
          <a:endParaRPr lang="en-US"/>
        </a:p>
      </dgm:t>
    </dgm:pt>
    <dgm:pt modelId="{DD4E7AFF-029B-4CA5-9AE1-2D3ED8354766}" type="sibTrans" cxnId="{ABA696E8-2C9B-4429-81AF-F0CC8F088310}">
      <dgm:prSet/>
      <dgm:spPr/>
      <dgm:t>
        <a:bodyPr/>
        <a:lstStyle/>
        <a:p>
          <a:endParaRPr lang="en-US"/>
        </a:p>
      </dgm:t>
    </dgm:pt>
    <dgm:pt modelId="{C0080489-25DC-4CA4-B569-393712C66F18}">
      <dgm:prSet custT="1"/>
      <dgm:spPr/>
      <dgm:t>
        <a:bodyPr/>
        <a:lstStyle/>
        <a:p>
          <a:pPr>
            <a:lnSpc>
              <a:spcPct val="100000"/>
            </a:lnSpc>
          </a:pPr>
          <a:r>
            <a:rPr lang="en-US" sz="2000" dirty="0"/>
            <a:t>Culture of blame and excuses </a:t>
          </a:r>
        </a:p>
      </dgm:t>
    </dgm:pt>
    <dgm:pt modelId="{E9087BCD-F24D-42D4-B56C-71C3ECCD3A13}" type="parTrans" cxnId="{F8141B3E-FB3D-4A8F-8B99-E8810E906B52}">
      <dgm:prSet/>
      <dgm:spPr/>
      <dgm:t>
        <a:bodyPr/>
        <a:lstStyle/>
        <a:p>
          <a:endParaRPr lang="en-US"/>
        </a:p>
      </dgm:t>
    </dgm:pt>
    <dgm:pt modelId="{E240E90D-FDE1-4BD7-BA1C-42E268987FB0}" type="sibTrans" cxnId="{F8141B3E-FB3D-4A8F-8B99-E8810E906B52}">
      <dgm:prSet/>
      <dgm:spPr/>
      <dgm:t>
        <a:bodyPr/>
        <a:lstStyle/>
        <a:p>
          <a:endParaRPr lang="en-US"/>
        </a:p>
      </dgm:t>
    </dgm:pt>
    <dgm:pt modelId="{BDF89B22-A8B6-46CD-950B-2FDFD794613E}">
      <dgm:prSet custT="1"/>
      <dgm:spPr/>
      <dgm:t>
        <a:bodyPr/>
        <a:lstStyle/>
        <a:p>
          <a:pPr>
            <a:lnSpc>
              <a:spcPct val="100000"/>
            </a:lnSpc>
          </a:pPr>
          <a:r>
            <a:rPr lang="en-US" sz="2000" dirty="0"/>
            <a:t>Culture of shared learning &amp; accountability</a:t>
          </a:r>
        </a:p>
      </dgm:t>
    </dgm:pt>
    <dgm:pt modelId="{6B0C2CD3-F0E1-4012-B6DC-3D59120A525C}" type="parTrans" cxnId="{31E40931-8736-4FAB-ABB8-F0E75DB72C2C}">
      <dgm:prSet/>
      <dgm:spPr/>
      <dgm:t>
        <a:bodyPr/>
        <a:lstStyle/>
        <a:p>
          <a:endParaRPr lang="en-US"/>
        </a:p>
      </dgm:t>
    </dgm:pt>
    <dgm:pt modelId="{CDAFFE45-1283-416D-A28A-145CC3B6253E}" type="sibTrans" cxnId="{31E40931-8736-4FAB-ABB8-F0E75DB72C2C}">
      <dgm:prSet/>
      <dgm:spPr/>
      <dgm:t>
        <a:bodyPr/>
        <a:lstStyle/>
        <a:p>
          <a:endParaRPr lang="en-US"/>
        </a:p>
      </dgm:t>
    </dgm:pt>
    <dgm:pt modelId="{383C1089-4EB0-498B-B891-CC26907301A8}" type="pres">
      <dgm:prSet presAssocID="{A74E16FE-C94C-4249-AAEC-FB44EC86E33B}" presName="root" presStyleCnt="0">
        <dgm:presLayoutVars>
          <dgm:dir/>
          <dgm:resizeHandles val="exact"/>
        </dgm:presLayoutVars>
      </dgm:prSet>
      <dgm:spPr/>
    </dgm:pt>
    <dgm:pt modelId="{8113C9DF-453B-4D77-A7FF-F5E72ED84CA1}" type="pres">
      <dgm:prSet presAssocID="{EA403BF6-712C-4C6D-8401-317E41DFF4B7}" presName="compNode" presStyleCnt="0"/>
      <dgm:spPr/>
    </dgm:pt>
    <dgm:pt modelId="{CF36D3EE-E265-4CD0-80CC-70C09C98E07E}" type="pres">
      <dgm:prSet presAssocID="{EA403BF6-712C-4C6D-8401-317E41DFF4B7}" presName="iconRect" presStyleLbl="node1" presStyleIdx="0" presStyleCnt="2" custLinFactNeighborY="169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A1D1C51-C00C-422C-BD5B-26C5122A2CAA}" type="pres">
      <dgm:prSet presAssocID="{EA403BF6-712C-4C6D-8401-317E41DFF4B7}" presName="iconSpace" presStyleCnt="0"/>
      <dgm:spPr/>
    </dgm:pt>
    <dgm:pt modelId="{5DC7EB36-6787-4B06-AC46-3E3D9B8787F3}" type="pres">
      <dgm:prSet presAssocID="{EA403BF6-712C-4C6D-8401-317E41DFF4B7}" presName="parTx" presStyleLbl="revTx" presStyleIdx="0" presStyleCnt="4">
        <dgm:presLayoutVars>
          <dgm:chMax val="0"/>
          <dgm:chPref val="0"/>
        </dgm:presLayoutVars>
      </dgm:prSet>
      <dgm:spPr/>
    </dgm:pt>
    <dgm:pt modelId="{9DB4B783-C2AF-4AF7-AF36-1BB395B2C91D}" type="pres">
      <dgm:prSet presAssocID="{EA403BF6-712C-4C6D-8401-317E41DFF4B7}" presName="txSpace" presStyleCnt="0"/>
      <dgm:spPr/>
    </dgm:pt>
    <dgm:pt modelId="{11DFB9DD-A7AC-483F-9D48-3E97A39352A8}" type="pres">
      <dgm:prSet presAssocID="{EA403BF6-712C-4C6D-8401-317E41DFF4B7}" presName="desTx" presStyleLbl="revTx" presStyleIdx="1" presStyleCnt="4" custScaleY="101700" custLinFactNeighborX="-430" custLinFactNeighborY="6220">
        <dgm:presLayoutVars/>
      </dgm:prSet>
      <dgm:spPr/>
    </dgm:pt>
    <dgm:pt modelId="{6B0ADC29-A590-4F5A-AE44-9D6EA52492DB}" type="pres">
      <dgm:prSet presAssocID="{E86C1FEC-446B-42CB-A4C0-40A89E6B7369}" presName="sibTrans" presStyleCnt="0"/>
      <dgm:spPr/>
    </dgm:pt>
    <dgm:pt modelId="{286CFDEC-9D42-4636-86A8-249D19904D82}" type="pres">
      <dgm:prSet presAssocID="{92CAC337-110B-40E5-9CB7-47322F2F10A7}" presName="compNode" presStyleCnt="0"/>
      <dgm:spPr/>
    </dgm:pt>
    <dgm:pt modelId="{DA882EB7-32A9-4406-BF63-14842C6C3B06}" type="pres">
      <dgm:prSet presAssocID="{92CAC337-110B-40E5-9CB7-47322F2F10A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D334303-19BD-492C-B3C8-BE547DCEC529}" type="pres">
      <dgm:prSet presAssocID="{92CAC337-110B-40E5-9CB7-47322F2F10A7}" presName="iconSpace" presStyleCnt="0"/>
      <dgm:spPr/>
    </dgm:pt>
    <dgm:pt modelId="{AA424461-0CF5-487A-846C-E7402FE46DE1}" type="pres">
      <dgm:prSet presAssocID="{92CAC337-110B-40E5-9CB7-47322F2F10A7}" presName="parTx" presStyleLbl="revTx" presStyleIdx="2" presStyleCnt="4" custLinFactNeighborX="-1272" custLinFactNeighborY="-25450">
        <dgm:presLayoutVars>
          <dgm:chMax val="0"/>
          <dgm:chPref val="0"/>
        </dgm:presLayoutVars>
      </dgm:prSet>
      <dgm:spPr/>
    </dgm:pt>
    <dgm:pt modelId="{ED452367-2AEA-41C4-B32D-81DC5C7DB928}" type="pres">
      <dgm:prSet presAssocID="{92CAC337-110B-40E5-9CB7-47322F2F10A7}" presName="txSpace" presStyleCnt="0"/>
      <dgm:spPr/>
    </dgm:pt>
    <dgm:pt modelId="{CE9F53D1-ABCB-4288-B8BD-51B107E9AC3E}" type="pres">
      <dgm:prSet presAssocID="{92CAC337-110B-40E5-9CB7-47322F2F10A7}" presName="desTx" presStyleLbl="revTx" presStyleIdx="3" presStyleCnt="4" custLinFactNeighborX="-1272" custLinFactNeighborY="-8121">
        <dgm:presLayoutVars/>
      </dgm:prSet>
      <dgm:spPr/>
    </dgm:pt>
  </dgm:ptLst>
  <dgm:cxnLst>
    <dgm:cxn modelId="{C6FA6002-EA1E-4E53-B0FF-DA02614BB89A}" srcId="{92CAC337-110B-40E5-9CB7-47322F2F10A7}" destId="{A8DD5964-9A5E-4760-A816-9C945C367B0E}" srcOrd="5" destOrd="0" parTransId="{2DC3C17D-B39E-47CC-A424-0630B7834EF6}" sibTransId="{AE2D7E4F-864A-4502-A120-57342B22D2A3}"/>
    <dgm:cxn modelId="{3621CA0B-562E-1549-B9CE-8EF5BBDA5B3A}" type="presOf" srcId="{A74E16FE-C94C-4249-AAEC-FB44EC86E33B}" destId="{383C1089-4EB0-498B-B891-CC26907301A8}" srcOrd="0" destOrd="0" presId="urn:microsoft.com/office/officeart/2018/2/layout/IconLabelDescriptionList"/>
    <dgm:cxn modelId="{F4D54A19-02CB-104C-AEF8-4D86332265A1}" type="presOf" srcId="{A8DD5964-9A5E-4760-A816-9C945C367B0E}" destId="{CE9F53D1-ABCB-4288-B8BD-51B107E9AC3E}" srcOrd="0" destOrd="5" presId="urn:microsoft.com/office/officeart/2018/2/layout/IconLabelDescriptionList"/>
    <dgm:cxn modelId="{F10FB11F-8346-0241-94E5-F550940BD363}" type="presOf" srcId="{E4E4B91F-3381-4B12-830D-D45462F8D9B0}" destId="{11DFB9DD-A7AC-483F-9D48-3E97A39352A8}" srcOrd="0" destOrd="4" presId="urn:microsoft.com/office/officeart/2018/2/layout/IconLabelDescriptionList"/>
    <dgm:cxn modelId="{465BF72E-392D-3842-A5ED-B7471913BAB2}" type="presOf" srcId="{EA0FE916-5611-4D5E-A895-2980D6072DFF}" destId="{11DFB9DD-A7AC-483F-9D48-3E97A39352A8}" srcOrd="0" destOrd="2" presId="urn:microsoft.com/office/officeart/2018/2/layout/IconLabelDescriptionList"/>
    <dgm:cxn modelId="{31E40931-8736-4FAB-ABB8-F0E75DB72C2C}" srcId="{92CAC337-110B-40E5-9CB7-47322F2F10A7}" destId="{BDF89B22-A8B6-46CD-950B-2FDFD794613E}" srcOrd="3" destOrd="0" parTransId="{6B0C2CD3-F0E1-4012-B6DC-3D59120A525C}" sibTransId="{CDAFFE45-1283-416D-A28A-145CC3B6253E}"/>
    <dgm:cxn modelId="{FC142832-2D99-A841-91B3-C85B49E4B6AF}" type="presOf" srcId="{BDF89B22-A8B6-46CD-950B-2FDFD794613E}" destId="{CE9F53D1-ABCB-4288-B8BD-51B107E9AC3E}" srcOrd="0" destOrd="3" presId="urn:microsoft.com/office/officeart/2018/2/layout/IconLabelDescriptionList"/>
    <dgm:cxn modelId="{F8141B3E-FB3D-4A8F-8B99-E8810E906B52}" srcId="{EA403BF6-712C-4C6D-8401-317E41DFF4B7}" destId="{C0080489-25DC-4CA4-B569-393712C66F18}" srcOrd="3" destOrd="0" parTransId="{E9087BCD-F24D-42D4-B56C-71C3ECCD3A13}" sibTransId="{E240E90D-FDE1-4BD7-BA1C-42E268987FB0}"/>
    <dgm:cxn modelId="{232A234C-4E19-C848-8944-892C7318E64E}" type="presOf" srcId="{4B4DB4B7-69B6-47C0-9264-1E59E611C97F}" destId="{CE9F53D1-ABCB-4288-B8BD-51B107E9AC3E}" srcOrd="0" destOrd="4" presId="urn:microsoft.com/office/officeart/2018/2/layout/IconLabelDescriptionList"/>
    <dgm:cxn modelId="{E42DA75A-E070-4E7C-A429-555CF503BF0B}" srcId="{EA403BF6-712C-4C6D-8401-317E41DFF4B7}" destId="{EA0FE916-5611-4D5E-A895-2980D6072DFF}" srcOrd="2" destOrd="0" parTransId="{E1A6B48D-AC00-4624-8178-6A19C987344B}" sibTransId="{C99908BC-ED21-458B-80B3-7CA137169389}"/>
    <dgm:cxn modelId="{FECB955D-FD78-4B5F-8146-727294161291}" srcId="{EA403BF6-712C-4C6D-8401-317E41DFF4B7}" destId="{E4E4B91F-3381-4B12-830D-D45462F8D9B0}" srcOrd="4" destOrd="0" parTransId="{0E014A96-F4FA-4979-9B31-972C0491AB3D}" sibTransId="{A75E8E06-7121-42BF-B731-9E769FAD53B0}"/>
    <dgm:cxn modelId="{5E422662-0D43-417D-9DC3-B233EA29F60C}" srcId="{92CAC337-110B-40E5-9CB7-47322F2F10A7}" destId="{201896C5-06C0-4232-B271-6AD4FC4FB225}" srcOrd="2" destOrd="0" parTransId="{46651BD6-36E8-48CC-AAE0-E8E810DFF7B8}" sibTransId="{8A3F420B-427C-4501-A214-858227B643C2}"/>
    <dgm:cxn modelId="{82964E66-8180-48BA-9C96-CBC88638A214}" srcId="{EA403BF6-712C-4C6D-8401-317E41DFF4B7}" destId="{A5344E73-AE86-4AC1-A01C-4A325B915F7D}" srcOrd="0" destOrd="0" parTransId="{50C1EF7F-DEA0-4F83-A6C9-64DC440F3399}" sibTransId="{11C3294C-7640-4E08-B100-6B782F4EF566}"/>
    <dgm:cxn modelId="{56ED9E6B-C6B9-1D4A-8D62-82509F723E75}" type="presOf" srcId="{92CAC337-110B-40E5-9CB7-47322F2F10A7}" destId="{AA424461-0CF5-487A-846C-E7402FE46DE1}" srcOrd="0" destOrd="0" presId="urn:microsoft.com/office/officeart/2018/2/layout/IconLabelDescriptionList"/>
    <dgm:cxn modelId="{07309374-9DE4-494A-AC3F-77F36EAC68FF}" type="presOf" srcId="{4C71CC2D-AB7A-430E-AACF-6013EB20C7A9}" destId="{CE9F53D1-ABCB-4288-B8BD-51B107E9AC3E}" srcOrd="0" destOrd="1" presId="urn:microsoft.com/office/officeart/2018/2/layout/IconLabelDescriptionList"/>
    <dgm:cxn modelId="{AE50BE7B-0D11-431D-B1B0-46DB46C1860F}" srcId="{EA403BF6-712C-4C6D-8401-317E41DFF4B7}" destId="{8F232C25-AD2B-4BC3-8020-D877AD898FE0}" srcOrd="5" destOrd="0" parTransId="{71692388-1617-4AE5-B230-47EBEA763454}" sibTransId="{608A8CD1-DA9E-4D41-983C-FC6773592CDC}"/>
    <dgm:cxn modelId="{B5A3567D-B8E4-4F91-A73C-6035FD0E0C6E}" srcId="{A74E16FE-C94C-4249-AAEC-FB44EC86E33B}" destId="{EA403BF6-712C-4C6D-8401-317E41DFF4B7}" srcOrd="0" destOrd="0" parTransId="{75946478-86AD-4EFE-84EC-1F2CD14FB79F}" sibTransId="{E86C1FEC-446B-42CB-A4C0-40A89E6B7369}"/>
    <dgm:cxn modelId="{1C7A807D-F2B4-914F-8FE1-D049A40B849E}" type="presOf" srcId="{C0080489-25DC-4CA4-B569-393712C66F18}" destId="{11DFB9DD-A7AC-483F-9D48-3E97A39352A8}" srcOrd="0" destOrd="3" presId="urn:microsoft.com/office/officeart/2018/2/layout/IconLabelDescriptionList"/>
    <dgm:cxn modelId="{5C70E39C-38CD-9B4E-9724-1A276B36487D}" type="presOf" srcId="{8F232C25-AD2B-4BC3-8020-D877AD898FE0}" destId="{11DFB9DD-A7AC-483F-9D48-3E97A39352A8}" srcOrd="0" destOrd="5" presId="urn:microsoft.com/office/officeart/2018/2/layout/IconLabelDescriptionList"/>
    <dgm:cxn modelId="{9F25A0A4-AD82-4C8B-88F0-1564D5458267}" srcId="{A74E16FE-C94C-4249-AAEC-FB44EC86E33B}" destId="{92CAC337-110B-40E5-9CB7-47322F2F10A7}" srcOrd="1" destOrd="0" parTransId="{0B66D78B-E31E-422D-BE62-A2CCC4553215}" sibTransId="{CCA31EBF-5D57-43D7-9827-582E52D576B3}"/>
    <dgm:cxn modelId="{E211B2B1-93C1-4CB5-9CC0-08A35CF1BB61}" srcId="{92CAC337-110B-40E5-9CB7-47322F2F10A7}" destId="{4C71CC2D-AB7A-430E-AACF-6013EB20C7A9}" srcOrd="1" destOrd="0" parTransId="{E54ADC9F-55F1-49EF-95F1-F8DEA7F434C4}" sibTransId="{168DC74D-CD91-487C-927C-5C8E45296918}"/>
    <dgm:cxn modelId="{7397FDB1-5F26-46E9-BDC2-879109D61230}" srcId="{EA403BF6-712C-4C6D-8401-317E41DFF4B7}" destId="{CB3406A0-248E-4286-A2D4-169562B26A5A}" srcOrd="1" destOrd="0" parTransId="{CD4BEDB2-1451-412D-BEB9-9EF614F22BEB}" sibTransId="{85AC1736-1192-44A4-BAC2-1F4FE03C5FD3}"/>
    <dgm:cxn modelId="{35F0B9C1-8321-4EE3-97D3-1D0047A2E1A7}" srcId="{92CAC337-110B-40E5-9CB7-47322F2F10A7}" destId="{F913E027-C0A6-46CA-9846-572243F40F1F}" srcOrd="0" destOrd="0" parTransId="{687B4F5A-1A1C-44F2-ACEB-09F0459219D3}" sibTransId="{1C17CA4B-E6F5-4DCA-AFD8-A03987A0C6E5}"/>
    <dgm:cxn modelId="{CD89D0CA-E970-A441-A528-8E522C1DA777}" type="presOf" srcId="{A5344E73-AE86-4AC1-A01C-4A325B915F7D}" destId="{11DFB9DD-A7AC-483F-9D48-3E97A39352A8}" srcOrd="0" destOrd="0" presId="urn:microsoft.com/office/officeart/2018/2/layout/IconLabelDescriptionList"/>
    <dgm:cxn modelId="{BD1008E5-9812-A94B-9A59-EC7A174161BD}" type="presOf" srcId="{CB3406A0-248E-4286-A2D4-169562B26A5A}" destId="{11DFB9DD-A7AC-483F-9D48-3E97A39352A8}" srcOrd="0" destOrd="1" presId="urn:microsoft.com/office/officeart/2018/2/layout/IconLabelDescriptionList"/>
    <dgm:cxn modelId="{1C0399E6-22FF-5C41-9317-6226AFB9545D}" type="presOf" srcId="{201896C5-06C0-4232-B271-6AD4FC4FB225}" destId="{CE9F53D1-ABCB-4288-B8BD-51B107E9AC3E}" srcOrd="0" destOrd="2" presId="urn:microsoft.com/office/officeart/2018/2/layout/IconLabelDescriptionList"/>
    <dgm:cxn modelId="{ABA696E8-2C9B-4429-81AF-F0CC8F088310}" srcId="{92CAC337-110B-40E5-9CB7-47322F2F10A7}" destId="{4B4DB4B7-69B6-47C0-9264-1E59E611C97F}" srcOrd="4" destOrd="0" parTransId="{55E4CCF4-A6D3-4624-823B-B6E0F057BE4E}" sibTransId="{DD4E7AFF-029B-4CA5-9AE1-2D3ED8354766}"/>
    <dgm:cxn modelId="{755298F3-48A3-1448-9953-75414B871290}" type="presOf" srcId="{EA403BF6-712C-4C6D-8401-317E41DFF4B7}" destId="{5DC7EB36-6787-4B06-AC46-3E3D9B8787F3}" srcOrd="0" destOrd="0" presId="urn:microsoft.com/office/officeart/2018/2/layout/IconLabelDescriptionList"/>
    <dgm:cxn modelId="{524E01FF-7890-6444-907B-B3ADCB44D921}" type="presOf" srcId="{F913E027-C0A6-46CA-9846-572243F40F1F}" destId="{CE9F53D1-ABCB-4288-B8BD-51B107E9AC3E}" srcOrd="0" destOrd="0" presId="urn:microsoft.com/office/officeart/2018/2/layout/IconLabelDescriptionList"/>
    <dgm:cxn modelId="{7082F4A8-C8FD-084D-8184-A71B22C287FD}" type="presParOf" srcId="{383C1089-4EB0-498B-B891-CC26907301A8}" destId="{8113C9DF-453B-4D77-A7FF-F5E72ED84CA1}" srcOrd="0" destOrd="0" presId="urn:microsoft.com/office/officeart/2018/2/layout/IconLabelDescriptionList"/>
    <dgm:cxn modelId="{4A09E58F-7E62-F645-B1C8-594E2BCA2FBC}" type="presParOf" srcId="{8113C9DF-453B-4D77-A7FF-F5E72ED84CA1}" destId="{CF36D3EE-E265-4CD0-80CC-70C09C98E07E}" srcOrd="0" destOrd="0" presId="urn:microsoft.com/office/officeart/2018/2/layout/IconLabelDescriptionList"/>
    <dgm:cxn modelId="{5898F139-E54C-5A46-B714-5E497795331F}" type="presParOf" srcId="{8113C9DF-453B-4D77-A7FF-F5E72ED84CA1}" destId="{EA1D1C51-C00C-422C-BD5B-26C5122A2CAA}" srcOrd="1" destOrd="0" presId="urn:microsoft.com/office/officeart/2018/2/layout/IconLabelDescriptionList"/>
    <dgm:cxn modelId="{FB25D9BB-0C3D-2144-BCF2-B3031040AC96}" type="presParOf" srcId="{8113C9DF-453B-4D77-A7FF-F5E72ED84CA1}" destId="{5DC7EB36-6787-4B06-AC46-3E3D9B8787F3}" srcOrd="2" destOrd="0" presId="urn:microsoft.com/office/officeart/2018/2/layout/IconLabelDescriptionList"/>
    <dgm:cxn modelId="{1CFA201E-B434-8948-B8D3-87C6765AAA96}" type="presParOf" srcId="{8113C9DF-453B-4D77-A7FF-F5E72ED84CA1}" destId="{9DB4B783-C2AF-4AF7-AF36-1BB395B2C91D}" srcOrd="3" destOrd="0" presId="urn:microsoft.com/office/officeart/2018/2/layout/IconLabelDescriptionList"/>
    <dgm:cxn modelId="{65F4B139-BCA7-3E49-BC29-84C31299AFBA}" type="presParOf" srcId="{8113C9DF-453B-4D77-A7FF-F5E72ED84CA1}" destId="{11DFB9DD-A7AC-483F-9D48-3E97A39352A8}" srcOrd="4" destOrd="0" presId="urn:microsoft.com/office/officeart/2018/2/layout/IconLabelDescriptionList"/>
    <dgm:cxn modelId="{656B4A71-321B-ED48-8B7A-695BA2E3AAE4}" type="presParOf" srcId="{383C1089-4EB0-498B-B891-CC26907301A8}" destId="{6B0ADC29-A590-4F5A-AE44-9D6EA52492DB}" srcOrd="1" destOrd="0" presId="urn:microsoft.com/office/officeart/2018/2/layout/IconLabelDescriptionList"/>
    <dgm:cxn modelId="{624AB465-23A0-7744-9BDD-F2BC7269C83F}" type="presParOf" srcId="{383C1089-4EB0-498B-B891-CC26907301A8}" destId="{286CFDEC-9D42-4636-86A8-249D19904D82}" srcOrd="2" destOrd="0" presId="urn:microsoft.com/office/officeart/2018/2/layout/IconLabelDescriptionList"/>
    <dgm:cxn modelId="{D71BBF35-FE51-A84B-A81C-AFF47B0DADE3}" type="presParOf" srcId="{286CFDEC-9D42-4636-86A8-249D19904D82}" destId="{DA882EB7-32A9-4406-BF63-14842C6C3B06}" srcOrd="0" destOrd="0" presId="urn:microsoft.com/office/officeart/2018/2/layout/IconLabelDescriptionList"/>
    <dgm:cxn modelId="{7CD242BB-08B0-6140-A920-66494852FDE2}" type="presParOf" srcId="{286CFDEC-9D42-4636-86A8-249D19904D82}" destId="{3D334303-19BD-492C-B3C8-BE547DCEC529}" srcOrd="1" destOrd="0" presId="urn:microsoft.com/office/officeart/2018/2/layout/IconLabelDescriptionList"/>
    <dgm:cxn modelId="{7D9BDDA6-B27C-8541-AB62-ADF8936B7C22}" type="presParOf" srcId="{286CFDEC-9D42-4636-86A8-249D19904D82}" destId="{AA424461-0CF5-487A-846C-E7402FE46DE1}" srcOrd="2" destOrd="0" presId="urn:microsoft.com/office/officeart/2018/2/layout/IconLabelDescriptionList"/>
    <dgm:cxn modelId="{B31F17AF-4D34-514D-87D9-F44474BF012D}" type="presParOf" srcId="{286CFDEC-9D42-4636-86A8-249D19904D82}" destId="{ED452367-2AEA-41C4-B32D-81DC5C7DB928}" srcOrd="3" destOrd="0" presId="urn:microsoft.com/office/officeart/2018/2/layout/IconLabelDescriptionList"/>
    <dgm:cxn modelId="{24786552-DBCE-FE4F-B0CC-A82A912046B6}" type="presParOf" srcId="{286CFDEC-9D42-4636-86A8-249D19904D82}" destId="{CE9F53D1-ABCB-4288-B8BD-51B107E9AC3E}"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7F61D2-4DE1-D647-8204-7E23EAB9094C}" type="doc">
      <dgm:prSet loTypeId="urn:microsoft.com/office/officeart/2009/3/layout/CircleRelationship" loCatId="relationship" qsTypeId="urn:microsoft.com/office/officeart/2005/8/quickstyle/simple2" qsCatId="simple" csTypeId="urn:microsoft.com/office/officeart/2005/8/colors/colorful5" csCatId="colorful" phldr="1"/>
      <dgm:spPr/>
      <dgm:t>
        <a:bodyPr/>
        <a:lstStyle/>
        <a:p>
          <a:endParaRPr lang="en-US"/>
        </a:p>
      </dgm:t>
    </dgm:pt>
    <dgm:pt modelId="{247CA9A1-5590-D74A-AC5D-FAD64C1CF1BC}">
      <dgm:prSet phldrT="[Text]" custT="1"/>
      <dgm:spPr/>
      <dgm:t>
        <a:bodyPr/>
        <a:lstStyle/>
        <a:p>
          <a:r>
            <a:rPr lang="en-US" sz="3600" dirty="0"/>
            <a:t>Trauma</a:t>
          </a:r>
        </a:p>
      </dgm:t>
    </dgm:pt>
    <dgm:pt modelId="{8622AD4A-EB62-6C4B-AC62-6DF214A5EE12}" type="parTrans" cxnId="{24023DB1-18DA-A943-8AD7-49A676130AFF}">
      <dgm:prSet/>
      <dgm:spPr/>
      <dgm:t>
        <a:bodyPr/>
        <a:lstStyle/>
        <a:p>
          <a:endParaRPr lang="en-US"/>
        </a:p>
      </dgm:t>
    </dgm:pt>
    <dgm:pt modelId="{D8BC7BCC-2459-174C-BF87-480A85766E74}" type="sibTrans" cxnId="{24023DB1-18DA-A943-8AD7-49A676130AFF}">
      <dgm:prSet/>
      <dgm:spPr/>
      <dgm:t>
        <a:bodyPr/>
        <a:lstStyle/>
        <a:p>
          <a:endParaRPr lang="en-US"/>
        </a:p>
      </dgm:t>
    </dgm:pt>
    <dgm:pt modelId="{A54AC221-45CE-4F4B-A62D-9625E441228C}">
      <dgm:prSet phldrT="[Text]"/>
      <dgm:spPr/>
      <dgm:t>
        <a:bodyPr/>
        <a:lstStyle/>
        <a:p>
          <a:r>
            <a:rPr lang="en-US" dirty="0"/>
            <a:t>Sexual or Physical Abuse</a:t>
          </a:r>
        </a:p>
      </dgm:t>
    </dgm:pt>
    <dgm:pt modelId="{B0A7D19A-FDE2-1A47-A568-0FD0C4A54886}" type="parTrans" cxnId="{C7D0F1D0-34B6-3A4B-91AA-1402DABFB720}">
      <dgm:prSet/>
      <dgm:spPr/>
      <dgm:t>
        <a:bodyPr/>
        <a:lstStyle/>
        <a:p>
          <a:endParaRPr lang="en-US"/>
        </a:p>
      </dgm:t>
    </dgm:pt>
    <dgm:pt modelId="{6390109F-AC8D-0B47-8BB4-3BE377ECDE80}" type="sibTrans" cxnId="{C7D0F1D0-34B6-3A4B-91AA-1402DABFB720}">
      <dgm:prSet/>
      <dgm:spPr/>
      <dgm:t>
        <a:bodyPr/>
        <a:lstStyle/>
        <a:p>
          <a:endParaRPr lang="en-US"/>
        </a:p>
      </dgm:t>
    </dgm:pt>
    <dgm:pt modelId="{45743118-AE0D-0A42-B1DB-CF18F2AAA369}">
      <dgm:prSet phldrT="[Text]" custT="1"/>
      <dgm:spPr/>
      <dgm:t>
        <a:bodyPr/>
        <a:lstStyle/>
        <a:p>
          <a:r>
            <a:rPr lang="en-US" sz="1600" dirty="0"/>
            <a:t>Witnessing Violence</a:t>
          </a:r>
        </a:p>
      </dgm:t>
    </dgm:pt>
    <dgm:pt modelId="{D9B3103F-6530-364B-92D3-62917062BDD2}" type="parTrans" cxnId="{F1226F4E-290E-1944-828B-8C113B112B67}">
      <dgm:prSet/>
      <dgm:spPr/>
      <dgm:t>
        <a:bodyPr/>
        <a:lstStyle/>
        <a:p>
          <a:endParaRPr lang="en-US"/>
        </a:p>
      </dgm:t>
    </dgm:pt>
    <dgm:pt modelId="{AA415A6C-B959-6443-AE5B-EEF66C9E1365}" type="sibTrans" cxnId="{F1226F4E-290E-1944-828B-8C113B112B67}">
      <dgm:prSet/>
      <dgm:spPr/>
      <dgm:t>
        <a:bodyPr/>
        <a:lstStyle/>
        <a:p>
          <a:endParaRPr lang="en-US"/>
        </a:p>
      </dgm:t>
    </dgm:pt>
    <dgm:pt modelId="{2C321A52-4510-024C-AB08-1C3216EC558E}">
      <dgm:prSet phldrT="[Text]" custT="1"/>
      <dgm:spPr/>
      <dgm:t>
        <a:bodyPr/>
        <a:lstStyle/>
        <a:p>
          <a:r>
            <a:rPr lang="en-US" sz="1600" dirty="0"/>
            <a:t>Emotional</a:t>
          </a:r>
          <a:r>
            <a:rPr lang="en-US" sz="1400" dirty="0"/>
            <a:t> Abuse</a:t>
          </a:r>
        </a:p>
      </dgm:t>
    </dgm:pt>
    <dgm:pt modelId="{C3BB7B77-090D-1949-A3F1-16123745F4F5}" type="parTrans" cxnId="{C6521CD3-F3BA-FC49-B060-976756C0E93F}">
      <dgm:prSet/>
      <dgm:spPr/>
      <dgm:t>
        <a:bodyPr/>
        <a:lstStyle/>
        <a:p>
          <a:endParaRPr lang="en-US"/>
        </a:p>
      </dgm:t>
    </dgm:pt>
    <dgm:pt modelId="{31432C1D-930B-BB4F-B1AA-2B02C7ADD8A3}" type="sibTrans" cxnId="{C6521CD3-F3BA-FC49-B060-976756C0E93F}">
      <dgm:prSet/>
      <dgm:spPr/>
      <dgm:t>
        <a:bodyPr/>
        <a:lstStyle/>
        <a:p>
          <a:endParaRPr lang="en-US"/>
        </a:p>
      </dgm:t>
    </dgm:pt>
    <dgm:pt modelId="{DA4F0E7D-72B0-9F4B-8483-D60479D3A313}">
      <dgm:prSet phldrT="[Text]"/>
      <dgm:spPr/>
      <dgm:t>
        <a:bodyPr/>
        <a:lstStyle/>
        <a:p>
          <a:r>
            <a:rPr lang="en-US" dirty="0"/>
            <a:t>Physical or Medical Neglect</a:t>
          </a:r>
        </a:p>
      </dgm:t>
    </dgm:pt>
    <dgm:pt modelId="{71695290-DDB1-D641-BFBF-32316790B447}" type="parTrans" cxnId="{81525C90-50BE-A240-BE74-6B6E8FCF338B}">
      <dgm:prSet/>
      <dgm:spPr/>
      <dgm:t>
        <a:bodyPr/>
        <a:lstStyle/>
        <a:p>
          <a:endParaRPr lang="en-US"/>
        </a:p>
      </dgm:t>
    </dgm:pt>
    <dgm:pt modelId="{72E042E4-8AD2-B44B-90D8-7D3BD95B50DF}" type="sibTrans" cxnId="{81525C90-50BE-A240-BE74-6B6E8FCF338B}">
      <dgm:prSet/>
      <dgm:spPr/>
      <dgm:t>
        <a:bodyPr/>
        <a:lstStyle/>
        <a:p>
          <a:endParaRPr lang="en-US"/>
        </a:p>
      </dgm:t>
    </dgm:pt>
    <dgm:pt modelId="{5FD223C8-4E3A-AF4B-8E91-9FA3316D80E4}">
      <dgm:prSet phldrT="[Text]"/>
      <dgm:spPr/>
      <dgm:t>
        <a:bodyPr/>
        <a:lstStyle/>
        <a:p>
          <a:endParaRPr lang="en-US"/>
        </a:p>
      </dgm:t>
    </dgm:pt>
    <dgm:pt modelId="{40042C11-B0EA-044E-93E1-FDF858B3007B}" type="parTrans" cxnId="{04944FA8-F707-C148-A085-C6AD499891BC}">
      <dgm:prSet/>
      <dgm:spPr/>
      <dgm:t>
        <a:bodyPr/>
        <a:lstStyle/>
        <a:p>
          <a:endParaRPr lang="en-US"/>
        </a:p>
      </dgm:t>
    </dgm:pt>
    <dgm:pt modelId="{BF50E5A2-22D1-7F49-A8DC-3D5475C2B9C3}" type="sibTrans" cxnId="{04944FA8-F707-C148-A085-C6AD499891BC}">
      <dgm:prSet/>
      <dgm:spPr/>
      <dgm:t>
        <a:bodyPr/>
        <a:lstStyle/>
        <a:p>
          <a:endParaRPr lang="en-US"/>
        </a:p>
      </dgm:t>
    </dgm:pt>
    <dgm:pt modelId="{184CB3D0-124A-964C-8403-0A274541516E}">
      <dgm:prSet phldrT="[Text]" custT="1"/>
      <dgm:spPr/>
      <dgm:t>
        <a:bodyPr/>
        <a:lstStyle/>
        <a:p>
          <a:r>
            <a:rPr lang="en-US" sz="1600" dirty="0"/>
            <a:t>Poverty</a:t>
          </a:r>
        </a:p>
      </dgm:t>
    </dgm:pt>
    <dgm:pt modelId="{9CD5F679-5AB2-2544-9B8B-B3E017000A67}" type="parTrans" cxnId="{DB3B4EFF-3F5E-6A42-8A4E-8B9E67FE5476}">
      <dgm:prSet/>
      <dgm:spPr/>
      <dgm:t>
        <a:bodyPr/>
        <a:lstStyle/>
        <a:p>
          <a:endParaRPr lang="en-US"/>
        </a:p>
      </dgm:t>
    </dgm:pt>
    <dgm:pt modelId="{12B6A84B-7F3E-A34B-8CDF-18FA7A29A812}" type="sibTrans" cxnId="{DB3B4EFF-3F5E-6A42-8A4E-8B9E67FE5476}">
      <dgm:prSet/>
      <dgm:spPr/>
      <dgm:t>
        <a:bodyPr/>
        <a:lstStyle/>
        <a:p>
          <a:endParaRPr lang="en-US"/>
        </a:p>
      </dgm:t>
    </dgm:pt>
    <dgm:pt modelId="{D7EC8DC9-EFB3-3247-8F66-492DD3140CE2}">
      <dgm:prSet phldrT="[Text]"/>
      <dgm:spPr/>
      <dgm:t>
        <a:bodyPr/>
        <a:lstStyle/>
        <a:p>
          <a:endParaRPr lang="en-US"/>
        </a:p>
      </dgm:t>
    </dgm:pt>
    <dgm:pt modelId="{30DFD017-E92B-0844-91E3-1A44A7282BC2}" type="parTrans" cxnId="{95CF20E3-AD04-0C48-A09D-06CA8C773889}">
      <dgm:prSet/>
      <dgm:spPr/>
      <dgm:t>
        <a:bodyPr/>
        <a:lstStyle/>
        <a:p>
          <a:endParaRPr lang="en-US"/>
        </a:p>
      </dgm:t>
    </dgm:pt>
    <dgm:pt modelId="{BE61DEDB-8421-184F-A996-B7D30FF7A9C9}" type="sibTrans" cxnId="{95CF20E3-AD04-0C48-A09D-06CA8C773889}">
      <dgm:prSet/>
      <dgm:spPr/>
      <dgm:t>
        <a:bodyPr/>
        <a:lstStyle/>
        <a:p>
          <a:endParaRPr lang="en-US"/>
        </a:p>
      </dgm:t>
    </dgm:pt>
    <dgm:pt modelId="{C6F2105B-5C23-D044-AE79-539EB6A2EEBA}" type="pres">
      <dgm:prSet presAssocID="{BB7F61D2-4DE1-D647-8204-7E23EAB9094C}" presName="Name0" presStyleCnt="0">
        <dgm:presLayoutVars>
          <dgm:chMax val="1"/>
          <dgm:chPref val="1"/>
        </dgm:presLayoutVars>
      </dgm:prSet>
      <dgm:spPr/>
    </dgm:pt>
    <dgm:pt modelId="{A63E8340-8555-1843-A2F7-2D13A6A8B55D}" type="pres">
      <dgm:prSet presAssocID="{247CA9A1-5590-D74A-AC5D-FAD64C1CF1BC}" presName="Parent" presStyleLbl="node0" presStyleIdx="0" presStyleCnt="1">
        <dgm:presLayoutVars>
          <dgm:chMax val="5"/>
          <dgm:chPref val="5"/>
        </dgm:presLayoutVars>
      </dgm:prSet>
      <dgm:spPr/>
    </dgm:pt>
    <dgm:pt modelId="{876F0CA2-289F-914E-89C5-C6C77358445F}" type="pres">
      <dgm:prSet presAssocID="{247CA9A1-5590-D74A-AC5D-FAD64C1CF1BC}" presName="Accent2" presStyleLbl="node1" presStyleIdx="0" presStyleCnt="19"/>
      <dgm:spPr/>
    </dgm:pt>
    <dgm:pt modelId="{510D5C65-F480-7046-8173-EC6613B16A7B}" type="pres">
      <dgm:prSet presAssocID="{247CA9A1-5590-D74A-AC5D-FAD64C1CF1BC}" presName="Accent3" presStyleLbl="node1" presStyleIdx="1" presStyleCnt="19"/>
      <dgm:spPr/>
    </dgm:pt>
    <dgm:pt modelId="{1B7CF95C-FFAA-5442-8C7B-29AE50965426}" type="pres">
      <dgm:prSet presAssocID="{247CA9A1-5590-D74A-AC5D-FAD64C1CF1BC}" presName="Accent4" presStyleLbl="node1" presStyleIdx="2" presStyleCnt="19"/>
      <dgm:spPr/>
    </dgm:pt>
    <dgm:pt modelId="{447E86C2-CF4C-3745-A048-138BB4CF7963}" type="pres">
      <dgm:prSet presAssocID="{247CA9A1-5590-D74A-AC5D-FAD64C1CF1BC}" presName="Accent5" presStyleLbl="node1" presStyleIdx="3" presStyleCnt="19"/>
      <dgm:spPr/>
    </dgm:pt>
    <dgm:pt modelId="{AA8C593D-581D-7942-99E6-09BEE91850B1}" type="pres">
      <dgm:prSet presAssocID="{247CA9A1-5590-D74A-AC5D-FAD64C1CF1BC}" presName="Accent6" presStyleLbl="node1" presStyleIdx="4" presStyleCnt="19"/>
      <dgm:spPr/>
    </dgm:pt>
    <dgm:pt modelId="{F7066217-5857-FB44-9EB0-D088BE13381E}" type="pres">
      <dgm:prSet presAssocID="{A54AC221-45CE-4F4B-A62D-9625E441228C}" presName="Child1" presStyleLbl="node1" presStyleIdx="5" presStyleCnt="19" custScaleX="149419" custScaleY="128584">
        <dgm:presLayoutVars>
          <dgm:chMax val="0"/>
          <dgm:chPref val="0"/>
        </dgm:presLayoutVars>
      </dgm:prSet>
      <dgm:spPr/>
    </dgm:pt>
    <dgm:pt modelId="{7597C50A-8838-2F44-A986-148B2D5219A0}" type="pres">
      <dgm:prSet presAssocID="{A54AC221-45CE-4F4B-A62D-9625E441228C}" presName="Accent7" presStyleCnt="0"/>
      <dgm:spPr/>
    </dgm:pt>
    <dgm:pt modelId="{8F8B69B2-ED08-124F-A04D-070B1023BE26}" type="pres">
      <dgm:prSet presAssocID="{A54AC221-45CE-4F4B-A62D-9625E441228C}" presName="AccentHold1" presStyleLbl="node1" presStyleIdx="6" presStyleCnt="19"/>
      <dgm:spPr/>
    </dgm:pt>
    <dgm:pt modelId="{41BFA43F-AC61-EF4A-857C-C1C390DDAE08}" type="pres">
      <dgm:prSet presAssocID="{A54AC221-45CE-4F4B-A62D-9625E441228C}" presName="Accent8" presStyleCnt="0"/>
      <dgm:spPr/>
    </dgm:pt>
    <dgm:pt modelId="{DDB72DD9-E0A5-0E4D-BA54-FB75E8A40723}" type="pres">
      <dgm:prSet presAssocID="{A54AC221-45CE-4F4B-A62D-9625E441228C}" presName="AccentHold2" presStyleLbl="node1" presStyleIdx="7" presStyleCnt="19"/>
      <dgm:spPr/>
    </dgm:pt>
    <dgm:pt modelId="{109000D4-A041-CD4D-89D5-ACA777995FE3}" type="pres">
      <dgm:prSet presAssocID="{45743118-AE0D-0A42-B1DB-CF18F2AAA369}" presName="Child2" presStyleLbl="node1" presStyleIdx="8" presStyleCnt="19" custScaleX="143894" custScaleY="129813">
        <dgm:presLayoutVars>
          <dgm:chMax val="0"/>
          <dgm:chPref val="0"/>
        </dgm:presLayoutVars>
      </dgm:prSet>
      <dgm:spPr/>
    </dgm:pt>
    <dgm:pt modelId="{793910A6-AE28-1A43-8957-ACC8251F6D2B}" type="pres">
      <dgm:prSet presAssocID="{45743118-AE0D-0A42-B1DB-CF18F2AAA369}" presName="Accent9" presStyleCnt="0"/>
      <dgm:spPr/>
    </dgm:pt>
    <dgm:pt modelId="{EFF0488C-3502-6745-A840-13BF8E9443C9}" type="pres">
      <dgm:prSet presAssocID="{45743118-AE0D-0A42-B1DB-CF18F2AAA369}" presName="AccentHold1" presStyleLbl="node1" presStyleIdx="9" presStyleCnt="19"/>
      <dgm:spPr/>
    </dgm:pt>
    <dgm:pt modelId="{F8174B51-B53D-7341-8AED-4FD58DD45716}" type="pres">
      <dgm:prSet presAssocID="{45743118-AE0D-0A42-B1DB-CF18F2AAA369}" presName="Accent10" presStyleCnt="0"/>
      <dgm:spPr/>
    </dgm:pt>
    <dgm:pt modelId="{EA2B4355-7BED-2140-A855-CB5CA3C37957}" type="pres">
      <dgm:prSet presAssocID="{45743118-AE0D-0A42-B1DB-CF18F2AAA369}" presName="AccentHold2" presStyleLbl="node1" presStyleIdx="10" presStyleCnt="19"/>
      <dgm:spPr/>
    </dgm:pt>
    <dgm:pt modelId="{38449C4C-8619-874D-86E1-4D79779CD111}" type="pres">
      <dgm:prSet presAssocID="{45743118-AE0D-0A42-B1DB-CF18F2AAA369}" presName="Accent11" presStyleCnt="0"/>
      <dgm:spPr/>
    </dgm:pt>
    <dgm:pt modelId="{132D12CE-7626-2C4A-BE3C-6FD44EB4D520}" type="pres">
      <dgm:prSet presAssocID="{45743118-AE0D-0A42-B1DB-CF18F2AAA369}" presName="AccentHold3" presStyleLbl="node1" presStyleIdx="11" presStyleCnt="19"/>
      <dgm:spPr/>
    </dgm:pt>
    <dgm:pt modelId="{2A9ACB8E-7DDD-044E-AE1B-CD11C2613AEE}" type="pres">
      <dgm:prSet presAssocID="{2C321A52-4510-024C-AB08-1C3216EC558E}" presName="Child3" presStyleLbl="node1" presStyleIdx="12" presStyleCnt="19" custScaleX="159157" custScaleY="144244">
        <dgm:presLayoutVars>
          <dgm:chMax val="0"/>
          <dgm:chPref val="0"/>
        </dgm:presLayoutVars>
      </dgm:prSet>
      <dgm:spPr/>
    </dgm:pt>
    <dgm:pt modelId="{0E4BBA0D-BE33-7548-9786-1EBA5523E908}" type="pres">
      <dgm:prSet presAssocID="{2C321A52-4510-024C-AB08-1C3216EC558E}" presName="Accent12" presStyleCnt="0"/>
      <dgm:spPr/>
    </dgm:pt>
    <dgm:pt modelId="{F530A3BF-E948-CB4D-8ABE-32ACA4AE9D24}" type="pres">
      <dgm:prSet presAssocID="{2C321A52-4510-024C-AB08-1C3216EC558E}" presName="AccentHold1" presStyleLbl="node1" presStyleIdx="13" presStyleCnt="19"/>
      <dgm:spPr/>
    </dgm:pt>
    <dgm:pt modelId="{854ECC8C-FCAA-7940-885A-94EA797B0E65}" type="pres">
      <dgm:prSet presAssocID="{DA4F0E7D-72B0-9F4B-8483-D60479D3A313}" presName="Child4" presStyleLbl="node1" presStyleIdx="14" presStyleCnt="19" custScaleX="147045" custScaleY="142622">
        <dgm:presLayoutVars>
          <dgm:chMax val="0"/>
          <dgm:chPref val="0"/>
        </dgm:presLayoutVars>
      </dgm:prSet>
      <dgm:spPr/>
    </dgm:pt>
    <dgm:pt modelId="{344046CD-FCB5-1C4A-8DC9-887D4A9F9B0D}" type="pres">
      <dgm:prSet presAssocID="{DA4F0E7D-72B0-9F4B-8483-D60479D3A313}" presName="Accent13" presStyleCnt="0"/>
      <dgm:spPr/>
    </dgm:pt>
    <dgm:pt modelId="{8F2DBABE-CE98-3143-B35B-0BBC05D9E3DF}" type="pres">
      <dgm:prSet presAssocID="{DA4F0E7D-72B0-9F4B-8483-D60479D3A313}" presName="AccentHold1" presStyleLbl="node1" presStyleIdx="15" presStyleCnt="19"/>
      <dgm:spPr/>
    </dgm:pt>
    <dgm:pt modelId="{7ADD64EE-D36A-834F-9CAC-76CBA53256CF}" type="pres">
      <dgm:prSet presAssocID="{184CB3D0-124A-964C-8403-0A274541516E}" presName="Child5" presStyleLbl="node1" presStyleIdx="16" presStyleCnt="19" custScaleX="114461" custScaleY="121819">
        <dgm:presLayoutVars>
          <dgm:chMax val="0"/>
          <dgm:chPref val="0"/>
        </dgm:presLayoutVars>
      </dgm:prSet>
      <dgm:spPr/>
    </dgm:pt>
    <dgm:pt modelId="{7A8E66D4-8AD3-644E-A7F7-0F56269A74B0}" type="pres">
      <dgm:prSet presAssocID="{184CB3D0-124A-964C-8403-0A274541516E}" presName="Accent15" presStyleCnt="0"/>
      <dgm:spPr/>
    </dgm:pt>
    <dgm:pt modelId="{02FA6F60-C363-B947-BDAA-B5F76887C54D}" type="pres">
      <dgm:prSet presAssocID="{184CB3D0-124A-964C-8403-0A274541516E}" presName="AccentHold2" presStyleLbl="node1" presStyleIdx="17" presStyleCnt="19"/>
      <dgm:spPr/>
    </dgm:pt>
    <dgm:pt modelId="{D6D10699-D696-7948-B9B9-A1C4D4961D8B}" type="pres">
      <dgm:prSet presAssocID="{184CB3D0-124A-964C-8403-0A274541516E}" presName="Accent16" presStyleCnt="0"/>
      <dgm:spPr/>
    </dgm:pt>
    <dgm:pt modelId="{A1F5E370-65D5-2F44-BC16-091B72D9F0BD}" type="pres">
      <dgm:prSet presAssocID="{184CB3D0-124A-964C-8403-0A274541516E}" presName="AccentHold3" presStyleLbl="node1" presStyleIdx="18" presStyleCnt="19"/>
      <dgm:spPr/>
    </dgm:pt>
  </dgm:ptLst>
  <dgm:cxnLst>
    <dgm:cxn modelId="{4693EA35-3532-6544-9C42-4088F28210B1}" type="presOf" srcId="{247CA9A1-5590-D74A-AC5D-FAD64C1CF1BC}" destId="{A63E8340-8555-1843-A2F7-2D13A6A8B55D}" srcOrd="0" destOrd="0" presId="urn:microsoft.com/office/officeart/2009/3/layout/CircleRelationship"/>
    <dgm:cxn modelId="{F1226F4E-290E-1944-828B-8C113B112B67}" srcId="{247CA9A1-5590-D74A-AC5D-FAD64C1CF1BC}" destId="{45743118-AE0D-0A42-B1DB-CF18F2AAA369}" srcOrd="1" destOrd="0" parTransId="{D9B3103F-6530-364B-92D3-62917062BDD2}" sibTransId="{AA415A6C-B959-6443-AE5B-EEF66C9E1365}"/>
    <dgm:cxn modelId="{B6807C6D-F0E9-3A4F-AD1C-1674C87E7077}" type="presOf" srcId="{45743118-AE0D-0A42-B1DB-CF18F2AAA369}" destId="{109000D4-A041-CD4D-89D5-ACA777995FE3}" srcOrd="0" destOrd="0" presId="urn:microsoft.com/office/officeart/2009/3/layout/CircleRelationship"/>
    <dgm:cxn modelId="{81525C90-50BE-A240-BE74-6B6E8FCF338B}" srcId="{247CA9A1-5590-D74A-AC5D-FAD64C1CF1BC}" destId="{DA4F0E7D-72B0-9F4B-8483-D60479D3A313}" srcOrd="3" destOrd="0" parTransId="{71695290-DDB1-D641-BFBF-32316790B447}" sibTransId="{72E042E4-8AD2-B44B-90D8-7D3BD95B50DF}"/>
    <dgm:cxn modelId="{04944FA8-F707-C148-A085-C6AD499891BC}" srcId="{247CA9A1-5590-D74A-AC5D-FAD64C1CF1BC}" destId="{5FD223C8-4E3A-AF4B-8E91-9FA3316D80E4}" srcOrd="6" destOrd="0" parTransId="{40042C11-B0EA-044E-93E1-FDF858B3007B}" sibTransId="{BF50E5A2-22D1-7F49-A8DC-3D5475C2B9C3}"/>
    <dgm:cxn modelId="{24023DB1-18DA-A943-8AD7-49A676130AFF}" srcId="{BB7F61D2-4DE1-D647-8204-7E23EAB9094C}" destId="{247CA9A1-5590-D74A-AC5D-FAD64C1CF1BC}" srcOrd="0" destOrd="0" parTransId="{8622AD4A-EB62-6C4B-AC62-6DF214A5EE12}" sibTransId="{D8BC7BCC-2459-174C-BF87-480A85766E74}"/>
    <dgm:cxn modelId="{77D2B1C1-16B3-5841-9561-C9F0BE02393F}" type="presOf" srcId="{184CB3D0-124A-964C-8403-0A274541516E}" destId="{7ADD64EE-D36A-834F-9CAC-76CBA53256CF}" srcOrd="0" destOrd="0" presId="urn:microsoft.com/office/officeart/2009/3/layout/CircleRelationship"/>
    <dgm:cxn modelId="{44993FC6-5E18-314E-9763-ADFD8D11A700}" type="presOf" srcId="{BB7F61D2-4DE1-D647-8204-7E23EAB9094C}" destId="{C6F2105B-5C23-D044-AE79-539EB6A2EEBA}" srcOrd="0" destOrd="0" presId="urn:microsoft.com/office/officeart/2009/3/layout/CircleRelationship"/>
    <dgm:cxn modelId="{151351C6-E0CD-D345-A4A5-205A87E94CF6}" type="presOf" srcId="{DA4F0E7D-72B0-9F4B-8483-D60479D3A313}" destId="{854ECC8C-FCAA-7940-885A-94EA797B0E65}" srcOrd="0" destOrd="0" presId="urn:microsoft.com/office/officeart/2009/3/layout/CircleRelationship"/>
    <dgm:cxn modelId="{C7D0F1D0-34B6-3A4B-91AA-1402DABFB720}" srcId="{247CA9A1-5590-D74A-AC5D-FAD64C1CF1BC}" destId="{A54AC221-45CE-4F4B-A62D-9625E441228C}" srcOrd="0" destOrd="0" parTransId="{B0A7D19A-FDE2-1A47-A568-0FD0C4A54886}" sibTransId="{6390109F-AC8D-0B47-8BB4-3BE377ECDE80}"/>
    <dgm:cxn modelId="{0C2C11D1-CC67-E243-AC33-BB0DF98F1560}" type="presOf" srcId="{A54AC221-45CE-4F4B-A62D-9625E441228C}" destId="{F7066217-5857-FB44-9EB0-D088BE13381E}" srcOrd="0" destOrd="0" presId="urn:microsoft.com/office/officeart/2009/3/layout/CircleRelationship"/>
    <dgm:cxn modelId="{C6521CD3-F3BA-FC49-B060-976756C0E93F}" srcId="{247CA9A1-5590-D74A-AC5D-FAD64C1CF1BC}" destId="{2C321A52-4510-024C-AB08-1C3216EC558E}" srcOrd="2" destOrd="0" parTransId="{C3BB7B77-090D-1949-A3F1-16123745F4F5}" sibTransId="{31432C1D-930B-BB4F-B1AA-2B02C7ADD8A3}"/>
    <dgm:cxn modelId="{95CF20E3-AD04-0C48-A09D-06CA8C773889}" srcId="{247CA9A1-5590-D74A-AC5D-FAD64C1CF1BC}" destId="{D7EC8DC9-EFB3-3247-8F66-492DD3140CE2}" srcOrd="5" destOrd="0" parTransId="{30DFD017-E92B-0844-91E3-1A44A7282BC2}" sibTransId="{BE61DEDB-8421-184F-A996-B7D30FF7A9C9}"/>
    <dgm:cxn modelId="{90D021EE-8813-A148-87A6-25D9070698A0}" type="presOf" srcId="{2C321A52-4510-024C-AB08-1C3216EC558E}" destId="{2A9ACB8E-7DDD-044E-AE1B-CD11C2613AEE}" srcOrd="0" destOrd="0" presId="urn:microsoft.com/office/officeart/2009/3/layout/CircleRelationship"/>
    <dgm:cxn modelId="{DB3B4EFF-3F5E-6A42-8A4E-8B9E67FE5476}" srcId="{247CA9A1-5590-D74A-AC5D-FAD64C1CF1BC}" destId="{184CB3D0-124A-964C-8403-0A274541516E}" srcOrd="4" destOrd="0" parTransId="{9CD5F679-5AB2-2544-9B8B-B3E017000A67}" sibTransId="{12B6A84B-7F3E-A34B-8CDF-18FA7A29A812}"/>
    <dgm:cxn modelId="{53539CD8-6C82-354E-A367-A5898264425D}" type="presParOf" srcId="{C6F2105B-5C23-D044-AE79-539EB6A2EEBA}" destId="{A63E8340-8555-1843-A2F7-2D13A6A8B55D}" srcOrd="0" destOrd="0" presId="urn:microsoft.com/office/officeart/2009/3/layout/CircleRelationship"/>
    <dgm:cxn modelId="{308A4BE5-86D1-FD46-AA8F-DA345F2D399E}" type="presParOf" srcId="{C6F2105B-5C23-D044-AE79-539EB6A2EEBA}" destId="{876F0CA2-289F-914E-89C5-C6C77358445F}" srcOrd="1" destOrd="0" presId="urn:microsoft.com/office/officeart/2009/3/layout/CircleRelationship"/>
    <dgm:cxn modelId="{2D446DDC-5ECB-934E-9679-2A7B698A324D}" type="presParOf" srcId="{C6F2105B-5C23-D044-AE79-539EB6A2EEBA}" destId="{510D5C65-F480-7046-8173-EC6613B16A7B}" srcOrd="2" destOrd="0" presId="urn:microsoft.com/office/officeart/2009/3/layout/CircleRelationship"/>
    <dgm:cxn modelId="{AD9F3E1E-BDF6-3343-AF91-33DDF88C8EA1}" type="presParOf" srcId="{C6F2105B-5C23-D044-AE79-539EB6A2EEBA}" destId="{1B7CF95C-FFAA-5442-8C7B-29AE50965426}" srcOrd="3" destOrd="0" presId="urn:microsoft.com/office/officeart/2009/3/layout/CircleRelationship"/>
    <dgm:cxn modelId="{A9715F79-F41A-1B42-B905-08C0F759F7B4}" type="presParOf" srcId="{C6F2105B-5C23-D044-AE79-539EB6A2EEBA}" destId="{447E86C2-CF4C-3745-A048-138BB4CF7963}" srcOrd="4" destOrd="0" presId="urn:microsoft.com/office/officeart/2009/3/layout/CircleRelationship"/>
    <dgm:cxn modelId="{597B8C46-20D3-9344-B33C-FC6088199CF5}" type="presParOf" srcId="{C6F2105B-5C23-D044-AE79-539EB6A2EEBA}" destId="{AA8C593D-581D-7942-99E6-09BEE91850B1}" srcOrd="5" destOrd="0" presId="urn:microsoft.com/office/officeart/2009/3/layout/CircleRelationship"/>
    <dgm:cxn modelId="{4E0D1797-D298-F340-918B-62E5AB32AF2D}" type="presParOf" srcId="{C6F2105B-5C23-D044-AE79-539EB6A2EEBA}" destId="{F7066217-5857-FB44-9EB0-D088BE13381E}" srcOrd="6" destOrd="0" presId="urn:microsoft.com/office/officeart/2009/3/layout/CircleRelationship"/>
    <dgm:cxn modelId="{C98505CC-13B7-8541-97D6-CA1EDC903853}" type="presParOf" srcId="{C6F2105B-5C23-D044-AE79-539EB6A2EEBA}" destId="{7597C50A-8838-2F44-A986-148B2D5219A0}" srcOrd="7" destOrd="0" presId="urn:microsoft.com/office/officeart/2009/3/layout/CircleRelationship"/>
    <dgm:cxn modelId="{4C084D74-DFE5-A84C-BB0B-3C3076072AB1}" type="presParOf" srcId="{7597C50A-8838-2F44-A986-148B2D5219A0}" destId="{8F8B69B2-ED08-124F-A04D-070B1023BE26}" srcOrd="0" destOrd="0" presId="urn:microsoft.com/office/officeart/2009/3/layout/CircleRelationship"/>
    <dgm:cxn modelId="{D617E1D2-A8B4-534B-8AB2-A0C1D0F72B0C}" type="presParOf" srcId="{C6F2105B-5C23-D044-AE79-539EB6A2EEBA}" destId="{41BFA43F-AC61-EF4A-857C-C1C390DDAE08}" srcOrd="8" destOrd="0" presId="urn:microsoft.com/office/officeart/2009/3/layout/CircleRelationship"/>
    <dgm:cxn modelId="{8AADD812-4065-3146-8DC2-727DAFA1B2A0}" type="presParOf" srcId="{41BFA43F-AC61-EF4A-857C-C1C390DDAE08}" destId="{DDB72DD9-E0A5-0E4D-BA54-FB75E8A40723}" srcOrd="0" destOrd="0" presId="urn:microsoft.com/office/officeart/2009/3/layout/CircleRelationship"/>
    <dgm:cxn modelId="{2663B65F-F247-6D43-9581-2DBB9170CC30}" type="presParOf" srcId="{C6F2105B-5C23-D044-AE79-539EB6A2EEBA}" destId="{109000D4-A041-CD4D-89D5-ACA777995FE3}" srcOrd="9" destOrd="0" presId="urn:microsoft.com/office/officeart/2009/3/layout/CircleRelationship"/>
    <dgm:cxn modelId="{A7B967AD-A8B0-7F43-813D-EE3EE29CEE59}" type="presParOf" srcId="{C6F2105B-5C23-D044-AE79-539EB6A2EEBA}" destId="{793910A6-AE28-1A43-8957-ACC8251F6D2B}" srcOrd="10" destOrd="0" presId="urn:microsoft.com/office/officeart/2009/3/layout/CircleRelationship"/>
    <dgm:cxn modelId="{44E416EA-847F-9646-B501-0286C9C145B2}" type="presParOf" srcId="{793910A6-AE28-1A43-8957-ACC8251F6D2B}" destId="{EFF0488C-3502-6745-A840-13BF8E9443C9}" srcOrd="0" destOrd="0" presId="urn:microsoft.com/office/officeart/2009/3/layout/CircleRelationship"/>
    <dgm:cxn modelId="{A8FC05C5-5582-F546-950F-85F7D8E17145}" type="presParOf" srcId="{C6F2105B-5C23-D044-AE79-539EB6A2EEBA}" destId="{F8174B51-B53D-7341-8AED-4FD58DD45716}" srcOrd="11" destOrd="0" presId="urn:microsoft.com/office/officeart/2009/3/layout/CircleRelationship"/>
    <dgm:cxn modelId="{088B88D4-8231-B345-9BEF-CCC34FB1F9DC}" type="presParOf" srcId="{F8174B51-B53D-7341-8AED-4FD58DD45716}" destId="{EA2B4355-7BED-2140-A855-CB5CA3C37957}" srcOrd="0" destOrd="0" presId="urn:microsoft.com/office/officeart/2009/3/layout/CircleRelationship"/>
    <dgm:cxn modelId="{D382AEA4-5305-6747-A0A1-BB214412020D}" type="presParOf" srcId="{C6F2105B-5C23-D044-AE79-539EB6A2EEBA}" destId="{38449C4C-8619-874D-86E1-4D79779CD111}" srcOrd="12" destOrd="0" presId="urn:microsoft.com/office/officeart/2009/3/layout/CircleRelationship"/>
    <dgm:cxn modelId="{3310F6C0-71F6-2547-9CAA-1D23D270FCEC}" type="presParOf" srcId="{38449C4C-8619-874D-86E1-4D79779CD111}" destId="{132D12CE-7626-2C4A-BE3C-6FD44EB4D520}" srcOrd="0" destOrd="0" presId="urn:microsoft.com/office/officeart/2009/3/layout/CircleRelationship"/>
    <dgm:cxn modelId="{A4BAA2E4-FE13-5546-931E-14228080BF9F}" type="presParOf" srcId="{C6F2105B-5C23-D044-AE79-539EB6A2EEBA}" destId="{2A9ACB8E-7DDD-044E-AE1B-CD11C2613AEE}" srcOrd="13" destOrd="0" presId="urn:microsoft.com/office/officeart/2009/3/layout/CircleRelationship"/>
    <dgm:cxn modelId="{01D419C8-3E52-8D4D-AD4B-49C21CA5609C}" type="presParOf" srcId="{C6F2105B-5C23-D044-AE79-539EB6A2EEBA}" destId="{0E4BBA0D-BE33-7548-9786-1EBA5523E908}" srcOrd="14" destOrd="0" presId="urn:microsoft.com/office/officeart/2009/3/layout/CircleRelationship"/>
    <dgm:cxn modelId="{4D0E9766-1127-0341-98C0-27602B593893}" type="presParOf" srcId="{0E4BBA0D-BE33-7548-9786-1EBA5523E908}" destId="{F530A3BF-E948-CB4D-8ABE-32ACA4AE9D24}" srcOrd="0" destOrd="0" presId="urn:microsoft.com/office/officeart/2009/3/layout/CircleRelationship"/>
    <dgm:cxn modelId="{F80B8675-33F0-7F40-9873-E0C70EBE01B0}" type="presParOf" srcId="{C6F2105B-5C23-D044-AE79-539EB6A2EEBA}" destId="{854ECC8C-FCAA-7940-885A-94EA797B0E65}" srcOrd="15" destOrd="0" presId="urn:microsoft.com/office/officeart/2009/3/layout/CircleRelationship"/>
    <dgm:cxn modelId="{D36E97AC-C8A8-A64E-A29F-0F6DFE8E5324}" type="presParOf" srcId="{C6F2105B-5C23-D044-AE79-539EB6A2EEBA}" destId="{344046CD-FCB5-1C4A-8DC9-887D4A9F9B0D}" srcOrd="16" destOrd="0" presId="urn:microsoft.com/office/officeart/2009/3/layout/CircleRelationship"/>
    <dgm:cxn modelId="{B5F4BFE1-113E-EC43-B1C7-FCC00BF8C182}" type="presParOf" srcId="{344046CD-FCB5-1C4A-8DC9-887D4A9F9B0D}" destId="{8F2DBABE-CE98-3143-B35B-0BBC05D9E3DF}" srcOrd="0" destOrd="0" presId="urn:microsoft.com/office/officeart/2009/3/layout/CircleRelationship"/>
    <dgm:cxn modelId="{F4B14575-090E-A244-BB45-92AE66C088AF}" type="presParOf" srcId="{C6F2105B-5C23-D044-AE79-539EB6A2EEBA}" destId="{7ADD64EE-D36A-834F-9CAC-76CBA53256CF}" srcOrd="17" destOrd="0" presId="urn:microsoft.com/office/officeart/2009/3/layout/CircleRelationship"/>
    <dgm:cxn modelId="{05097272-CE01-A142-90B9-46C2A4025F83}" type="presParOf" srcId="{C6F2105B-5C23-D044-AE79-539EB6A2EEBA}" destId="{7A8E66D4-8AD3-644E-A7F7-0F56269A74B0}" srcOrd="18" destOrd="0" presId="urn:microsoft.com/office/officeart/2009/3/layout/CircleRelationship"/>
    <dgm:cxn modelId="{C2E350BA-AE04-EC45-BC8C-5A1F1659A606}" type="presParOf" srcId="{7A8E66D4-8AD3-644E-A7F7-0F56269A74B0}" destId="{02FA6F60-C363-B947-BDAA-B5F76887C54D}" srcOrd="0" destOrd="0" presId="urn:microsoft.com/office/officeart/2009/3/layout/CircleRelationship"/>
    <dgm:cxn modelId="{0FAE18C1-9CAC-254F-A714-929E12C90771}" type="presParOf" srcId="{C6F2105B-5C23-D044-AE79-539EB6A2EEBA}" destId="{D6D10699-D696-7948-B9B9-A1C4D4961D8B}" srcOrd="19" destOrd="0" presId="urn:microsoft.com/office/officeart/2009/3/layout/CircleRelationship"/>
    <dgm:cxn modelId="{0D7DA619-4D41-B241-BFA8-9A9FD59B27DA}" type="presParOf" srcId="{D6D10699-D696-7948-B9B9-A1C4D4961D8B}" destId="{A1F5E370-65D5-2F44-BC16-091B72D9F0BD}"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D4983E-A69C-4E4A-BE69-F4C4D10C0A20}"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EC84E1D8-98CC-4822-9B92-F054374A45FF}">
      <dgm:prSet/>
      <dgm:spPr/>
      <dgm:t>
        <a:bodyPr/>
        <a:lstStyle/>
        <a:p>
          <a:pPr rtl="0"/>
          <a:r>
            <a:rPr lang="en-US"/>
            <a:t>Engagement begins the first time you meet a person.</a:t>
          </a:r>
        </a:p>
      </dgm:t>
    </dgm:pt>
    <dgm:pt modelId="{F712C7AD-A29C-4E9D-8E03-9A3CC01430CF}" type="parTrans" cxnId="{F5C22F81-6994-424A-A92A-8EBD2C0FBA6C}">
      <dgm:prSet/>
      <dgm:spPr/>
      <dgm:t>
        <a:bodyPr/>
        <a:lstStyle/>
        <a:p>
          <a:endParaRPr lang="en-US"/>
        </a:p>
      </dgm:t>
    </dgm:pt>
    <dgm:pt modelId="{CB2BBEA8-A313-4900-A993-8833AB4C866B}" type="sibTrans" cxnId="{F5C22F81-6994-424A-A92A-8EBD2C0FBA6C}">
      <dgm:prSet/>
      <dgm:spPr/>
      <dgm:t>
        <a:bodyPr/>
        <a:lstStyle/>
        <a:p>
          <a:endParaRPr lang="en-US"/>
        </a:p>
      </dgm:t>
    </dgm:pt>
    <dgm:pt modelId="{F0685BB1-5815-4A8A-A565-81E2860DB373}">
      <dgm:prSet/>
      <dgm:spPr/>
      <dgm:t>
        <a:bodyPr/>
        <a:lstStyle/>
        <a:p>
          <a:pPr rtl="0"/>
          <a:r>
            <a:rPr lang="en-US"/>
            <a:t>Engagement  is a way of being with a person and sets the tone for all future interactions.</a:t>
          </a:r>
        </a:p>
      </dgm:t>
    </dgm:pt>
    <dgm:pt modelId="{1A468B59-4243-4DA7-9CC5-651061D04150}" type="parTrans" cxnId="{E48CADFC-B5E8-4BF3-81F3-033321023F06}">
      <dgm:prSet/>
      <dgm:spPr/>
      <dgm:t>
        <a:bodyPr/>
        <a:lstStyle/>
        <a:p>
          <a:endParaRPr lang="en-US"/>
        </a:p>
      </dgm:t>
    </dgm:pt>
    <dgm:pt modelId="{2D858A01-C35E-4365-9264-701C1B604223}" type="sibTrans" cxnId="{E48CADFC-B5E8-4BF3-81F3-033321023F06}">
      <dgm:prSet/>
      <dgm:spPr/>
      <dgm:t>
        <a:bodyPr/>
        <a:lstStyle/>
        <a:p>
          <a:endParaRPr lang="en-US"/>
        </a:p>
      </dgm:t>
    </dgm:pt>
    <dgm:pt modelId="{B1A0E81C-B5F4-44CB-8436-50B763799C27}">
      <dgm:prSet/>
      <dgm:spPr/>
      <dgm:t>
        <a:bodyPr/>
        <a:lstStyle/>
        <a:p>
          <a:pPr rtl="0"/>
          <a:r>
            <a:rPr lang="en-US"/>
            <a:t>Listen to each persons story, what their concerns are, what they want.</a:t>
          </a:r>
        </a:p>
      </dgm:t>
    </dgm:pt>
    <dgm:pt modelId="{9180D385-8A11-4587-A1F9-1337AD260D37}" type="parTrans" cxnId="{7475E2A2-3124-4517-9E9E-FD0CD434A94F}">
      <dgm:prSet/>
      <dgm:spPr/>
      <dgm:t>
        <a:bodyPr/>
        <a:lstStyle/>
        <a:p>
          <a:endParaRPr lang="en-US"/>
        </a:p>
      </dgm:t>
    </dgm:pt>
    <dgm:pt modelId="{228E1485-4311-4410-82C3-812A390224FA}" type="sibTrans" cxnId="{7475E2A2-3124-4517-9E9E-FD0CD434A94F}">
      <dgm:prSet/>
      <dgm:spPr/>
      <dgm:t>
        <a:bodyPr/>
        <a:lstStyle/>
        <a:p>
          <a:endParaRPr lang="en-US"/>
        </a:p>
      </dgm:t>
    </dgm:pt>
    <dgm:pt modelId="{C8700A9F-9B4C-4EEE-80E4-62828097FA34}">
      <dgm:prSet/>
      <dgm:spPr/>
      <dgm:t>
        <a:bodyPr/>
        <a:lstStyle/>
        <a:p>
          <a:pPr rtl="0"/>
          <a:r>
            <a:rPr lang="en-US"/>
            <a:t>Evaluate each person, assessing what they tell us, where they live, how they interact with their surroundings.</a:t>
          </a:r>
        </a:p>
      </dgm:t>
    </dgm:pt>
    <dgm:pt modelId="{1EE2C4FB-8990-4254-BF6D-31E06A715ABB}" type="parTrans" cxnId="{B7661C43-702A-4861-8EE1-BBBEA1DFBC8F}">
      <dgm:prSet/>
      <dgm:spPr/>
      <dgm:t>
        <a:bodyPr/>
        <a:lstStyle/>
        <a:p>
          <a:endParaRPr lang="en-US"/>
        </a:p>
      </dgm:t>
    </dgm:pt>
    <dgm:pt modelId="{671EC267-8E99-404C-BA2B-13E0D63B44E7}" type="sibTrans" cxnId="{B7661C43-702A-4861-8EE1-BBBEA1DFBC8F}">
      <dgm:prSet/>
      <dgm:spPr/>
      <dgm:t>
        <a:bodyPr/>
        <a:lstStyle/>
        <a:p>
          <a:endParaRPr lang="en-US"/>
        </a:p>
      </dgm:t>
    </dgm:pt>
    <dgm:pt modelId="{FA35CF37-F18B-4D1C-A1DA-EC08A410663D}">
      <dgm:prSet/>
      <dgm:spPr/>
      <dgm:t>
        <a:bodyPr/>
        <a:lstStyle/>
        <a:p>
          <a:pPr rtl="0"/>
          <a:r>
            <a:rPr lang="en-US"/>
            <a:t>Seek information from HMIS, the CAN, the police, EMS, and homeless and mainstream service providers that have had interactions with each person.</a:t>
          </a:r>
        </a:p>
      </dgm:t>
    </dgm:pt>
    <dgm:pt modelId="{CBF50FE4-922C-4ACC-AF0B-56FD5B66FAFD}" type="parTrans" cxnId="{0E37A2AA-BFCC-4BAE-A0EB-8159C322FC08}">
      <dgm:prSet/>
      <dgm:spPr/>
      <dgm:t>
        <a:bodyPr/>
        <a:lstStyle/>
        <a:p>
          <a:endParaRPr lang="en-US"/>
        </a:p>
      </dgm:t>
    </dgm:pt>
    <dgm:pt modelId="{150699AC-A0A5-40F2-AEBA-12575FCE07B2}" type="sibTrans" cxnId="{0E37A2AA-BFCC-4BAE-A0EB-8159C322FC08}">
      <dgm:prSet/>
      <dgm:spPr/>
      <dgm:t>
        <a:bodyPr/>
        <a:lstStyle/>
        <a:p>
          <a:endParaRPr lang="en-US"/>
        </a:p>
      </dgm:t>
    </dgm:pt>
    <dgm:pt modelId="{8F2855C5-0ED5-0344-8C46-A80208105158}" type="pres">
      <dgm:prSet presAssocID="{57D4983E-A69C-4E4A-BE69-F4C4D10C0A20}" presName="linear" presStyleCnt="0">
        <dgm:presLayoutVars>
          <dgm:animLvl val="lvl"/>
          <dgm:resizeHandles val="exact"/>
        </dgm:presLayoutVars>
      </dgm:prSet>
      <dgm:spPr/>
    </dgm:pt>
    <dgm:pt modelId="{B4D80D94-5E3F-F44D-AA5A-88FF3DF2140A}" type="pres">
      <dgm:prSet presAssocID="{EC84E1D8-98CC-4822-9B92-F054374A45FF}" presName="parentText" presStyleLbl="node1" presStyleIdx="0" presStyleCnt="5">
        <dgm:presLayoutVars>
          <dgm:chMax val="0"/>
          <dgm:bulletEnabled val="1"/>
        </dgm:presLayoutVars>
      </dgm:prSet>
      <dgm:spPr/>
    </dgm:pt>
    <dgm:pt modelId="{40E63885-9CEA-2C46-BA9F-0E1137E76D9D}" type="pres">
      <dgm:prSet presAssocID="{CB2BBEA8-A313-4900-A993-8833AB4C866B}" presName="spacer" presStyleCnt="0"/>
      <dgm:spPr/>
    </dgm:pt>
    <dgm:pt modelId="{F81ECB19-C5A2-304A-A6BD-4366DD24A806}" type="pres">
      <dgm:prSet presAssocID="{F0685BB1-5815-4A8A-A565-81E2860DB373}" presName="parentText" presStyleLbl="node1" presStyleIdx="1" presStyleCnt="5">
        <dgm:presLayoutVars>
          <dgm:chMax val="0"/>
          <dgm:bulletEnabled val="1"/>
        </dgm:presLayoutVars>
      </dgm:prSet>
      <dgm:spPr/>
    </dgm:pt>
    <dgm:pt modelId="{35A51C67-91F8-CF4D-9E47-8D60CC0A2238}" type="pres">
      <dgm:prSet presAssocID="{2D858A01-C35E-4365-9264-701C1B604223}" presName="spacer" presStyleCnt="0"/>
      <dgm:spPr/>
    </dgm:pt>
    <dgm:pt modelId="{C2C4AE2B-E8BC-4A44-95CB-CACA8243578E}" type="pres">
      <dgm:prSet presAssocID="{B1A0E81C-B5F4-44CB-8436-50B763799C27}" presName="parentText" presStyleLbl="node1" presStyleIdx="2" presStyleCnt="5">
        <dgm:presLayoutVars>
          <dgm:chMax val="0"/>
          <dgm:bulletEnabled val="1"/>
        </dgm:presLayoutVars>
      </dgm:prSet>
      <dgm:spPr/>
    </dgm:pt>
    <dgm:pt modelId="{E031881E-A392-8748-B130-65AEE28B0098}" type="pres">
      <dgm:prSet presAssocID="{228E1485-4311-4410-82C3-812A390224FA}" presName="spacer" presStyleCnt="0"/>
      <dgm:spPr/>
    </dgm:pt>
    <dgm:pt modelId="{6879C8EF-5DF4-F042-A0F4-EEA93672C9A5}" type="pres">
      <dgm:prSet presAssocID="{C8700A9F-9B4C-4EEE-80E4-62828097FA34}" presName="parentText" presStyleLbl="node1" presStyleIdx="3" presStyleCnt="5">
        <dgm:presLayoutVars>
          <dgm:chMax val="0"/>
          <dgm:bulletEnabled val="1"/>
        </dgm:presLayoutVars>
      </dgm:prSet>
      <dgm:spPr/>
    </dgm:pt>
    <dgm:pt modelId="{0D1BE02A-D2F3-1D4F-A9F0-ACD73A13F633}" type="pres">
      <dgm:prSet presAssocID="{671EC267-8E99-404C-BA2B-13E0D63B44E7}" presName="spacer" presStyleCnt="0"/>
      <dgm:spPr/>
    </dgm:pt>
    <dgm:pt modelId="{7AAF2F58-5C91-D64F-B1CB-842683A518FE}" type="pres">
      <dgm:prSet presAssocID="{FA35CF37-F18B-4D1C-A1DA-EC08A410663D}" presName="parentText" presStyleLbl="node1" presStyleIdx="4" presStyleCnt="5">
        <dgm:presLayoutVars>
          <dgm:chMax val="0"/>
          <dgm:bulletEnabled val="1"/>
        </dgm:presLayoutVars>
      </dgm:prSet>
      <dgm:spPr/>
    </dgm:pt>
  </dgm:ptLst>
  <dgm:cxnLst>
    <dgm:cxn modelId="{0F81D918-23D5-3841-9AEA-1FA8B4908208}" type="presOf" srcId="{57D4983E-A69C-4E4A-BE69-F4C4D10C0A20}" destId="{8F2855C5-0ED5-0344-8C46-A80208105158}" srcOrd="0" destOrd="0" presId="urn:microsoft.com/office/officeart/2005/8/layout/vList2"/>
    <dgm:cxn modelId="{6AC6663F-661C-474B-B1E1-487BACC51EA2}" type="presOf" srcId="{F0685BB1-5815-4A8A-A565-81E2860DB373}" destId="{F81ECB19-C5A2-304A-A6BD-4366DD24A806}" srcOrd="0" destOrd="0" presId="urn:microsoft.com/office/officeart/2005/8/layout/vList2"/>
    <dgm:cxn modelId="{B7661C43-702A-4861-8EE1-BBBEA1DFBC8F}" srcId="{57D4983E-A69C-4E4A-BE69-F4C4D10C0A20}" destId="{C8700A9F-9B4C-4EEE-80E4-62828097FA34}" srcOrd="3" destOrd="0" parTransId="{1EE2C4FB-8990-4254-BF6D-31E06A715ABB}" sibTransId="{671EC267-8E99-404C-BA2B-13E0D63B44E7}"/>
    <dgm:cxn modelId="{3E8F6246-9880-4D45-B083-F4DA42F37799}" type="presOf" srcId="{EC84E1D8-98CC-4822-9B92-F054374A45FF}" destId="{B4D80D94-5E3F-F44D-AA5A-88FF3DF2140A}" srcOrd="0" destOrd="0" presId="urn:microsoft.com/office/officeart/2005/8/layout/vList2"/>
    <dgm:cxn modelId="{9F1A8E49-E370-1A48-8378-3ABD95D09498}" type="presOf" srcId="{FA35CF37-F18B-4D1C-A1DA-EC08A410663D}" destId="{7AAF2F58-5C91-D64F-B1CB-842683A518FE}" srcOrd="0" destOrd="0" presId="urn:microsoft.com/office/officeart/2005/8/layout/vList2"/>
    <dgm:cxn modelId="{F5C22F81-6994-424A-A92A-8EBD2C0FBA6C}" srcId="{57D4983E-A69C-4E4A-BE69-F4C4D10C0A20}" destId="{EC84E1D8-98CC-4822-9B92-F054374A45FF}" srcOrd="0" destOrd="0" parTransId="{F712C7AD-A29C-4E9D-8E03-9A3CC01430CF}" sibTransId="{CB2BBEA8-A313-4900-A993-8833AB4C866B}"/>
    <dgm:cxn modelId="{7475E2A2-3124-4517-9E9E-FD0CD434A94F}" srcId="{57D4983E-A69C-4E4A-BE69-F4C4D10C0A20}" destId="{B1A0E81C-B5F4-44CB-8436-50B763799C27}" srcOrd="2" destOrd="0" parTransId="{9180D385-8A11-4587-A1F9-1337AD260D37}" sibTransId="{228E1485-4311-4410-82C3-812A390224FA}"/>
    <dgm:cxn modelId="{0E37A2AA-BFCC-4BAE-A0EB-8159C322FC08}" srcId="{57D4983E-A69C-4E4A-BE69-F4C4D10C0A20}" destId="{FA35CF37-F18B-4D1C-A1DA-EC08A410663D}" srcOrd="4" destOrd="0" parTransId="{CBF50FE4-922C-4ACC-AF0B-56FD5B66FAFD}" sibTransId="{150699AC-A0A5-40F2-AEBA-12575FCE07B2}"/>
    <dgm:cxn modelId="{69D3DFC3-3961-594C-A86C-7455B6303693}" type="presOf" srcId="{C8700A9F-9B4C-4EEE-80E4-62828097FA34}" destId="{6879C8EF-5DF4-F042-A0F4-EEA93672C9A5}" srcOrd="0" destOrd="0" presId="urn:microsoft.com/office/officeart/2005/8/layout/vList2"/>
    <dgm:cxn modelId="{40A9ECC9-A4B5-3C44-8C38-794B3ED5620E}" type="presOf" srcId="{B1A0E81C-B5F4-44CB-8436-50B763799C27}" destId="{C2C4AE2B-E8BC-4A44-95CB-CACA8243578E}" srcOrd="0" destOrd="0" presId="urn:microsoft.com/office/officeart/2005/8/layout/vList2"/>
    <dgm:cxn modelId="{E48CADFC-B5E8-4BF3-81F3-033321023F06}" srcId="{57D4983E-A69C-4E4A-BE69-F4C4D10C0A20}" destId="{F0685BB1-5815-4A8A-A565-81E2860DB373}" srcOrd="1" destOrd="0" parTransId="{1A468B59-4243-4DA7-9CC5-651061D04150}" sibTransId="{2D858A01-C35E-4365-9264-701C1B604223}"/>
    <dgm:cxn modelId="{F50FDE77-B531-EE4C-9EAD-9464ABA04464}" type="presParOf" srcId="{8F2855C5-0ED5-0344-8C46-A80208105158}" destId="{B4D80D94-5E3F-F44D-AA5A-88FF3DF2140A}" srcOrd="0" destOrd="0" presId="urn:microsoft.com/office/officeart/2005/8/layout/vList2"/>
    <dgm:cxn modelId="{1E8F0D0A-02AF-6C41-A5CC-1B202C216607}" type="presParOf" srcId="{8F2855C5-0ED5-0344-8C46-A80208105158}" destId="{40E63885-9CEA-2C46-BA9F-0E1137E76D9D}" srcOrd="1" destOrd="0" presId="urn:microsoft.com/office/officeart/2005/8/layout/vList2"/>
    <dgm:cxn modelId="{25ED3C90-9984-AF4E-91AF-1FAE00683748}" type="presParOf" srcId="{8F2855C5-0ED5-0344-8C46-A80208105158}" destId="{F81ECB19-C5A2-304A-A6BD-4366DD24A806}" srcOrd="2" destOrd="0" presId="urn:microsoft.com/office/officeart/2005/8/layout/vList2"/>
    <dgm:cxn modelId="{C4C531B7-2775-CE4D-9788-487ABBE5C11B}" type="presParOf" srcId="{8F2855C5-0ED5-0344-8C46-A80208105158}" destId="{35A51C67-91F8-CF4D-9E47-8D60CC0A2238}" srcOrd="3" destOrd="0" presId="urn:microsoft.com/office/officeart/2005/8/layout/vList2"/>
    <dgm:cxn modelId="{362C28E1-9C9B-A94F-8856-C2157BEDEEFC}" type="presParOf" srcId="{8F2855C5-0ED5-0344-8C46-A80208105158}" destId="{C2C4AE2B-E8BC-4A44-95CB-CACA8243578E}" srcOrd="4" destOrd="0" presId="urn:microsoft.com/office/officeart/2005/8/layout/vList2"/>
    <dgm:cxn modelId="{73CC4AE5-2319-C940-9038-D1E8F5979370}" type="presParOf" srcId="{8F2855C5-0ED5-0344-8C46-A80208105158}" destId="{E031881E-A392-8748-B130-65AEE28B0098}" srcOrd="5" destOrd="0" presId="urn:microsoft.com/office/officeart/2005/8/layout/vList2"/>
    <dgm:cxn modelId="{8094F2D7-FB32-C446-9E12-44CB4944965B}" type="presParOf" srcId="{8F2855C5-0ED5-0344-8C46-A80208105158}" destId="{6879C8EF-5DF4-F042-A0F4-EEA93672C9A5}" srcOrd="6" destOrd="0" presId="urn:microsoft.com/office/officeart/2005/8/layout/vList2"/>
    <dgm:cxn modelId="{E5530455-B4E0-AB42-B4B8-B69B8BD60384}" type="presParOf" srcId="{8F2855C5-0ED5-0344-8C46-A80208105158}" destId="{0D1BE02A-D2F3-1D4F-A9F0-ACD73A13F633}" srcOrd="7" destOrd="0" presId="urn:microsoft.com/office/officeart/2005/8/layout/vList2"/>
    <dgm:cxn modelId="{67B9AF75-D2AC-5F4C-A0E3-4FE66DB2871D}" type="presParOf" srcId="{8F2855C5-0ED5-0344-8C46-A80208105158}" destId="{7AAF2F58-5C91-D64F-B1CB-842683A518F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0663B1-7240-470D-8486-E6A9C9FA041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6EFB312-3904-41DB-99E6-08B437C2CD8F}">
      <dgm:prSet/>
      <dgm:spPr/>
      <dgm:t>
        <a:bodyPr/>
        <a:lstStyle/>
        <a:p>
          <a:pPr rtl="0"/>
          <a:r>
            <a:rPr lang="en-US" dirty="0"/>
            <a:t>Change is always hard and motivation gets you through it – must feel confident and value the change</a:t>
          </a:r>
        </a:p>
      </dgm:t>
    </dgm:pt>
    <dgm:pt modelId="{40E56CBF-8D77-4DC4-9CE0-A7E2517315F0}" type="parTrans" cxnId="{0C460B98-760A-4D7E-9B89-4B120730D226}">
      <dgm:prSet/>
      <dgm:spPr/>
      <dgm:t>
        <a:bodyPr/>
        <a:lstStyle/>
        <a:p>
          <a:endParaRPr lang="en-US"/>
        </a:p>
      </dgm:t>
    </dgm:pt>
    <dgm:pt modelId="{029209E9-B65F-412D-998A-0D1C296248AF}" type="sibTrans" cxnId="{0C460B98-760A-4D7E-9B89-4B120730D226}">
      <dgm:prSet/>
      <dgm:spPr/>
      <dgm:t>
        <a:bodyPr/>
        <a:lstStyle/>
        <a:p>
          <a:endParaRPr lang="en-US"/>
        </a:p>
      </dgm:t>
    </dgm:pt>
    <dgm:pt modelId="{0B6372A5-5B6F-4F1A-8209-6D2DFB0D038F}">
      <dgm:prSet/>
      <dgm:spPr/>
      <dgm:t>
        <a:bodyPr/>
        <a:lstStyle/>
        <a:p>
          <a:pPr rtl="0"/>
          <a:r>
            <a:rPr lang="en-US" dirty="0"/>
            <a:t>Motivation can be influenced by outside influence; it does not reside solely in the person</a:t>
          </a:r>
        </a:p>
      </dgm:t>
    </dgm:pt>
    <dgm:pt modelId="{61D86AAB-BA7C-41D7-B8CE-DD4108316E67}" type="parTrans" cxnId="{21805FCE-054F-442D-8D44-7C0ACCBF6B9A}">
      <dgm:prSet/>
      <dgm:spPr/>
      <dgm:t>
        <a:bodyPr/>
        <a:lstStyle/>
        <a:p>
          <a:endParaRPr lang="en-US"/>
        </a:p>
      </dgm:t>
    </dgm:pt>
    <dgm:pt modelId="{5113D62C-EA29-4243-A953-7EEEB76B53ED}" type="sibTrans" cxnId="{21805FCE-054F-442D-8D44-7C0ACCBF6B9A}">
      <dgm:prSet/>
      <dgm:spPr/>
      <dgm:t>
        <a:bodyPr/>
        <a:lstStyle/>
        <a:p>
          <a:endParaRPr lang="en-US"/>
        </a:p>
      </dgm:t>
    </dgm:pt>
    <dgm:pt modelId="{0A67354C-5831-4175-A1DF-8358514E5B4F}" type="pres">
      <dgm:prSet presAssocID="{7D0663B1-7240-470D-8486-E6A9C9FA0415}" presName="linear" presStyleCnt="0">
        <dgm:presLayoutVars>
          <dgm:animLvl val="lvl"/>
          <dgm:resizeHandles val="exact"/>
        </dgm:presLayoutVars>
      </dgm:prSet>
      <dgm:spPr/>
    </dgm:pt>
    <dgm:pt modelId="{4027E755-ADB8-4E8F-8C59-79ABC14277EB}" type="pres">
      <dgm:prSet presAssocID="{66EFB312-3904-41DB-99E6-08B437C2CD8F}" presName="parentText" presStyleLbl="node1" presStyleIdx="0" presStyleCnt="2">
        <dgm:presLayoutVars>
          <dgm:chMax val="0"/>
          <dgm:bulletEnabled val="1"/>
        </dgm:presLayoutVars>
      </dgm:prSet>
      <dgm:spPr/>
    </dgm:pt>
    <dgm:pt modelId="{8E9FA8FA-C403-41D7-B3AE-B25FB4AD9488}" type="pres">
      <dgm:prSet presAssocID="{029209E9-B65F-412D-998A-0D1C296248AF}" presName="spacer" presStyleCnt="0"/>
      <dgm:spPr/>
    </dgm:pt>
    <dgm:pt modelId="{243A89B8-28DF-45C3-A4F3-269B59ED9D32}" type="pres">
      <dgm:prSet presAssocID="{0B6372A5-5B6F-4F1A-8209-6D2DFB0D038F}" presName="parentText" presStyleLbl="node1" presStyleIdx="1" presStyleCnt="2">
        <dgm:presLayoutVars>
          <dgm:chMax val="0"/>
          <dgm:bulletEnabled val="1"/>
        </dgm:presLayoutVars>
      </dgm:prSet>
      <dgm:spPr/>
    </dgm:pt>
  </dgm:ptLst>
  <dgm:cxnLst>
    <dgm:cxn modelId="{E8DBBC11-D1C1-134D-8766-C3E95D9FC3A0}" type="presOf" srcId="{0B6372A5-5B6F-4F1A-8209-6D2DFB0D038F}" destId="{243A89B8-28DF-45C3-A4F3-269B59ED9D32}" srcOrd="0" destOrd="0" presId="urn:microsoft.com/office/officeart/2005/8/layout/vList2"/>
    <dgm:cxn modelId="{1334C568-FC6E-E248-9960-21B7568FE7A7}" type="presOf" srcId="{66EFB312-3904-41DB-99E6-08B437C2CD8F}" destId="{4027E755-ADB8-4E8F-8C59-79ABC14277EB}" srcOrd="0" destOrd="0" presId="urn:microsoft.com/office/officeart/2005/8/layout/vList2"/>
    <dgm:cxn modelId="{0C460B98-760A-4D7E-9B89-4B120730D226}" srcId="{7D0663B1-7240-470D-8486-E6A9C9FA0415}" destId="{66EFB312-3904-41DB-99E6-08B437C2CD8F}" srcOrd="0" destOrd="0" parTransId="{40E56CBF-8D77-4DC4-9CE0-A7E2517315F0}" sibTransId="{029209E9-B65F-412D-998A-0D1C296248AF}"/>
    <dgm:cxn modelId="{21805FCE-054F-442D-8D44-7C0ACCBF6B9A}" srcId="{7D0663B1-7240-470D-8486-E6A9C9FA0415}" destId="{0B6372A5-5B6F-4F1A-8209-6D2DFB0D038F}" srcOrd="1" destOrd="0" parTransId="{61D86AAB-BA7C-41D7-B8CE-DD4108316E67}" sibTransId="{5113D62C-EA29-4243-A953-7EEEB76B53ED}"/>
    <dgm:cxn modelId="{1C0FB4F0-4BF5-4244-9BE1-07F1CFB26722}" type="presOf" srcId="{7D0663B1-7240-470D-8486-E6A9C9FA0415}" destId="{0A67354C-5831-4175-A1DF-8358514E5B4F}" srcOrd="0" destOrd="0" presId="urn:microsoft.com/office/officeart/2005/8/layout/vList2"/>
    <dgm:cxn modelId="{5DB45A76-AFD0-EF43-A8F0-ECBD11577B55}" type="presParOf" srcId="{0A67354C-5831-4175-A1DF-8358514E5B4F}" destId="{4027E755-ADB8-4E8F-8C59-79ABC14277EB}" srcOrd="0" destOrd="0" presId="urn:microsoft.com/office/officeart/2005/8/layout/vList2"/>
    <dgm:cxn modelId="{B5AC2681-A312-B44B-8613-95CD99ACC241}" type="presParOf" srcId="{0A67354C-5831-4175-A1DF-8358514E5B4F}" destId="{8E9FA8FA-C403-41D7-B3AE-B25FB4AD9488}" srcOrd="1" destOrd="0" presId="urn:microsoft.com/office/officeart/2005/8/layout/vList2"/>
    <dgm:cxn modelId="{900ABBBD-3CA3-7B43-A213-995883AAC875}" type="presParOf" srcId="{0A67354C-5831-4175-A1DF-8358514E5B4F}" destId="{243A89B8-28DF-45C3-A4F3-269B59ED9D3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B48F0C-9CBB-47B2-B51E-46D11E22236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FEBF2B3-9DA4-497E-B629-211CCF9D1908}">
      <dgm:prSet/>
      <dgm:spPr/>
      <dgm:t>
        <a:bodyPr/>
        <a:lstStyle/>
        <a:p>
          <a:pPr rtl="0"/>
          <a:r>
            <a:rPr lang="en-US" dirty="0"/>
            <a:t>HOPE</a:t>
          </a:r>
        </a:p>
      </dgm:t>
    </dgm:pt>
    <dgm:pt modelId="{49E6A66B-9624-4A5D-BE04-839D6ECA2638}" type="parTrans" cxnId="{22E55AE6-B04E-4A9A-A885-4012D93A5E9D}">
      <dgm:prSet/>
      <dgm:spPr/>
      <dgm:t>
        <a:bodyPr/>
        <a:lstStyle/>
        <a:p>
          <a:endParaRPr lang="en-US"/>
        </a:p>
      </dgm:t>
    </dgm:pt>
    <dgm:pt modelId="{BB612946-4285-473F-B951-92A8CFF4C738}" type="sibTrans" cxnId="{22E55AE6-B04E-4A9A-A885-4012D93A5E9D}">
      <dgm:prSet/>
      <dgm:spPr/>
      <dgm:t>
        <a:bodyPr/>
        <a:lstStyle/>
        <a:p>
          <a:endParaRPr lang="en-US"/>
        </a:p>
      </dgm:t>
    </dgm:pt>
    <dgm:pt modelId="{4DDEA717-F7F7-421F-AB0E-8B42290FC8FC}">
      <dgm:prSet/>
      <dgm:spPr/>
      <dgm:t>
        <a:bodyPr/>
        <a:lstStyle/>
        <a:p>
          <a:pPr rtl="0"/>
          <a:r>
            <a:rPr lang="en-US" dirty="0"/>
            <a:t>How can you change if you don’t think it is </a:t>
          </a:r>
          <a:r>
            <a:rPr lang="en-US" u="sng" dirty="0"/>
            <a:t>possible</a:t>
          </a:r>
          <a:r>
            <a:rPr lang="en-US" dirty="0"/>
            <a:t>?</a:t>
          </a:r>
        </a:p>
      </dgm:t>
    </dgm:pt>
    <dgm:pt modelId="{5E908074-FC08-4F3A-8179-5D956000BB43}" type="parTrans" cxnId="{C2975F22-FF32-4240-8909-F991278151DC}">
      <dgm:prSet/>
      <dgm:spPr/>
      <dgm:t>
        <a:bodyPr/>
        <a:lstStyle/>
        <a:p>
          <a:endParaRPr lang="en-US"/>
        </a:p>
      </dgm:t>
    </dgm:pt>
    <dgm:pt modelId="{2121951A-47B1-434B-A792-23FF6BE83C76}" type="sibTrans" cxnId="{C2975F22-FF32-4240-8909-F991278151DC}">
      <dgm:prSet/>
      <dgm:spPr/>
      <dgm:t>
        <a:bodyPr/>
        <a:lstStyle/>
        <a:p>
          <a:endParaRPr lang="en-US"/>
        </a:p>
      </dgm:t>
    </dgm:pt>
    <dgm:pt modelId="{4B5DDDA1-E1F3-4ED4-88AA-1900DD8C6923}">
      <dgm:prSet/>
      <dgm:spPr/>
      <dgm:t>
        <a:bodyPr/>
        <a:lstStyle/>
        <a:p>
          <a:pPr rtl="0"/>
          <a:r>
            <a:rPr lang="en-US" dirty="0"/>
            <a:t>MEANING</a:t>
          </a:r>
        </a:p>
      </dgm:t>
    </dgm:pt>
    <dgm:pt modelId="{9E238F6E-CE9B-400A-9BB2-5CACB75740D9}" type="parTrans" cxnId="{6C661B19-F2B6-4555-AE51-E2505EC15B98}">
      <dgm:prSet/>
      <dgm:spPr/>
      <dgm:t>
        <a:bodyPr/>
        <a:lstStyle/>
        <a:p>
          <a:endParaRPr lang="en-US"/>
        </a:p>
      </dgm:t>
    </dgm:pt>
    <dgm:pt modelId="{F189AC16-B164-42EE-89EC-C448E0DF7AA7}" type="sibTrans" cxnId="{6C661B19-F2B6-4555-AE51-E2505EC15B98}">
      <dgm:prSet/>
      <dgm:spPr/>
      <dgm:t>
        <a:bodyPr/>
        <a:lstStyle/>
        <a:p>
          <a:endParaRPr lang="en-US"/>
        </a:p>
      </dgm:t>
    </dgm:pt>
    <dgm:pt modelId="{C575FE8A-303E-4AC3-AEF9-926D8A4376A9}">
      <dgm:prSet/>
      <dgm:spPr/>
      <dgm:t>
        <a:bodyPr/>
        <a:lstStyle/>
        <a:p>
          <a:pPr rtl="0"/>
          <a:r>
            <a:rPr lang="en-US" dirty="0"/>
            <a:t>How can you change if you don’t think it is </a:t>
          </a:r>
          <a:r>
            <a:rPr lang="en-US" u="sng" dirty="0"/>
            <a:t>important</a:t>
          </a:r>
          <a:r>
            <a:rPr lang="en-US" dirty="0"/>
            <a:t>?</a:t>
          </a:r>
        </a:p>
      </dgm:t>
    </dgm:pt>
    <dgm:pt modelId="{C530AC95-60AD-40A9-85FB-4DA197CF23E1}" type="parTrans" cxnId="{BE65A89D-A029-4A80-B9B0-D2BA84C8A5CE}">
      <dgm:prSet/>
      <dgm:spPr/>
      <dgm:t>
        <a:bodyPr/>
        <a:lstStyle/>
        <a:p>
          <a:endParaRPr lang="en-US"/>
        </a:p>
      </dgm:t>
    </dgm:pt>
    <dgm:pt modelId="{7D151F59-10A5-4539-9295-F9726BAAFCAB}" type="sibTrans" cxnId="{BE65A89D-A029-4A80-B9B0-D2BA84C8A5CE}">
      <dgm:prSet/>
      <dgm:spPr/>
      <dgm:t>
        <a:bodyPr/>
        <a:lstStyle/>
        <a:p>
          <a:endParaRPr lang="en-US"/>
        </a:p>
      </dgm:t>
    </dgm:pt>
    <dgm:pt modelId="{3572FCFD-A8A4-4EDF-AADE-4229590F1601}">
      <dgm:prSet/>
      <dgm:spPr/>
      <dgm:t>
        <a:bodyPr/>
        <a:lstStyle/>
        <a:p>
          <a:pPr rtl="0"/>
          <a:r>
            <a:rPr lang="en-US" dirty="0"/>
            <a:t>CONFIDENCE</a:t>
          </a:r>
        </a:p>
      </dgm:t>
    </dgm:pt>
    <dgm:pt modelId="{1D536775-B235-4147-9C24-6F26A0218A4C}" type="parTrans" cxnId="{A1C37AD7-332D-43FA-9150-DE456918608F}">
      <dgm:prSet/>
      <dgm:spPr/>
      <dgm:t>
        <a:bodyPr/>
        <a:lstStyle/>
        <a:p>
          <a:endParaRPr lang="en-US"/>
        </a:p>
      </dgm:t>
    </dgm:pt>
    <dgm:pt modelId="{8B559712-3A2F-4E7F-8DE3-9D5A04FD9156}" type="sibTrans" cxnId="{A1C37AD7-332D-43FA-9150-DE456918608F}">
      <dgm:prSet/>
      <dgm:spPr/>
      <dgm:t>
        <a:bodyPr/>
        <a:lstStyle/>
        <a:p>
          <a:endParaRPr lang="en-US"/>
        </a:p>
      </dgm:t>
    </dgm:pt>
    <dgm:pt modelId="{3FC02256-4029-4A97-ACDC-D4E7DD71F2F1}">
      <dgm:prSet/>
      <dgm:spPr/>
      <dgm:t>
        <a:bodyPr/>
        <a:lstStyle/>
        <a:p>
          <a:pPr rtl="0"/>
          <a:r>
            <a:rPr lang="en-US" dirty="0"/>
            <a:t>How can you change if you don’t think </a:t>
          </a:r>
          <a:r>
            <a:rPr lang="en-US" u="sng" dirty="0"/>
            <a:t>you can do it</a:t>
          </a:r>
          <a:r>
            <a:rPr lang="en-US" dirty="0"/>
            <a:t>?</a:t>
          </a:r>
        </a:p>
      </dgm:t>
    </dgm:pt>
    <dgm:pt modelId="{A1F8E5E0-7DEC-4620-9972-501B0B80E463}" type="parTrans" cxnId="{6EDC0553-8299-4760-AF44-FAFB619DB750}">
      <dgm:prSet/>
      <dgm:spPr/>
      <dgm:t>
        <a:bodyPr/>
        <a:lstStyle/>
        <a:p>
          <a:endParaRPr lang="en-US"/>
        </a:p>
      </dgm:t>
    </dgm:pt>
    <dgm:pt modelId="{AC49BE14-378E-4883-BCB5-AE60D78B0659}" type="sibTrans" cxnId="{6EDC0553-8299-4760-AF44-FAFB619DB750}">
      <dgm:prSet/>
      <dgm:spPr/>
      <dgm:t>
        <a:bodyPr/>
        <a:lstStyle/>
        <a:p>
          <a:endParaRPr lang="en-US"/>
        </a:p>
      </dgm:t>
    </dgm:pt>
    <dgm:pt modelId="{239F107C-57DC-4533-B96E-C0BAB7ACA681}" type="pres">
      <dgm:prSet presAssocID="{BCB48F0C-9CBB-47B2-B51E-46D11E222360}" presName="Name0" presStyleCnt="0">
        <dgm:presLayoutVars>
          <dgm:dir/>
          <dgm:animLvl val="lvl"/>
          <dgm:resizeHandles val="exact"/>
        </dgm:presLayoutVars>
      </dgm:prSet>
      <dgm:spPr/>
    </dgm:pt>
    <dgm:pt modelId="{EA4E36BB-5D66-4E8C-88BF-FAD550A655C4}" type="pres">
      <dgm:prSet presAssocID="{CFEBF2B3-9DA4-497E-B629-211CCF9D1908}" presName="linNode" presStyleCnt="0"/>
      <dgm:spPr/>
    </dgm:pt>
    <dgm:pt modelId="{1B597B22-3281-4ACC-8CE9-F58DC705BF13}" type="pres">
      <dgm:prSet presAssocID="{CFEBF2B3-9DA4-497E-B629-211CCF9D1908}" presName="parentText" presStyleLbl="node1" presStyleIdx="0" presStyleCnt="3" custScaleY="82645">
        <dgm:presLayoutVars>
          <dgm:chMax val="1"/>
          <dgm:bulletEnabled val="1"/>
        </dgm:presLayoutVars>
      </dgm:prSet>
      <dgm:spPr/>
    </dgm:pt>
    <dgm:pt modelId="{EE55DAA1-19B2-4F19-913B-35A226B0138C}" type="pres">
      <dgm:prSet presAssocID="{CFEBF2B3-9DA4-497E-B629-211CCF9D1908}" presName="descendantText" presStyleLbl="alignAccFollowNode1" presStyleIdx="0" presStyleCnt="3">
        <dgm:presLayoutVars>
          <dgm:bulletEnabled val="1"/>
        </dgm:presLayoutVars>
      </dgm:prSet>
      <dgm:spPr/>
    </dgm:pt>
    <dgm:pt modelId="{37CC92A2-DFF6-4104-A706-BA7C9E73CF94}" type="pres">
      <dgm:prSet presAssocID="{BB612946-4285-473F-B951-92A8CFF4C738}" presName="sp" presStyleCnt="0"/>
      <dgm:spPr/>
    </dgm:pt>
    <dgm:pt modelId="{4F3004EC-5259-4DA7-80C1-DC8506AE59F4}" type="pres">
      <dgm:prSet presAssocID="{4B5DDDA1-E1F3-4ED4-88AA-1900DD8C6923}" presName="linNode" presStyleCnt="0"/>
      <dgm:spPr/>
    </dgm:pt>
    <dgm:pt modelId="{7E1E6D91-80BA-45BD-A762-22E697DA097D}" type="pres">
      <dgm:prSet presAssocID="{4B5DDDA1-E1F3-4ED4-88AA-1900DD8C6923}" presName="parentText" presStyleLbl="node1" presStyleIdx="1" presStyleCnt="3">
        <dgm:presLayoutVars>
          <dgm:chMax val="1"/>
          <dgm:bulletEnabled val="1"/>
        </dgm:presLayoutVars>
      </dgm:prSet>
      <dgm:spPr/>
    </dgm:pt>
    <dgm:pt modelId="{F3CF9114-46A4-4A1F-84CB-19DAF3269F89}" type="pres">
      <dgm:prSet presAssocID="{4B5DDDA1-E1F3-4ED4-88AA-1900DD8C6923}" presName="descendantText" presStyleLbl="alignAccFollowNode1" presStyleIdx="1" presStyleCnt="3">
        <dgm:presLayoutVars>
          <dgm:bulletEnabled val="1"/>
        </dgm:presLayoutVars>
      </dgm:prSet>
      <dgm:spPr/>
    </dgm:pt>
    <dgm:pt modelId="{4AB7B8C7-6F14-4A23-8D7C-ED0B9E201DE7}" type="pres">
      <dgm:prSet presAssocID="{F189AC16-B164-42EE-89EC-C448E0DF7AA7}" presName="sp" presStyleCnt="0"/>
      <dgm:spPr/>
    </dgm:pt>
    <dgm:pt modelId="{BEF5B6AF-281E-4544-9109-96853ABD84A8}" type="pres">
      <dgm:prSet presAssocID="{3572FCFD-A8A4-4EDF-AADE-4229590F1601}" presName="linNode" presStyleCnt="0"/>
      <dgm:spPr/>
    </dgm:pt>
    <dgm:pt modelId="{2A021EF5-7223-410B-8388-B879D6C7371C}" type="pres">
      <dgm:prSet presAssocID="{3572FCFD-A8A4-4EDF-AADE-4229590F1601}" presName="parentText" presStyleLbl="node1" presStyleIdx="2" presStyleCnt="3">
        <dgm:presLayoutVars>
          <dgm:chMax val="1"/>
          <dgm:bulletEnabled val="1"/>
        </dgm:presLayoutVars>
      </dgm:prSet>
      <dgm:spPr/>
    </dgm:pt>
    <dgm:pt modelId="{573C75E0-0153-4EFA-9ADB-EFFF1F2AB8FB}" type="pres">
      <dgm:prSet presAssocID="{3572FCFD-A8A4-4EDF-AADE-4229590F1601}" presName="descendantText" presStyleLbl="alignAccFollowNode1" presStyleIdx="2" presStyleCnt="3">
        <dgm:presLayoutVars>
          <dgm:bulletEnabled val="1"/>
        </dgm:presLayoutVars>
      </dgm:prSet>
      <dgm:spPr/>
    </dgm:pt>
  </dgm:ptLst>
  <dgm:cxnLst>
    <dgm:cxn modelId="{6A7B0B18-8208-094F-8F9C-5A2D12E876A4}" type="presOf" srcId="{4B5DDDA1-E1F3-4ED4-88AA-1900DD8C6923}" destId="{7E1E6D91-80BA-45BD-A762-22E697DA097D}" srcOrd="0" destOrd="0" presId="urn:microsoft.com/office/officeart/2005/8/layout/vList5"/>
    <dgm:cxn modelId="{6C661B19-F2B6-4555-AE51-E2505EC15B98}" srcId="{BCB48F0C-9CBB-47B2-B51E-46D11E222360}" destId="{4B5DDDA1-E1F3-4ED4-88AA-1900DD8C6923}" srcOrd="1" destOrd="0" parTransId="{9E238F6E-CE9B-400A-9BB2-5CACB75740D9}" sibTransId="{F189AC16-B164-42EE-89EC-C448E0DF7AA7}"/>
    <dgm:cxn modelId="{C2975F22-FF32-4240-8909-F991278151DC}" srcId="{CFEBF2B3-9DA4-497E-B629-211CCF9D1908}" destId="{4DDEA717-F7F7-421F-AB0E-8B42290FC8FC}" srcOrd="0" destOrd="0" parTransId="{5E908074-FC08-4F3A-8179-5D956000BB43}" sibTransId="{2121951A-47B1-434B-A792-23FF6BE83C76}"/>
    <dgm:cxn modelId="{010FBE34-D9FB-3F47-8CAA-F383AAD78F37}" type="presOf" srcId="{3FC02256-4029-4A97-ACDC-D4E7DD71F2F1}" destId="{573C75E0-0153-4EFA-9ADB-EFFF1F2AB8FB}" srcOrd="0" destOrd="0" presId="urn:microsoft.com/office/officeart/2005/8/layout/vList5"/>
    <dgm:cxn modelId="{6EDC0553-8299-4760-AF44-FAFB619DB750}" srcId="{3572FCFD-A8A4-4EDF-AADE-4229590F1601}" destId="{3FC02256-4029-4A97-ACDC-D4E7DD71F2F1}" srcOrd="0" destOrd="0" parTransId="{A1F8E5E0-7DEC-4620-9972-501B0B80E463}" sibTransId="{AC49BE14-378E-4883-BCB5-AE60D78B0659}"/>
    <dgm:cxn modelId="{6446136F-5671-8543-B5F7-478A9F673877}" type="presOf" srcId="{BCB48F0C-9CBB-47B2-B51E-46D11E222360}" destId="{239F107C-57DC-4533-B96E-C0BAB7ACA681}" srcOrd="0" destOrd="0" presId="urn:microsoft.com/office/officeart/2005/8/layout/vList5"/>
    <dgm:cxn modelId="{4BFD0D88-B29C-1E43-AF3C-CECEC2C55457}" type="presOf" srcId="{CFEBF2B3-9DA4-497E-B629-211CCF9D1908}" destId="{1B597B22-3281-4ACC-8CE9-F58DC705BF13}" srcOrd="0" destOrd="0" presId="urn:microsoft.com/office/officeart/2005/8/layout/vList5"/>
    <dgm:cxn modelId="{BE65A89D-A029-4A80-B9B0-D2BA84C8A5CE}" srcId="{4B5DDDA1-E1F3-4ED4-88AA-1900DD8C6923}" destId="{C575FE8A-303E-4AC3-AEF9-926D8A4376A9}" srcOrd="0" destOrd="0" parTransId="{C530AC95-60AD-40A9-85FB-4DA197CF23E1}" sibTransId="{7D151F59-10A5-4539-9295-F9726BAAFCAB}"/>
    <dgm:cxn modelId="{5417E79E-93AC-304B-9613-72C395D0D87A}" type="presOf" srcId="{4DDEA717-F7F7-421F-AB0E-8B42290FC8FC}" destId="{EE55DAA1-19B2-4F19-913B-35A226B0138C}" srcOrd="0" destOrd="0" presId="urn:microsoft.com/office/officeart/2005/8/layout/vList5"/>
    <dgm:cxn modelId="{4AFD5FCC-A256-714D-A730-4533EB72DA1A}" type="presOf" srcId="{3572FCFD-A8A4-4EDF-AADE-4229590F1601}" destId="{2A021EF5-7223-410B-8388-B879D6C7371C}" srcOrd="0" destOrd="0" presId="urn:microsoft.com/office/officeart/2005/8/layout/vList5"/>
    <dgm:cxn modelId="{A1C37AD7-332D-43FA-9150-DE456918608F}" srcId="{BCB48F0C-9CBB-47B2-B51E-46D11E222360}" destId="{3572FCFD-A8A4-4EDF-AADE-4229590F1601}" srcOrd="2" destOrd="0" parTransId="{1D536775-B235-4147-9C24-6F26A0218A4C}" sibTransId="{8B559712-3A2F-4E7F-8DE3-9D5A04FD9156}"/>
    <dgm:cxn modelId="{22E55AE6-B04E-4A9A-A885-4012D93A5E9D}" srcId="{BCB48F0C-9CBB-47B2-B51E-46D11E222360}" destId="{CFEBF2B3-9DA4-497E-B629-211CCF9D1908}" srcOrd="0" destOrd="0" parTransId="{49E6A66B-9624-4A5D-BE04-839D6ECA2638}" sibTransId="{BB612946-4285-473F-B951-92A8CFF4C738}"/>
    <dgm:cxn modelId="{57924DFA-B356-424F-8E9B-5A947144E60D}" type="presOf" srcId="{C575FE8A-303E-4AC3-AEF9-926D8A4376A9}" destId="{F3CF9114-46A4-4A1F-84CB-19DAF3269F89}" srcOrd="0" destOrd="0" presId="urn:microsoft.com/office/officeart/2005/8/layout/vList5"/>
    <dgm:cxn modelId="{8756D0EF-1BA3-5F41-AE79-FBF51D637DB5}" type="presParOf" srcId="{239F107C-57DC-4533-B96E-C0BAB7ACA681}" destId="{EA4E36BB-5D66-4E8C-88BF-FAD550A655C4}" srcOrd="0" destOrd="0" presId="urn:microsoft.com/office/officeart/2005/8/layout/vList5"/>
    <dgm:cxn modelId="{D5477BDD-659A-1043-A614-A699F11980C0}" type="presParOf" srcId="{EA4E36BB-5D66-4E8C-88BF-FAD550A655C4}" destId="{1B597B22-3281-4ACC-8CE9-F58DC705BF13}" srcOrd="0" destOrd="0" presId="urn:microsoft.com/office/officeart/2005/8/layout/vList5"/>
    <dgm:cxn modelId="{2E0EBF79-776F-444C-BE59-D83018443AD0}" type="presParOf" srcId="{EA4E36BB-5D66-4E8C-88BF-FAD550A655C4}" destId="{EE55DAA1-19B2-4F19-913B-35A226B0138C}" srcOrd="1" destOrd="0" presId="urn:microsoft.com/office/officeart/2005/8/layout/vList5"/>
    <dgm:cxn modelId="{63B2034F-EDD9-EA42-87DF-9502FB6C06E9}" type="presParOf" srcId="{239F107C-57DC-4533-B96E-C0BAB7ACA681}" destId="{37CC92A2-DFF6-4104-A706-BA7C9E73CF94}" srcOrd="1" destOrd="0" presId="urn:microsoft.com/office/officeart/2005/8/layout/vList5"/>
    <dgm:cxn modelId="{A10A7ABE-D29E-2D44-9D5C-823C9C481DD5}" type="presParOf" srcId="{239F107C-57DC-4533-B96E-C0BAB7ACA681}" destId="{4F3004EC-5259-4DA7-80C1-DC8506AE59F4}" srcOrd="2" destOrd="0" presId="urn:microsoft.com/office/officeart/2005/8/layout/vList5"/>
    <dgm:cxn modelId="{3467C55D-1EBB-4E42-B9DC-8E4855A80E8F}" type="presParOf" srcId="{4F3004EC-5259-4DA7-80C1-DC8506AE59F4}" destId="{7E1E6D91-80BA-45BD-A762-22E697DA097D}" srcOrd="0" destOrd="0" presId="urn:microsoft.com/office/officeart/2005/8/layout/vList5"/>
    <dgm:cxn modelId="{95C63258-4DFC-B647-8A0F-1367C8717FF5}" type="presParOf" srcId="{4F3004EC-5259-4DA7-80C1-DC8506AE59F4}" destId="{F3CF9114-46A4-4A1F-84CB-19DAF3269F89}" srcOrd="1" destOrd="0" presId="urn:microsoft.com/office/officeart/2005/8/layout/vList5"/>
    <dgm:cxn modelId="{1F9D303F-1C10-A746-A164-0CB8014E1B58}" type="presParOf" srcId="{239F107C-57DC-4533-B96E-C0BAB7ACA681}" destId="{4AB7B8C7-6F14-4A23-8D7C-ED0B9E201DE7}" srcOrd="3" destOrd="0" presId="urn:microsoft.com/office/officeart/2005/8/layout/vList5"/>
    <dgm:cxn modelId="{827C93DA-866E-D84D-8D5F-CBD1250AFF89}" type="presParOf" srcId="{239F107C-57DC-4533-B96E-C0BAB7ACA681}" destId="{BEF5B6AF-281E-4544-9109-96853ABD84A8}" srcOrd="4" destOrd="0" presId="urn:microsoft.com/office/officeart/2005/8/layout/vList5"/>
    <dgm:cxn modelId="{CAFB8244-4E28-2247-BDCD-87EEA3D79E9F}" type="presParOf" srcId="{BEF5B6AF-281E-4544-9109-96853ABD84A8}" destId="{2A021EF5-7223-410B-8388-B879D6C7371C}" srcOrd="0" destOrd="0" presId="urn:microsoft.com/office/officeart/2005/8/layout/vList5"/>
    <dgm:cxn modelId="{EF700C43-3BE5-5048-A658-3ED0A0DA58FA}" type="presParOf" srcId="{BEF5B6AF-281E-4544-9109-96853ABD84A8}" destId="{573C75E0-0153-4EFA-9ADB-EFFF1F2AB8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7A6B93-2460-4D80-B65B-44A2CC5AA6D4}"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9BEF071F-0676-427A-B1F1-231CC1714FE4}">
      <dgm:prSet/>
      <dgm:spPr/>
      <dgm:t>
        <a:bodyPr/>
        <a:lstStyle/>
        <a:p>
          <a:r>
            <a:rPr lang="en-US"/>
            <a:t>Discrepancy between present behaviors and important goals or values motivates change</a:t>
          </a:r>
        </a:p>
      </dgm:t>
    </dgm:pt>
    <dgm:pt modelId="{E077CE5B-B0D1-4E9E-B95B-3213FA126674}" type="parTrans" cxnId="{C257EA37-093B-4638-A288-F9B8E35E9D9E}">
      <dgm:prSet/>
      <dgm:spPr/>
      <dgm:t>
        <a:bodyPr/>
        <a:lstStyle/>
        <a:p>
          <a:endParaRPr lang="en-US"/>
        </a:p>
      </dgm:t>
    </dgm:pt>
    <dgm:pt modelId="{E86E6B7A-BC7B-49A1-90A4-9F97C3203490}" type="sibTrans" cxnId="{C257EA37-093B-4638-A288-F9B8E35E9D9E}">
      <dgm:prSet/>
      <dgm:spPr/>
      <dgm:t>
        <a:bodyPr/>
        <a:lstStyle/>
        <a:p>
          <a:endParaRPr lang="en-US"/>
        </a:p>
      </dgm:t>
    </dgm:pt>
    <dgm:pt modelId="{84A4A90A-4D7B-4402-AF65-DC4AC4292726}">
      <dgm:prSet/>
      <dgm:spPr/>
      <dgm:t>
        <a:bodyPr/>
        <a:lstStyle/>
        <a:p>
          <a:r>
            <a:rPr lang="en-US"/>
            <a:t>Have the PERSON present reasons for change by identifying how current behavior presents obstacles to achieving personal goals for the future</a:t>
          </a:r>
        </a:p>
      </dgm:t>
    </dgm:pt>
    <dgm:pt modelId="{AB4B88F0-E3DC-44A8-8EF8-3D9FED7B98A5}" type="parTrans" cxnId="{DF3AA8A0-0F45-41D7-B4EE-C57BC93790F8}">
      <dgm:prSet/>
      <dgm:spPr/>
      <dgm:t>
        <a:bodyPr/>
        <a:lstStyle/>
        <a:p>
          <a:endParaRPr lang="en-US"/>
        </a:p>
      </dgm:t>
    </dgm:pt>
    <dgm:pt modelId="{3845039B-4519-45FA-A593-9ECBB778A98C}" type="sibTrans" cxnId="{DF3AA8A0-0F45-41D7-B4EE-C57BC93790F8}">
      <dgm:prSet/>
      <dgm:spPr/>
      <dgm:t>
        <a:bodyPr/>
        <a:lstStyle/>
        <a:p>
          <a:endParaRPr lang="en-US"/>
        </a:p>
      </dgm:t>
    </dgm:pt>
    <dgm:pt modelId="{FD06ED6D-BE21-C94F-95D2-C73D8611A7F1}" type="pres">
      <dgm:prSet presAssocID="{877A6B93-2460-4D80-B65B-44A2CC5AA6D4}" presName="hierChild1" presStyleCnt="0">
        <dgm:presLayoutVars>
          <dgm:chPref val="1"/>
          <dgm:dir/>
          <dgm:animOne val="branch"/>
          <dgm:animLvl val="lvl"/>
          <dgm:resizeHandles/>
        </dgm:presLayoutVars>
      </dgm:prSet>
      <dgm:spPr/>
    </dgm:pt>
    <dgm:pt modelId="{0925FE85-B3B7-DF47-831E-CC787C4E96DD}" type="pres">
      <dgm:prSet presAssocID="{9BEF071F-0676-427A-B1F1-231CC1714FE4}" presName="hierRoot1" presStyleCnt="0"/>
      <dgm:spPr/>
    </dgm:pt>
    <dgm:pt modelId="{9B86BC7D-C885-9746-A3C9-7261F241454E}" type="pres">
      <dgm:prSet presAssocID="{9BEF071F-0676-427A-B1F1-231CC1714FE4}" presName="composite" presStyleCnt="0"/>
      <dgm:spPr/>
    </dgm:pt>
    <dgm:pt modelId="{4F9ADF69-5F43-0C4D-9B06-F49B880FA279}" type="pres">
      <dgm:prSet presAssocID="{9BEF071F-0676-427A-B1F1-231CC1714FE4}" presName="background" presStyleLbl="node0" presStyleIdx="0" presStyleCnt="2"/>
      <dgm:spPr/>
    </dgm:pt>
    <dgm:pt modelId="{BB35B4B5-8858-A64E-AFA6-82652238A890}" type="pres">
      <dgm:prSet presAssocID="{9BEF071F-0676-427A-B1F1-231CC1714FE4}" presName="text" presStyleLbl="fgAcc0" presStyleIdx="0" presStyleCnt="2">
        <dgm:presLayoutVars>
          <dgm:chPref val="3"/>
        </dgm:presLayoutVars>
      </dgm:prSet>
      <dgm:spPr/>
    </dgm:pt>
    <dgm:pt modelId="{5A8C8F4B-D9D4-7648-8EBE-DFD79631F081}" type="pres">
      <dgm:prSet presAssocID="{9BEF071F-0676-427A-B1F1-231CC1714FE4}" presName="hierChild2" presStyleCnt="0"/>
      <dgm:spPr/>
    </dgm:pt>
    <dgm:pt modelId="{4FB88AA9-22FE-0F44-84C8-5CDB1CF03272}" type="pres">
      <dgm:prSet presAssocID="{84A4A90A-4D7B-4402-AF65-DC4AC4292726}" presName="hierRoot1" presStyleCnt="0"/>
      <dgm:spPr/>
    </dgm:pt>
    <dgm:pt modelId="{09B0145A-BCA9-7F4F-9233-6CF79F85F563}" type="pres">
      <dgm:prSet presAssocID="{84A4A90A-4D7B-4402-AF65-DC4AC4292726}" presName="composite" presStyleCnt="0"/>
      <dgm:spPr/>
    </dgm:pt>
    <dgm:pt modelId="{E7E9E6BA-A970-EB41-926C-39532F72E676}" type="pres">
      <dgm:prSet presAssocID="{84A4A90A-4D7B-4402-AF65-DC4AC4292726}" presName="background" presStyleLbl="node0" presStyleIdx="1" presStyleCnt="2"/>
      <dgm:spPr/>
    </dgm:pt>
    <dgm:pt modelId="{AE0B1689-14A2-224A-8D21-7BE7FEF7DE38}" type="pres">
      <dgm:prSet presAssocID="{84A4A90A-4D7B-4402-AF65-DC4AC4292726}" presName="text" presStyleLbl="fgAcc0" presStyleIdx="1" presStyleCnt="2">
        <dgm:presLayoutVars>
          <dgm:chPref val="3"/>
        </dgm:presLayoutVars>
      </dgm:prSet>
      <dgm:spPr/>
    </dgm:pt>
    <dgm:pt modelId="{21BE0253-4824-974C-B95F-2F5713684C6B}" type="pres">
      <dgm:prSet presAssocID="{84A4A90A-4D7B-4402-AF65-DC4AC4292726}" presName="hierChild2" presStyleCnt="0"/>
      <dgm:spPr/>
    </dgm:pt>
  </dgm:ptLst>
  <dgm:cxnLst>
    <dgm:cxn modelId="{C257EA37-093B-4638-A288-F9B8E35E9D9E}" srcId="{877A6B93-2460-4D80-B65B-44A2CC5AA6D4}" destId="{9BEF071F-0676-427A-B1F1-231CC1714FE4}" srcOrd="0" destOrd="0" parTransId="{E077CE5B-B0D1-4E9E-B95B-3213FA126674}" sibTransId="{E86E6B7A-BC7B-49A1-90A4-9F97C3203490}"/>
    <dgm:cxn modelId="{35EFED92-209F-C945-87DC-A3149FA0E280}" type="presOf" srcId="{84A4A90A-4D7B-4402-AF65-DC4AC4292726}" destId="{AE0B1689-14A2-224A-8D21-7BE7FEF7DE38}" srcOrd="0" destOrd="0" presId="urn:microsoft.com/office/officeart/2005/8/layout/hierarchy1"/>
    <dgm:cxn modelId="{DF3AA8A0-0F45-41D7-B4EE-C57BC93790F8}" srcId="{877A6B93-2460-4D80-B65B-44A2CC5AA6D4}" destId="{84A4A90A-4D7B-4402-AF65-DC4AC4292726}" srcOrd="1" destOrd="0" parTransId="{AB4B88F0-E3DC-44A8-8EF8-3D9FED7B98A5}" sibTransId="{3845039B-4519-45FA-A593-9ECBB778A98C}"/>
    <dgm:cxn modelId="{912536AA-F2C6-834C-AAD4-7050276DD8E7}" type="presOf" srcId="{9BEF071F-0676-427A-B1F1-231CC1714FE4}" destId="{BB35B4B5-8858-A64E-AFA6-82652238A890}" srcOrd="0" destOrd="0" presId="urn:microsoft.com/office/officeart/2005/8/layout/hierarchy1"/>
    <dgm:cxn modelId="{93C93AAA-746D-844D-8820-78F19F69CC95}" type="presOf" srcId="{877A6B93-2460-4D80-B65B-44A2CC5AA6D4}" destId="{FD06ED6D-BE21-C94F-95D2-C73D8611A7F1}" srcOrd="0" destOrd="0" presId="urn:microsoft.com/office/officeart/2005/8/layout/hierarchy1"/>
    <dgm:cxn modelId="{57516F1B-E3B0-FB47-8E5B-6A4687C1FB78}" type="presParOf" srcId="{FD06ED6D-BE21-C94F-95D2-C73D8611A7F1}" destId="{0925FE85-B3B7-DF47-831E-CC787C4E96DD}" srcOrd="0" destOrd="0" presId="urn:microsoft.com/office/officeart/2005/8/layout/hierarchy1"/>
    <dgm:cxn modelId="{67761509-FBC5-A34B-A6BD-C53E5F216DB5}" type="presParOf" srcId="{0925FE85-B3B7-DF47-831E-CC787C4E96DD}" destId="{9B86BC7D-C885-9746-A3C9-7261F241454E}" srcOrd="0" destOrd="0" presId="urn:microsoft.com/office/officeart/2005/8/layout/hierarchy1"/>
    <dgm:cxn modelId="{894E2976-5F69-D742-AF8B-B23FC30C8A7A}" type="presParOf" srcId="{9B86BC7D-C885-9746-A3C9-7261F241454E}" destId="{4F9ADF69-5F43-0C4D-9B06-F49B880FA279}" srcOrd="0" destOrd="0" presId="urn:microsoft.com/office/officeart/2005/8/layout/hierarchy1"/>
    <dgm:cxn modelId="{9ED2BEB5-E7D3-CA4D-8FD8-ED4037D5D83B}" type="presParOf" srcId="{9B86BC7D-C885-9746-A3C9-7261F241454E}" destId="{BB35B4B5-8858-A64E-AFA6-82652238A890}" srcOrd="1" destOrd="0" presId="urn:microsoft.com/office/officeart/2005/8/layout/hierarchy1"/>
    <dgm:cxn modelId="{AC8F442A-FA35-884E-B503-F9AE2EC76E1F}" type="presParOf" srcId="{0925FE85-B3B7-DF47-831E-CC787C4E96DD}" destId="{5A8C8F4B-D9D4-7648-8EBE-DFD79631F081}" srcOrd="1" destOrd="0" presId="urn:microsoft.com/office/officeart/2005/8/layout/hierarchy1"/>
    <dgm:cxn modelId="{7B728988-6B0B-7C41-AA21-8487D6823EF6}" type="presParOf" srcId="{FD06ED6D-BE21-C94F-95D2-C73D8611A7F1}" destId="{4FB88AA9-22FE-0F44-84C8-5CDB1CF03272}" srcOrd="1" destOrd="0" presId="urn:microsoft.com/office/officeart/2005/8/layout/hierarchy1"/>
    <dgm:cxn modelId="{3B94975C-4112-1049-B012-42B13C8E8045}" type="presParOf" srcId="{4FB88AA9-22FE-0F44-84C8-5CDB1CF03272}" destId="{09B0145A-BCA9-7F4F-9233-6CF79F85F563}" srcOrd="0" destOrd="0" presId="urn:microsoft.com/office/officeart/2005/8/layout/hierarchy1"/>
    <dgm:cxn modelId="{D0C904C0-FD02-CA4C-80D2-F5A8B955D672}" type="presParOf" srcId="{09B0145A-BCA9-7F4F-9233-6CF79F85F563}" destId="{E7E9E6BA-A970-EB41-926C-39532F72E676}" srcOrd="0" destOrd="0" presId="urn:microsoft.com/office/officeart/2005/8/layout/hierarchy1"/>
    <dgm:cxn modelId="{5F921D2D-8F00-3D46-9CEE-BFF59A67CE00}" type="presParOf" srcId="{09B0145A-BCA9-7F4F-9233-6CF79F85F563}" destId="{AE0B1689-14A2-224A-8D21-7BE7FEF7DE38}" srcOrd="1" destOrd="0" presId="urn:microsoft.com/office/officeart/2005/8/layout/hierarchy1"/>
    <dgm:cxn modelId="{30C884AA-6DD1-764E-B371-EE00B2AC49A5}" type="presParOf" srcId="{4FB88AA9-22FE-0F44-84C8-5CDB1CF03272}" destId="{21BE0253-4824-974C-B95F-2F5713684C6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59F93B-8771-440A-9CE5-8FAD963FC3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8F2F0B-6400-46E6-A598-F46AE8E17321}">
      <dgm:prSet/>
      <dgm:spPr/>
      <dgm:t>
        <a:bodyPr/>
        <a:lstStyle/>
        <a:p>
          <a:r>
            <a:rPr lang="en-US" b="1" dirty="0"/>
            <a:t>What are the options?</a:t>
          </a:r>
          <a:endParaRPr lang="en-US" dirty="0"/>
        </a:p>
      </dgm:t>
    </dgm:pt>
    <dgm:pt modelId="{75E197E5-51F6-4F83-A81E-7399F2EA3382}" type="parTrans" cxnId="{E3FED554-AC5B-4045-A8E0-872C6DE8859E}">
      <dgm:prSet/>
      <dgm:spPr/>
      <dgm:t>
        <a:bodyPr/>
        <a:lstStyle/>
        <a:p>
          <a:endParaRPr lang="en-US"/>
        </a:p>
      </dgm:t>
    </dgm:pt>
    <dgm:pt modelId="{1D7A65C7-0D76-45C9-9D3B-0F0721DA0FEB}" type="sibTrans" cxnId="{E3FED554-AC5B-4045-A8E0-872C6DE8859E}">
      <dgm:prSet/>
      <dgm:spPr/>
      <dgm:t>
        <a:bodyPr/>
        <a:lstStyle/>
        <a:p>
          <a:endParaRPr lang="en-US"/>
        </a:p>
      </dgm:t>
    </dgm:pt>
    <dgm:pt modelId="{6614D37C-B7CA-463C-A591-3A1BEC517BBB}">
      <dgm:prSet/>
      <dgm:spPr/>
      <dgm:t>
        <a:bodyPr/>
        <a:lstStyle/>
        <a:p>
          <a:r>
            <a:rPr lang="en-US" b="1" dirty="0"/>
            <a:t>What are the eligibility requirements?</a:t>
          </a:r>
          <a:endParaRPr lang="en-US" dirty="0"/>
        </a:p>
      </dgm:t>
    </dgm:pt>
    <dgm:pt modelId="{450C734A-39A1-40A5-819D-FFC5DCFE19B0}" type="parTrans" cxnId="{B5B8788C-AB22-4DD3-947E-D085BAA5CFC3}">
      <dgm:prSet/>
      <dgm:spPr/>
      <dgm:t>
        <a:bodyPr/>
        <a:lstStyle/>
        <a:p>
          <a:endParaRPr lang="en-US"/>
        </a:p>
      </dgm:t>
    </dgm:pt>
    <dgm:pt modelId="{D4D56CB4-DD46-44A2-B8B8-5E07C7B5800B}" type="sibTrans" cxnId="{B5B8788C-AB22-4DD3-947E-D085BAA5CFC3}">
      <dgm:prSet/>
      <dgm:spPr/>
      <dgm:t>
        <a:bodyPr/>
        <a:lstStyle/>
        <a:p>
          <a:endParaRPr lang="en-US"/>
        </a:p>
      </dgm:t>
    </dgm:pt>
    <dgm:pt modelId="{2410987D-5E3A-46B2-8808-1828D7DA76FE}">
      <dgm:prSet/>
      <dgm:spPr/>
      <dgm:t>
        <a:bodyPr/>
        <a:lstStyle/>
        <a:p>
          <a:r>
            <a:rPr lang="en-US" b="1" dirty="0"/>
            <a:t>What are the rights?</a:t>
          </a:r>
          <a:endParaRPr lang="en-US" dirty="0"/>
        </a:p>
      </dgm:t>
    </dgm:pt>
    <dgm:pt modelId="{961B73B5-F95C-4345-8D92-BE269CADC511}" type="parTrans" cxnId="{71EC95FA-A3D2-4004-9992-DF7D062E8961}">
      <dgm:prSet/>
      <dgm:spPr/>
      <dgm:t>
        <a:bodyPr/>
        <a:lstStyle/>
        <a:p>
          <a:endParaRPr lang="en-US"/>
        </a:p>
      </dgm:t>
    </dgm:pt>
    <dgm:pt modelId="{B2BD7111-7906-4829-9C88-42A76DABDAB9}" type="sibTrans" cxnId="{71EC95FA-A3D2-4004-9992-DF7D062E8961}">
      <dgm:prSet/>
      <dgm:spPr/>
      <dgm:t>
        <a:bodyPr/>
        <a:lstStyle/>
        <a:p>
          <a:endParaRPr lang="en-US"/>
        </a:p>
      </dgm:t>
    </dgm:pt>
    <dgm:pt modelId="{A6E1C9A9-0A3D-431F-89A5-6FF8C5F3A1F6}">
      <dgm:prSet/>
      <dgm:spPr/>
      <dgm:t>
        <a:bodyPr/>
        <a:lstStyle/>
        <a:p>
          <a:r>
            <a:rPr lang="en-US" b="1" dirty="0"/>
            <a:t>What are the responsibilities?</a:t>
          </a:r>
          <a:endParaRPr lang="en-US" dirty="0"/>
        </a:p>
      </dgm:t>
    </dgm:pt>
    <dgm:pt modelId="{28360A84-BA04-4D93-8207-85FD287CA4FB}" type="parTrans" cxnId="{243151E9-318D-4CF1-B4F6-5731A4B80E13}">
      <dgm:prSet/>
      <dgm:spPr/>
      <dgm:t>
        <a:bodyPr/>
        <a:lstStyle/>
        <a:p>
          <a:endParaRPr lang="en-US"/>
        </a:p>
      </dgm:t>
    </dgm:pt>
    <dgm:pt modelId="{766E9C02-4861-4B4F-86F0-C4DE2FF9AC75}" type="sibTrans" cxnId="{243151E9-318D-4CF1-B4F6-5731A4B80E13}">
      <dgm:prSet/>
      <dgm:spPr/>
      <dgm:t>
        <a:bodyPr/>
        <a:lstStyle/>
        <a:p>
          <a:endParaRPr lang="en-US"/>
        </a:p>
      </dgm:t>
    </dgm:pt>
    <dgm:pt modelId="{08A49C6A-0F0A-4739-AB97-383B56500663}">
      <dgm:prSet/>
      <dgm:spPr/>
      <dgm:t>
        <a:bodyPr/>
        <a:lstStyle/>
        <a:p>
          <a:r>
            <a:rPr lang="en-US" b="1" dirty="0"/>
            <a:t>How does it connect to what people want?</a:t>
          </a:r>
          <a:endParaRPr lang="en-US" dirty="0"/>
        </a:p>
      </dgm:t>
    </dgm:pt>
    <dgm:pt modelId="{DC4D9A64-F8C5-4DDA-BD0B-32415ED83F79}" type="parTrans" cxnId="{48FCAEA9-15B9-49B5-A6DA-2A1AD83A651B}">
      <dgm:prSet/>
      <dgm:spPr/>
      <dgm:t>
        <a:bodyPr/>
        <a:lstStyle/>
        <a:p>
          <a:endParaRPr lang="en-US"/>
        </a:p>
      </dgm:t>
    </dgm:pt>
    <dgm:pt modelId="{38B30F06-C2D6-47C6-85AE-84783F775316}" type="sibTrans" cxnId="{48FCAEA9-15B9-49B5-A6DA-2A1AD83A651B}">
      <dgm:prSet/>
      <dgm:spPr/>
      <dgm:t>
        <a:bodyPr/>
        <a:lstStyle/>
        <a:p>
          <a:endParaRPr lang="en-US"/>
        </a:p>
      </dgm:t>
    </dgm:pt>
    <dgm:pt modelId="{012487F8-906D-4F4D-B252-0D741A3E2E7B}" type="pres">
      <dgm:prSet presAssocID="{8659F93B-8771-440A-9CE5-8FAD963FC33F}" presName="vert0" presStyleCnt="0">
        <dgm:presLayoutVars>
          <dgm:dir/>
          <dgm:animOne val="branch"/>
          <dgm:animLvl val="lvl"/>
        </dgm:presLayoutVars>
      </dgm:prSet>
      <dgm:spPr/>
    </dgm:pt>
    <dgm:pt modelId="{7975A82D-D184-4B22-A63C-A15FB92BBD65}" type="pres">
      <dgm:prSet presAssocID="{178F2F0B-6400-46E6-A598-F46AE8E17321}" presName="thickLine" presStyleLbl="alignNode1" presStyleIdx="0" presStyleCnt="5"/>
      <dgm:spPr/>
    </dgm:pt>
    <dgm:pt modelId="{1831042C-2C50-45A9-8330-8240B43FAFC1}" type="pres">
      <dgm:prSet presAssocID="{178F2F0B-6400-46E6-A598-F46AE8E17321}" presName="horz1" presStyleCnt="0"/>
      <dgm:spPr/>
    </dgm:pt>
    <dgm:pt modelId="{0EE2D18A-1C92-4C78-AB4C-3AA6756FCBF8}" type="pres">
      <dgm:prSet presAssocID="{178F2F0B-6400-46E6-A598-F46AE8E17321}" presName="tx1" presStyleLbl="revTx" presStyleIdx="0" presStyleCnt="5"/>
      <dgm:spPr/>
    </dgm:pt>
    <dgm:pt modelId="{013EF7FE-76D2-4616-A771-720EEB658FB4}" type="pres">
      <dgm:prSet presAssocID="{178F2F0B-6400-46E6-A598-F46AE8E17321}" presName="vert1" presStyleCnt="0"/>
      <dgm:spPr/>
    </dgm:pt>
    <dgm:pt modelId="{2A59B22D-0CD2-4012-8415-AC0AB786005E}" type="pres">
      <dgm:prSet presAssocID="{6614D37C-B7CA-463C-A591-3A1BEC517BBB}" presName="thickLine" presStyleLbl="alignNode1" presStyleIdx="1" presStyleCnt="5"/>
      <dgm:spPr/>
    </dgm:pt>
    <dgm:pt modelId="{863DCA9C-B7D4-4BBA-BB58-13828D25B667}" type="pres">
      <dgm:prSet presAssocID="{6614D37C-B7CA-463C-A591-3A1BEC517BBB}" presName="horz1" presStyleCnt="0"/>
      <dgm:spPr/>
    </dgm:pt>
    <dgm:pt modelId="{F08CBA05-D3BA-407D-B01D-B8C4F0DDE80E}" type="pres">
      <dgm:prSet presAssocID="{6614D37C-B7CA-463C-A591-3A1BEC517BBB}" presName="tx1" presStyleLbl="revTx" presStyleIdx="1" presStyleCnt="5"/>
      <dgm:spPr/>
    </dgm:pt>
    <dgm:pt modelId="{FF354C59-96C8-4E6F-B403-0A0E818061BA}" type="pres">
      <dgm:prSet presAssocID="{6614D37C-B7CA-463C-A591-3A1BEC517BBB}" presName="vert1" presStyleCnt="0"/>
      <dgm:spPr/>
    </dgm:pt>
    <dgm:pt modelId="{2067AA66-6A1F-4C87-9C53-2B5A111E11D2}" type="pres">
      <dgm:prSet presAssocID="{2410987D-5E3A-46B2-8808-1828D7DA76FE}" presName="thickLine" presStyleLbl="alignNode1" presStyleIdx="2" presStyleCnt="5"/>
      <dgm:spPr/>
    </dgm:pt>
    <dgm:pt modelId="{7CE110B2-3184-4DCD-98BD-F46A8BACD26E}" type="pres">
      <dgm:prSet presAssocID="{2410987D-5E3A-46B2-8808-1828D7DA76FE}" presName="horz1" presStyleCnt="0"/>
      <dgm:spPr/>
    </dgm:pt>
    <dgm:pt modelId="{A0C78EF1-0641-454B-9101-81E125C7B209}" type="pres">
      <dgm:prSet presAssocID="{2410987D-5E3A-46B2-8808-1828D7DA76FE}" presName="tx1" presStyleLbl="revTx" presStyleIdx="2" presStyleCnt="5"/>
      <dgm:spPr/>
    </dgm:pt>
    <dgm:pt modelId="{0ADA14BB-B1D9-45CA-8F32-9E2361C834CD}" type="pres">
      <dgm:prSet presAssocID="{2410987D-5E3A-46B2-8808-1828D7DA76FE}" presName="vert1" presStyleCnt="0"/>
      <dgm:spPr/>
    </dgm:pt>
    <dgm:pt modelId="{4FC0C281-3615-4C02-A44B-19ACFEC755FA}" type="pres">
      <dgm:prSet presAssocID="{A6E1C9A9-0A3D-431F-89A5-6FF8C5F3A1F6}" presName="thickLine" presStyleLbl="alignNode1" presStyleIdx="3" presStyleCnt="5"/>
      <dgm:spPr/>
    </dgm:pt>
    <dgm:pt modelId="{9898B935-9118-43DE-A7F2-32ACCF24FA73}" type="pres">
      <dgm:prSet presAssocID="{A6E1C9A9-0A3D-431F-89A5-6FF8C5F3A1F6}" presName="horz1" presStyleCnt="0"/>
      <dgm:spPr/>
    </dgm:pt>
    <dgm:pt modelId="{4462BC07-1E83-49FF-96E1-42C0EDCBBE6B}" type="pres">
      <dgm:prSet presAssocID="{A6E1C9A9-0A3D-431F-89A5-6FF8C5F3A1F6}" presName="tx1" presStyleLbl="revTx" presStyleIdx="3" presStyleCnt="5"/>
      <dgm:spPr/>
    </dgm:pt>
    <dgm:pt modelId="{95AF8228-5BC2-437E-8223-C4F28386D52A}" type="pres">
      <dgm:prSet presAssocID="{A6E1C9A9-0A3D-431F-89A5-6FF8C5F3A1F6}" presName="vert1" presStyleCnt="0"/>
      <dgm:spPr/>
    </dgm:pt>
    <dgm:pt modelId="{05EB87D5-A63E-465C-9961-3E5239B0A0B9}" type="pres">
      <dgm:prSet presAssocID="{08A49C6A-0F0A-4739-AB97-383B56500663}" presName="thickLine" presStyleLbl="alignNode1" presStyleIdx="4" presStyleCnt="5"/>
      <dgm:spPr/>
    </dgm:pt>
    <dgm:pt modelId="{4FB0CD72-3EEF-429D-AF45-64CDE23F06F7}" type="pres">
      <dgm:prSet presAssocID="{08A49C6A-0F0A-4739-AB97-383B56500663}" presName="horz1" presStyleCnt="0"/>
      <dgm:spPr/>
    </dgm:pt>
    <dgm:pt modelId="{AE07C0B3-CB03-4006-8BF0-1CB5260EDBD7}" type="pres">
      <dgm:prSet presAssocID="{08A49C6A-0F0A-4739-AB97-383B56500663}" presName="tx1" presStyleLbl="revTx" presStyleIdx="4" presStyleCnt="5"/>
      <dgm:spPr/>
    </dgm:pt>
    <dgm:pt modelId="{D258463F-19C0-4090-A234-01F7B0E182D0}" type="pres">
      <dgm:prSet presAssocID="{08A49C6A-0F0A-4739-AB97-383B56500663}" presName="vert1" presStyleCnt="0"/>
      <dgm:spPr/>
    </dgm:pt>
  </dgm:ptLst>
  <dgm:cxnLst>
    <dgm:cxn modelId="{19CE590B-EAF3-6347-A7B6-D70F04AF0CBC}" type="presOf" srcId="{178F2F0B-6400-46E6-A598-F46AE8E17321}" destId="{0EE2D18A-1C92-4C78-AB4C-3AA6756FCBF8}" srcOrd="0" destOrd="0" presId="urn:microsoft.com/office/officeart/2008/layout/LinedList"/>
    <dgm:cxn modelId="{01499F48-3725-574E-B483-3B2A1FE7D113}" type="presOf" srcId="{8659F93B-8771-440A-9CE5-8FAD963FC33F}" destId="{012487F8-906D-4F4D-B252-0D741A3E2E7B}" srcOrd="0" destOrd="0" presId="urn:microsoft.com/office/officeart/2008/layout/LinedList"/>
    <dgm:cxn modelId="{E3FED554-AC5B-4045-A8E0-872C6DE8859E}" srcId="{8659F93B-8771-440A-9CE5-8FAD963FC33F}" destId="{178F2F0B-6400-46E6-A598-F46AE8E17321}" srcOrd="0" destOrd="0" parTransId="{75E197E5-51F6-4F83-A81E-7399F2EA3382}" sibTransId="{1D7A65C7-0D76-45C9-9D3B-0F0721DA0FEB}"/>
    <dgm:cxn modelId="{D7CA1C77-25CE-B543-9FA9-68CAF458DC2A}" type="presOf" srcId="{2410987D-5E3A-46B2-8808-1828D7DA76FE}" destId="{A0C78EF1-0641-454B-9101-81E125C7B209}" srcOrd="0" destOrd="0" presId="urn:microsoft.com/office/officeart/2008/layout/LinedList"/>
    <dgm:cxn modelId="{06ED537A-0F06-6C40-AFDC-C71DAE046103}" type="presOf" srcId="{A6E1C9A9-0A3D-431F-89A5-6FF8C5F3A1F6}" destId="{4462BC07-1E83-49FF-96E1-42C0EDCBBE6B}" srcOrd="0" destOrd="0" presId="urn:microsoft.com/office/officeart/2008/layout/LinedList"/>
    <dgm:cxn modelId="{B5B8788C-AB22-4DD3-947E-D085BAA5CFC3}" srcId="{8659F93B-8771-440A-9CE5-8FAD963FC33F}" destId="{6614D37C-B7CA-463C-A591-3A1BEC517BBB}" srcOrd="1" destOrd="0" parTransId="{450C734A-39A1-40A5-819D-FFC5DCFE19B0}" sibTransId="{D4D56CB4-DD46-44A2-B8B8-5E07C7B5800B}"/>
    <dgm:cxn modelId="{48FCAEA9-15B9-49B5-A6DA-2A1AD83A651B}" srcId="{8659F93B-8771-440A-9CE5-8FAD963FC33F}" destId="{08A49C6A-0F0A-4739-AB97-383B56500663}" srcOrd="4" destOrd="0" parTransId="{DC4D9A64-F8C5-4DDA-BD0B-32415ED83F79}" sibTransId="{38B30F06-C2D6-47C6-85AE-84783F775316}"/>
    <dgm:cxn modelId="{6507B4B0-9A1B-524C-A7D1-AFE4D0F55F67}" type="presOf" srcId="{08A49C6A-0F0A-4739-AB97-383B56500663}" destId="{AE07C0B3-CB03-4006-8BF0-1CB5260EDBD7}" srcOrd="0" destOrd="0" presId="urn:microsoft.com/office/officeart/2008/layout/LinedList"/>
    <dgm:cxn modelId="{4F9CBCE5-32AE-9A42-88AE-BDF3EAE22A47}" type="presOf" srcId="{6614D37C-B7CA-463C-A591-3A1BEC517BBB}" destId="{F08CBA05-D3BA-407D-B01D-B8C4F0DDE80E}" srcOrd="0" destOrd="0" presId="urn:microsoft.com/office/officeart/2008/layout/LinedList"/>
    <dgm:cxn modelId="{243151E9-318D-4CF1-B4F6-5731A4B80E13}" srcId="{8659F93B-8771-440A-9CE5-8FAD963FC33F}" destId="{A6E1C9A9-0A3D-431F-89A5-6FF8C5F3A1F6}" srcOrd="3" destOrd="0" parTransId="{28360A84-BA04-4D93-8207-85FD287CA4FB}" sibTransId="{766E9C02-4861-4B4F-86F0-C4DE2FF9AC75}"/>
    <dgm:cxn modelId="{71EC95FA-A3D2-4004-9992-DF7D062E8961}" srcId="{8659F93B-8771-440A-9CE5-8FAD963FC33F}" destId="{2410987D-5E3A-46B2-8808-1828D7DA76FE}" srcOrd="2" destOrd="0" parTransId="{961B73B5-F95C-4345-8D92-BE269CADC511}" sibTransId="{B2BD7111-7906-4829-9C88-42A76DABDAB9}"/>
    <dgm:cxn modelId="{3E557D4C-5D67-F645-8128-489547FEB29F}" type="presParOf" srcId="{012487F8-906D-4F4D-B252-0D741A3E2E7B}" destId="{7975A82D-D184-4B22-A63C-A15FB92BBD65}" srcOrd="0" destOrd="0" presId="urn:microsoft.com/office/officeart/2008/layout/LinedList"/>
    <dgm:cxn modelId="{4860C98F-DDF0-CC49-B234-C46A2E8D5BE4}" type="presParOf" srcId="{012487F8-906D-4F4D-B252-0D741A3E2E7B}" destId="{1831042C-2C50-45A9-8330-8240B43FAFC1}" srcOrd="1" destOrd="0" presId="urn:microsoft.com/office/officeart/2008/layout/LinedList"/>
    <dgm:cxn modelId="{1E6C8B64-3C26-7B40-B911-CEEBD687939C}" type="presParOf" srcId="{1831042C-2C50-45A9-8330-8240B43FAFC1}" destId="{0EE2D18A-1C92-4C78-AB4C-3AA6756FCBF8}" srcOrd="0" destOrd="0" presId="urn:microsoft.com/office/officeart/2008/layout/LinedList"/>
    <dgm:cxn modelId="{7F435A53-0216-BE4A-BA76-AFACC9F8CC85}" type="presParOf" srcId="{1831042C-2C50-45A9-8330-8240B43FAFC1}" destId="{013EF7FE-76D2-4616-A771-720EEB658FB4}" srcOrd="1" destOrd="0" presId="urn:microsoft.com/office/officeart/2008/layout/LinedList"/>
    <dgm:cxn modelId="{77EF4886-9F3E-F745-8B22-1350125361C9}" type="presParOf" srcId="{012487F8-906D-4F4D-B252-0D741A3E2E7B}" destId="{2A59B22D-0CD2-4012-8415-AC0AB786005E}" srcOrd="2" destOrd="0" presId="urn:microsoft.com/office/officeart/2008/layout/LinedList"/>
    <dgm:cxn modelId="{65E80CC7-B9B7-C64D-95DA-7C1F88C5A922}" type="presParOf" srcId="{012487F8-906D-4F4D-B252-0D741A3E2E7B}" destId="{863DCA9C-B7D4-4BBA-BB58-13828D25B667}" srcOrd="3" destOrd="0" presId="urn:microsoft.com/office/officeart/2008/layout/LinedList"/>
    <dgm:cxn modelId="{51833F47-D003-4049-9A5C-2D4495C0C534}" type="presParOf" srcId="{863DCA9C-B7D4-4BBA-BB58-13828D25B667}" destId="{F08CBA05-D3BA-407D-B01D-B8C4F0DDE80E}" srcOrd="0" destOrd="0" presId="urn:microsoft.com/office/officeart/2008/layout/LinedList"/>
    <dgm:cxn modelId="{AB1F99E7-265B-8F46-A19C-018488C68858}" type="presParOf" srcId="{863DCA9C-B7D4-4BBA-BB58-13828D25B667}" destId="{FF354C59-96C8-4E6F-B403-0A0E818061BA}" srcOrd="1" destOrd="0" presId="urn:microsoft.com/office/officeart/2008/layout/LinedList"/>
    <dgm:cxn modelId="{D891E9D1-1E76-E946-9218-8C4C279A2717}" type="presParOf" srcId="{012487F8-906D-4F4D-B252-0D741A3E2E7B}" destId="{2067AA66-6A1F-4C87-9C53-2B5A111E11D2}" srcOrd="4" destOrd="0" presId="urn:microsoft.com/office/officeart/2008/layout/LinedList"/>
    <dgm:cxn modelId="{A426CA38-CF9F-CE4C-918F-5C62AF78A679}" type="presParOf" srcId="{012487F8-906D-4F4D-B252-0D741A3E2E7B}" destId="{7CE110B2-3184-4DCD-98BD-F46A8BACD26E}" srcOrd="5" destOrd="0" presId="urn:microsoft.com/office/officeart/2008/layout/LinedList"/>
    <dgm:cxn modelId="{1843BC75-DAE0-484C-A55A-C9261E219FB5}" type="presParOf" srcId="{7CE110B2-3184-4DCD-98BD-F46A8BACD26E}" destId="{A0C78EF1-0641-454B-9101-81E125C7B209}" srcOrd="0" destOrd="0" presId="urn:microsoft.com/office/officeart/2008/layout/LinedList"/>
    <dgm:cxn modelId="{221C06F2-46F0-544D-9E01-AC607567EFE6}" type="presParOf" srcId="{7CE110B2-3184-4DCD-98BD-F46A8BACD26E}" destId="{0ADA14BB-B1D9-45CA-8F32-9E2361C834CD}" srcOrd="1" destOrd="0" presId="urn:microsoft.com/office/officeart/2008/layout/LinedList"/>
    <dgm:cxn modelId="{E3D37853-992A-D94E-BC94-523AC18BB087}" type="presParOf" srcId="{012487F8-906D-4F4D-B252-0D741A3E2E7B}" destId="{4FC0C281-3615-4C02-A44B-19ACFEC755FA}" srcOrd="6" destOrd="0" presId="urn:microsoft.com/office/officeart/2008/layout/LinedList"/>
    <dgm:cxn modelId="{D50FD9F3-E8DD-7547-9C6A-1D75C77D5629}" type="presParOf" srcId="{012487F8-906D-4F4D-B252-0D741A3E2E7B}" destId="{9898B935-9118-43DE-A7F2-32ACCF24FA73}" srcOrd="7" destOrd="0" presId="urn:microsoft.com/office/officeart/2008/layout/LinedList"/>
    <dgm:cxn modelId="{3384F061-DF42-DB46-8976-EA87CD75178B}" type="presParOf" srcId="{9898B935-9118-43DE-A7F2-32ACCF24FA73}" destId="{4462BC07-1E83-49FF-96E1-42C0EDCBBE6B}" srcOrd="0" destOrd="0" presId="urn:microsoft.com/office/officeart/2008/layout/LinedList"/>
    <dgm:cxn modelId="{08A42ACE-BCD7-0F48-8F18-A25768C51D21}" type="presParOf" srcId="{9898B935-9118-43DE-A7F2-32ACCF24FA73}" destId="{95AF8228-5BC2-437E-8223-C4F28386D52A}" srcOrd="1" destOrd="0" presId="urn:microsoft.com/office/officeart/2008/layout/LinedList"/>
    <dgm:cxn modelId="{94686EAC-351C-D048-93BA-EC37B0AA8EDF}" type="presParOf" srcId="{012487F8-906D-4F4D-B252-0D741A3E2E7B}" destId="{05EB87D5-A63E-465C-9961-3E5239B0A0B9}" srcOrd="8" destOrd="0" presId="urn:microsoft.com/office/officeart/2008/layout/LinedList"/>
    <dgm:cxn modelId="{CC683A69-E051-A44D-94B9-6E174A340124}" type="presParOf" srcId="{012487F8-906D-4F4D-B252-0D741A3E2E7B}" destId="{4FB0CD72-3EEF-429D-AF45-64CDE23F06F7}" srcOrd="9" destOrd="0" presId="urn:microsoft.com/office/officeart/2008/layout/LinedList"/>
    <dgm:cxn modelId="{01FCF1E6-FCF1-664D-8E34-48FAF042E59E}" type="presParOf" srcId="{4FB0CD72-3EEF-429D-AF45-64CDE23F06F7}" destId="{AE07C0B3-CB03-4006-8BF0-1CB5260EDBD7}" srcOrd="0" destOrd="0" presId="urn:microsoft.com/office/officeart/2008/layout/LinedList"/>
    <dgm:cxn modelId="{3E2E422E-E760-2C44-9666-5EA2274316B7}" type="presParOf" srcId="{4FB0CD72-3EEF-429D-AF45-64CDE23F06F7}" destId="{D258463F-19C0-4090-A234-01F7B0E182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807E-AD47-4440-8744-72EFEFCE1432}">
      <dsp:nvSpPr>
        <dsp:cNvPr id="0" name=""/>
        <dsp:cNvSpPr/>
      </dsp:nvSpPr>
      <dsp:spPr>
        <a:xfrm>
          <a:off x="1319030" y="15248"/>
          <a:ext cx="1463040" cy="812800"/>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Canvassing &amp; Case Management</a:t>
          </a:r>
        </a:p>
      </dsp:txBody>
      <dsp:txXfrm>
        <a:off x="1342836" y="39054"/>
        <a:ext cx="1415428" cy="765188"/>
      </dsp:txXfrm>
    </dsp:sp>
    <dsp:sp modelId="{2025DB5D-D271-4F86-99AC-986821292869}">
      <dsp:nvSpPr>
        <dsp:cNvPr id="0" name=""/>
        <dsp:cNvSpPr/>
      </dsp:nvSpPr>
      <dsp:spPr>
        <a:xfrm>
          <a:off x="3364564" y="0"/>
          <a:ext cx="1592445" cy="812800"/>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Requirements</a:t>
          </a:r>
        </a:p>
      </dsp:txBody>
      <dsp:txXfrm>
        <a:off x="3388370" y="23806"/>
        <a:ext cx="1544833" cy="765188"/>
      </dsp:txXfrm>
    </dsp:sp>
    <dsp:sp modelId="{D8C1044F-BE0F-4739-A889-85DD787E0685}">
      <dsp:nvSpPr>
        <dsp:cNvPr id="0" name=""/>
        <dsp:cNvSpPr/>
      </dsp:nvSpPr>
      <dsp:spPr>
        <a:xfrm>
          <a:off x="2743200" y="3454400"/>
          <a:ext cx="609600" cy="609600"/>
        </a:xfrm>
        <a:prstGeom prst="triangle">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4A82DB-BF40-794B-9BD7-1116C4619E74}">
      <dsp:nvSpPr>
        <dsp:cNvPr id="0" name=""/>
        <dsp:cNvSpPr/>
      </dsp:nvSpPr>
      <dsp:spPr>
        <a:xfrm>
          <a:off x="1219200" y="3199180"/>
          <a:ext cx="3657600" cy="24709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8F316E-0BC2-6848-B18B-06A70F2777F6}">
      <dsp:nvSpPr>
        <dsp:cNvPr id="0" name=""/>
        <dsp:cNvSpPr/>
      </dsp:nvSpPr>
      <dsp:spPr>
        <a:xfrm>
          <a:off x="3373120" y="2487168"/>
          <a:ext cx="1463040" cy="682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Monitoring</a:t>
          </a:r>
        </a:p>
      </dsp:txBody>
      <dsp:txXfrm>
        <a:off x="3406449" y="2520497"/>
        <a:ext cx="1396382" cy="616094"/>
      </dsp:txXfrm>
    </dsp:sp>
    <dsp:sp modelId="{B9F345D7-BDE7-0344-BDF3-348CBF65127D}">
      <dsp:nvSpPr>
        <dsp:cNvPr id="0" name=""/>
        <dsp:cNvSpPr/>
      </dsp:nvSpPr>
      <dsp:spPr>
        <a:xfrm>
          <a:off x="3373120" y="1755648"/>
          <a:ext cx="1463040" cy="682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Document-ation</a:t>
          </a:r>
          <a:endParaRPr lang="en-US" sz="1700" kern="1200" dirty="0"/>
        </a:p>
      </dsp:txBody>
      <dsp:txXfrm>
        <a:off x="3406449" y="1788977"/>
        <a:ext cx="1396382" cy="616094"/>
      </dsp:txXfrm>
    </dsp:sp>
    <dsp:sp modelId="{A9A67116-E078-5048-A028-D285048A319B}">
      <dsp:nvSpPr>
        <dsp:cNvPr id="0" name=""/>
        <dsp:cNvSpPr/>
      </dsp:nvSpPr>
      <dsp:spPr>
        <a:xfrm>
          <a:off x="3373120" y="1024127"/>
          <a:ext cx="1463040" cy="682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Data Entry</a:t>
          </a:r>
          <a:endParaRPr lang="en-US" sz="1700" kern="1200" dirty="0"/>
        </a:p>
      </dsp:txBody>
      <dsp:txXfrm>
        <a:off x="3406449" y="1057456"/>
        <a:ext cx="1396382" cy="616094"/>
      </dsp:txXfrm>
    </dsp:sp>
    <dsp:sp modelId="{6957207C-0DCC-DA4D-9B38-13A7833697CA}">
      <dsp:nvSpPr>
        <dsp:cNvPr id="0" name=""/>
        <dsp:cNvSpPr/>
      </dsp:nvSpPr>
      <dsp:spPr>
        <a:xfrm>
          <a:off x="1259840" y="2487168"/>
          <a:ext cx="1463040" cy="682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Aftercare</a:t>
          </a:r>
        </a:p>
      </dsp:txBody>
      <dsp:txXfrm>
        <a:off x="1293169" y="2520497"/>
        <a:ext cx="1396382" cy="616094"/>
      </dsp:txXfrm>
    </dsp:sp>
    <dsp:sp modelId="{4E25678D-7E83-5847-A74A-C9BAB9E4FDEB}">
      <dsp:nvSpPr>
        <dsp:cNvPr id="0" name=""/>
        <dsp:cNvSpPr/>
      </dsp:nvSpPr>
      <dsp:spPr>
        <a:xfrm>
          <a:off x="1259840" y="1755648"/>
          <a:ext cx="1463040" cy="682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Care Coordination</a:t>
          </a:r>
        </a:p>
      </dsp:txBody>
      <dsp:txXfrm>
        <a:off x="1293169" y="1788977"/>
        <a:ext cx="1396382" cy="616094"/>
      </dsp:txXfrm>
    </dsp:sp>
    <dsp:sp modelId="{F089EA0D-ED49-474C-8FA3-6EFBA9297E46}">
      <dsp:nvSpPr>
        <dsp:cNvPr id="0" name=""/>
        <dsp:cNvSpPr/>
      </dsp:nvSpPr>
      <dsp:spPr>
        <a:xfrm>
          <a:off x="1259840" y="1024127"/>
          <a:ext cx="1463040" cy="68275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Engagement</a:t>
          </a:r>
        </a:p>
      </dsp:txBody>
      <dsp:txXfrm>
        <a:off x="1293169" y="1057456"/>
        <a:ext cx="1396382" cy="6160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6B5F-5E07-4C2E-BA31-347A50313AB3}">
      <dsp:nvSpPr>
        <dsp:cNvPr id="0" name=""/>
        <dsp:cNvSpPr/>
      </dsp:nvSpPr>
      <dsp:spPr>
        <a:xfrm>
          <a:off x="0" y="0"/>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7EEE41-FB8D-4923-B709-25B35B9BEA7B}">
      <dsp:nvSpPr>
        <dsp:cNvPr id="0" name=""/>
        <dsp:cNvSpPr/>
      </dsp:nvSpPr>
      <dsp:spPr>
        <a:xfrm>
          <a:off x="0" y="0"/>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Location</a:t>
          </a:r>
        </a:p>
      </dsp:txBody>
      <dsp:txXfrm>
        <a:off x="0" y="0"/>
        <a:ext cx="7886700" cy="407937"/>
      </dsp:txXfrm>
    </dsp:sp>
    <dsp:sp modelId="{7268E0B2-711F-4C8A-94FF-5D41533F4074}">
      <dsp:nvSpPr>
        <dsp:cNvPr id="0" name=""/>
        <dsp:cNvSpPr/>
      </dsp:nvSpPr>
      <dsp:spPr>
        <a:xfrm>
          <a:off x="0" y="407937"/>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0226AC-7B37-4B26-BD43-DC38DA8C9D84}">
      <dsp:nvSpPr>
        <dsp:cNvPr id="0" name=""/>
        <dsp:cNvSpPr/>
      </dsp:nvSpPr>
      <dsp:spPr>
        <a:xfrm>
          <a:off x="0" y="407937"/>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Access to Transportation</a:t>
          </a:r>
        </a:p>
      </dsp:txBody>
      <dsp:txXfrm>
        <a:off x="0" y="407937"/>
        <a:ext cx="7886700" cy="407937"/>
      </dsp:txXfrm>
    </dsp:sp>
    <dsp:sp modelId="{BE8E23CB-9D60-42AA-BD2D-EAE1ED76CE59}">
      <dsp:nvSpPr>
        <dsp:cNvPr id="0" name=""/>
        <dsp:cNvSpPr/>
      </dsp:nvSpPr>
      <dsp:spPr>
        <a:xfrm>
          <a:off x="0" y="815875"/>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AA159-FE4D-4E67-BA70-B1BC5C50B3F2}">
      <dsp:nvSpPr>
        <dsp:cNvPr id="0" name=""/>
        <dsp:cNvSpPr/>
      </dsp:nvSpPr>
      <dsp:spPr>
        <a:xfrm>
          <a:off x="0" y="815875"/>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Proximity to Significant Others</a:t>
          </a:r>
        </a:p>
      </dsp:txBody>
      <dsp:txXfrm>
        <a:off x="0" y="815875"/>
        <a:ext cx="7886700" cy="407937"/>
      </dsp:txXfrm>
    </dsp:sp>
    <dsp:sp modelId="{C752671C-8F73-4BC1-A502-CA447196F76D}">
      <dsp:nvSpPr>
        <dsp:cNvPr id="0" name=""/>
        <dsp:cNvSpPr/>
      </dsp:nvSpPr>
      <dsp:spPr>
        <a:xfrm>
          <a:off x="0" y="1223814"/>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C2300-83BA-46E1-8AD9-FDF35576B472}">
      <dsp:nvSpPr>
        <dsp:cNvPr id="0" name=""/>
        <dsp:cNvSpPr/>
      </dsp:nvSpPr>
      <dsp:spPr>
        <a:xfrm>
          <a:off x="0" y="1223813"/>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Proximity to Services</a:t>
          </a:r>
        </a:p>
      </dsp:txBody>
      <dsp:txXfrm>
        <a:off x="0" y="1223813"/>
        <a:ext cx="7886700" cy="407937"/>
      </dsp:txXfrm>
    </dsp:sp>
    <dsp:sp modelId="{41445361-4E93-45B9-818A-BD892144FFC8}">
      <dsp:nvSpPr>
        <dsp:cNvPr id="0" name=""/>
        <dsp:cNvSpPr/>
      </dsp:nvSpPr>
      <dsp:spPr>
        <a:xfrm>
          <a:off x="0" y="1631751"/>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0C22E-3EA7-4FF9-94D6-71C828F44EE3}">
      <dsp:nvSpPr>
        <dsp:cNvPr id="0" name=""/>
        <dsp:cNvSpPr/>
      </dsp:nvSpPr>
      <dsp:spPr>
        <a:xfrm>
          <a:off x="0" y="1631751"/>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Unit Size and  Housing Density</a:t>
          </a:r>
        </a:p>
      </dsp:txBody>
      <dsp:txXfrm>
        <a:off x="0" y="1631751"/>
        <a:ext cx="7886700" cy="407937"/>
      </dsp:txXfrm>
    </dsp:sp>
    <dsp:sp modelId="{79347B52-ED32-4E31-8308-2917A90A9F23}">
      <dsp:nvSpPr>
        <dsp:cNvPr id="0" name=""/>
        <dsp:cNvSpPr/>
      </dsp:nvSpPr>
      <dsp:spPr>
        <a:xfrm>
          <a:off x="0" y="2039690"/>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46722C-3E0F-43C6-9805-76FC19B1F968}">
      <dsp:nvSpPr>
        <dsp:cNvPr id="0" name=""/>
        <dsp:cNvSpPr/>
      </dsp:nvSpPr>
      <dsp:spPr>
        <a:xfrm>
          <a:off x="0" y="2039689"/>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Pets</a:t>
          </a:r>
        </a:p>
      </dsp:txBody>
      <dsp:txXfrm>
        <a:off x="0" y="2039689"/>
        <a:ext cx="7886700" cy="407937"/>
      </dsp:txXfrm>
    </dsp:sp>
    <dsp:sp modelId="{823B6A68-7439-4BFB-B226-9F13286B026D}">
      <dsp:nvSpPr>
        <dsp:cNvPr id="0" name=""/>
        <dsp:cNvSpPr/>
      </dsp:nvSpPr>
      <dsp:spPr>
        <a:xfrm>
          <a:off x="0" y="2447628"/>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9B444-E099-4064-B0DF-5135D527A6D6}">
      <dsp:nvSpPr>
        <dsp:cNvPr id="0" name=""/>
        <dsp:cNvSpPr/>
      </dsp:nvSpPr>
      <dsp:spPr>
        <a:xfrm>
          <a:off x="0" y="2447627"/>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Ideal v. Acceptable, Negotiable/Non-Negotiable</a:t>
          </a:r>
        </a:p>
      </dsp:txBody>
      <dsp:txXfrm>
        <a:off x="0" y="2447627"/>
        <a:ext cx="7886700" cy="407937"/>
      </dsp:txXfrm>
    </dsp:sp>
    <dsp:sp modelId="{32F093D6-005A-416B-81DF-57E34D573DCF}">
      <dsp:nvSpPr>
        <dsp:cNvPr id="0" name=""/>
        <dsp:cNvSpPr/>
      </dsp:nvSpPr>
      <dsp:spPr>
        <a:xfrm>
          <a:off x="0" y="2855565"/>
          <a:ext cx="78867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006AB6-C4BD-41CF-AB76-5B6EDF948E32}">
      <dsp:nvSpPr>
        <dsp:cNvPr id="0" name=""/>
        <dsp:cNvSpPr/>
      </dsp:nvSpPr>
      <dsp:spPr>
        <a:xfrm>
          <a:off x="0" y="2855565"/>
          <a:ext cx="7886700" cy="40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solidFill>
                <a:schemeClr val="tx1"/>
              </a:solidFill>
            </a:rPr>
            <a:t>Attached: Housing Planning Discussion Framework</a:t>
          </a:r>
        </a:p>
      </dsp:txBody>
      <dsp:txXfrm>
        <a:off x="0" y="2855565"/>
        <a:ext cx="7886700" cy="4079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D84F9-4B38-4B48-955D-BB607AD4C64F}">
      <dsp:nvSpPr>
        <dsp:cNvPr id="0" name=""/>
        <dsp:cNvSpPr/>
      </dsp:nvSpPr>
      <dsp:spPr>
        <a:xfrm>
          <a:off x="1571540" y="1311046"/>
          <a:ext cx="1666396" cy="1441500"/>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Housing</a:t>
          </a:r>
        </a:p>
      </dsp:txBody>
      <dsp:txXfrm>
        <a:off x="1782640" y="1522146"/>
        <a:ext cx="1244196" cy="1019300"/>
      </dsp:txXfrm>
    </dsp:sp>
    <dsp:sp modelId="{0A7CFB24-308D-404F-93D8-E5B14010D6D1}">
      <dsp:nvSpPr>
        <dsp:cNvPr id="0" name=""/>
        <dsp:cNvSpPr/>
      </dsp:nvSpPr>
      <dsp:spPr>
        <a:xfrm>
          <a:off x="2615025"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E82D8-4485-4DC3-8F65-A9C1C7B97616}">
      <dsp:nvSpPr>
        <dsp:cNvPr id="0" name=""/>
        <dsp:cNvSpPr/>
      </dsp:nvSpPr>
      <dsp:spPr>
        <a:xfrm>
          <a:off x="1706140" y="0"/>
          <a:ext cx="1365600" cy="1181404"/>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Housing Navigation</a:t>
          </a:r>
        </a:p>
      </dsp:txBody>
      <dsp:txXfrm>
        <a:off x="1879151" y="173011"/>
        <a:ext cx="1019578" cy="835382"/>
      </dsp:txXfrm>
    </dsp:sp>
    <dsp:sp modelId="{C5D0F77F-D37F-4B28-89B7-D6821846A91D}">
      <dsp:nvSpPr>
        <dsp:cNvPr id="0" name=""/>
        <dsp:cNvSpPr/>
      </dsp:nvSpPr>
      <dsp:spPr>
        <a:xfrm>
          <a:off x="3348798"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97679-8DE8-4AE0-ADD4-19E8F223FCDD}">
      <dsp:nvSpPr>
        <dsp:cNvPr id="0" name=""/>
        <dsp:cNvSpPr/>
      </dsp:nvSpPr>
      <dsp:spPr>
        <a:xfrm>
          <a:off x="2945253" y="509193"/>
          <a:ext cx="1365600" cy="1181404"/>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Building Motivation</a:t>
          </a:r>
        </a:p>
      </dsp:txBody>
      <dsp:txXfrm>
        <a:off x="3118264" y="682204"/>
        <a:ext cx="1019578" cy="835382"/>
      </dsp:txXfrm>
    </dsp:sp>
    <dsp:sp modelId="{0358A4D6-79F1-491B-813E-88425D5C21F6}">
      <dsp:nvSpPr>
        <dsp:cNvPr id="0" name=""/>
        <dsp:cNvSpPr/>
      </dsp:nvSpPr>
      <dsp:spPr>
        <a:xfrm>
          <a:off x="2839072"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CB4A0-1B28-4C85-A0B2-032E96249211}">
      <dsp:nvSpPr>
        <dsp:cNvPr id="0" name=""/>
        <dsp:cNvSpPr/>
      </dsp:nvSpPr>
      <dsp:spPr>
        <a:xfrm>
          <a:off x="3286899" y="1473043"/>
          <a:ext cx="1365600" cy="1181404"/>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Housing First</a:t>
          </a:r>
        </a:p>
      </dsp:txBody>
      <dsp:txXfrm>
        <a:off x="3459910" y="1646054"/>
        <a:ext cx="1019578" cy="835382"/>
      </dsp:txXfrm>
    </dsp:sp>
    <dsp:sp modelId="{54275EE8-2EBB-4FA2-B9A5-9130785F44AA}">
      <dsp:nvSpPr>
        <dsp:cNvPr id="0" name=""/>
        <dsp:cNvSpPr/>
      </dsp:nvSpPr>
      <dsp:spPr>
        <a:xfrm>
          <a:off x="1574641"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44356-74E1-4486-9D3C-045BE32D2F98}">
      <dsp:nvSpPr>
        <dsp:cNvPr id="0" name=""/>
        <dsp:cNvSpPr/>
      </dsp:nvSpPr>
      <dsp:spPr>
        <a:xfrm>
          <a:off x="2870833" y="2397522"/>
          <a:ext cx="1365600" cy="1181404"/>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Service Needs Assessment &amp; Plan</a:t>
          </a:r>
        </a:p>
      </dsp:txBody>
      <dsp:txXfrm>
        <a:off x="3043844" y="2570533"/>
        <a:ext cx="1019578" cy="835382"/>
      </dsp:txXfrm>
    </dsp:sp>
    <dsp:sp modelId="{5F15A3C4-EEFD-4807-94F4-8FC9C0F08C50}">
      <dsp:nvSpPr>
        <dsp:cNvPr id="0" name=""/>
        <dsp:cNvSpPr/>
      </dsp:nvSpPr>
      <dsp:spPr>
        <a:xfrm>
          <a:off x="828852"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29E7C-DF69-4215-9B92-29B9968FEE62}">
      <dsp:nvSpPr>
        <dsp:cNvPr id="0" name=""/>
        <dsp:cNvSpPr/>
      </dsp:nvSpPr>
      <dsp:spPr>
        <a:xfrm>
          <a:off x="1738048" y="2794005"/>
          <a:ext cx="1365600" cy="1181404"/>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Mainstream Benefits &amp; SOAR</a:t>
          </a:r>
        </a:p>
      </dsp:txBody>
      <dsp:txXfrm>
        <a:off x="1911059" y="2967016"/>
        <a:ext cx="1019578" cy="835382"/>
      </dsp:txXfrm>
    </dsp:sp>
    <dsp:sp modelId="{6306E738-7962-4D6E-A0F5-3B980BA465CF}">
      <dsp:nvSpPr>
        <dsp:cNvPr id="0" name=""/>
        <dsp:cNvSpPr/>
      </dsp:nvSpPr>
      <dsp:spPr>
        <a:xfrm>
          <a:off x="516068" y="2406062"/>
          <a:ext cx="1365600" cy="1181404"/>
        </a:xfrm>
        <a:prstGeom prst="octag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Based Services</a:t>
          </a:r>
        </a:p>
      </dsp:txBody>
      <dsp:txXfrm>
        <a:off x="689079" y="2579073"/>
        <a:ext cx="1019578" cy="8353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0186-EE9B-2B40-BB38-F513701AB852}">
      <dsp:nvSpPr>
        <dsp:cNvPr id="0" name=""/>
        <dsp:cNvSpPr/>
      </dsp:nvSpPr>
      <dsp:spPr>
        <a:xfrm>
          <a:off x="900529" y="219293"/>
          <a:ext cx="3082951" cy="3082951"/>
        </a:xfrm>
        <a:prstGeom prst="pie">
          <a:avLst>
            <a:gd name="adj1" fmla="val 16200000"/>
            <a:gd name="adj2" fmla="val 2052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t>Past housing &amp; homeless  experiences</a:t>
          </a:r>
        </a:p>
      </dsp:txBody>
      <dsp:txXfrm>
        <a:off x="2480909" y="679900"/>
        <a:ext cx="1046001" cy="715685"/>
      </dsp:txXfrm>
    </dsp:sp>
    <dsp:sp modelId="{C2544626-BA00-EF45-9140-77719284E032}">
      <dsp:nvSpPr>
        <dsp:cNvPr id="0" name=""/>
        <dsp:cNvSpPr/>
      </dsp:nvSpPr>
      <dsp:spPr>
        <a:xfrm>
          <a:off x="792626" y="367935"/>
          <a:ext cx="3082951" cy="3082951"/>
        </a:xfrm>
        <a:prstGeom prst="pie">
          <a:avLst>
            <a:gd name="adj1" fmla="val 20520000"/>
            <a:gd name="adj2" fmla="val 324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Housing dreams</a:t>
          </a:r>
        </a:p>
      </dsp:txBody>
      <dsp:txXfrm>
        <a:off x="2807555" y="1762603"/>
        <a:ext cx="917545" cy="774407"/>
      </dsp:txXfrm>
    </dsp:sp>
    <dsp:sp modelId="{E717412B-CE84-5A40-9C64-6FF3D3989CED}">
      <dsp:nvSpPr>
        <dsp:cNvPr id="0" name=""/>
        <dsp:cNvSpPr/>
      </dsp:nvSpPr>
      <dsp:spPr>
        <a:xfrm>
          <a:off x="792626" y="367935"/>
          <a:ext cx="3082951" cy="3082951"/>
        </a:xfrm>
        <a:prstGeom prst="pie">
          <a:avLst>
            <a:gd name="adj1" fmla="val 3240000"/>
            <a:gd name="adj2" fmla="val 756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t>Current  housing  goals</a:t>
          </a:r>
        </a:p>
      </dsp:txBody>
      <dsp:txXfrm>
        <a:off x="1783574" y="2680148"/>
        <a:ext cx="1101054" cy="660632"/>
      </dsp:txXfrm>
    </dsp:sp>
    <dsp:sp modelId="{022B8C47-9CEB-0843-8B9F-DB72254B3242}">
      <dsp:nvSpPr>
        <dsp:cNvPr id="0" name=""/>
        <dsp:cNvSpPr/>
      </dsp:nvSpPr>
      <dsp:spPr>
        <a:xfrm>
          <a:off x="792626" y="367935"/>
          <a:ext cx="3082951" cy="3082951"/>
        </a:xfrm>
        <a:prstGeom prst="pie">
          <a:avLst>
            <a:gd name="adj1" fmla="val 7560000"/>
            <a:gd name="adj2" fmla="val 1188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t>Housing likes/dislikes</a:t>
          </a:r>
        </a:p>
      </dsp:txBody>
      <dsp:txXfrm>
        <a:off x="939433" y="1762603"/>
        <a:ext cx="917545" cy="774407"/>
      </dsp:txXfrm>
    </dsp:sp>
    <dsp:sp modelId="{0B5DDBC2-53BA-5E4F-834B-EE5E00CAA6EE}">
      <dsp:nvSpPr>
        <dsp:cNvPr id="0" name=""/>
        <dsp:cNvSpPr/>
      </dsp:nvSpPr>
      <dsp:spPr>
        <a:xfrm>
          <a:off x="792626" y="367935"/>
          <a:ext cx="3082951" cy="3082951"/>
        </a:xfrm>
        <a:prstGeom prst="pie">
          <a:avLst>
            <a:gd name="adj1" fmla="val 11880000"/>
            <a:gd name="adj2" fmla="val 1620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a:t>Barriers to access and sustainability </a:t>
          </a:r>
        </a:p>
      </dsp:txBody>
      <dsp:txXfrm>
        <a:off x="1242223" y="837718"/>
        <a:ext cx="1046001" cy="7156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ED81E-1CBE-4E2E-B217-34F5E7F74216}">
      <dsp:nvSpPr>
        <dsp:cNvPr id="0" name=""/>
        <dsp:cNvSpPr/>
      </dsp:nvSpPr>
      <dsp:spPr>
        <a:xfrm>
          <a:off x="821488" y="1705"/>
          <a:ext cx="2925129" cy="2183547"/>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solidFill>
                <a:schemeClr val="tx1"/>
              </a:solidFill>
            </a:rPr>
            <a:t>Deposits</a:t>
          </a:r>
        </a:p>
        <a:p>
          <a:pPr marL="342900" lvl="2" indent="-171450" algn="l" defTabSz="800100" rtl="0">
            <a:lnSpc>
              <a:spcPct val="90000"/>
            </a:lnSpc>
            <a:spcBef>
              <a:spcPct val="0"/>
            </a:spcBef>
            <a:spcAft>
              <a:spcPct val="15000"/>
            </a:spcAft>
            <a:buChar char="•"/>
          </a:pPr>
          <a:r>
            <a:rPr lang="en-US" sz="1800" kern="1200" dirty="0">
              <a:solidFill>
                <a:schemeClr val="tx1"/>
              </a:solidFill>
            </a:rPr>
            <a:t>First and Last </a:t>
          </a:r>
        </a:p>
        <a:p>
          <a:pPr marL="342900" lvl="2" indent="-171450" algn="l" defTabSz="800100" rtl="0">
            <a:lnSpc>
              <a:spcPct val="90000"/>
            </a:lnSpc>
            <a:spcBef>
              <a:spcPct val="0"/>
            </a:spcBef>
            <a:spcAft>
              <a:spcPct val="15000"/>
            </a:spcAft>
            <a:buChar char="•"/>
          </a:pPr>
          <a:r>
            <a:rPr lang="en-US" sz="1800" kern="1200" dirty="0">
              <a:solidFill>
                <a:schemeClr val="tx1"/>
              </a:solidFill>
            </a:rPr>
            <a:t>Security</a:t>
          </a:r>
        </a:p>
        <a:p>
          <a:pPr marL="342900" lvl="2" indent="-171450" algn="l" defTabSz="800100" rtl="0">
            <a:lnSpc>
              <a:spcPct val="90000"/>
            </a:lnSpc>
            <a:spcBef>
              <a:spcPct val="0"/>
            </a:spcBef>
            <a:spcAft>
              <a:spcPct val="15000"/>
            </a:spcAft>
            <a:buChar char="•"/>
          </a:pPr>
          <a:r>
            <a:rPr lang="en-US" sz="1800" kern="1200" dirty="0">
              <a:solidFill>
                <a:schemeClr val="tx1"/>
              </a:solidFill>
            </a:rPr>
            <a:t>Utility deposit</a:t>
          </a:r>
        </a:p>
        <a:p>
          <a:pPr marL="171450" lvl="1" indent="-171450" algn="l" defTabSz="800100" rtl="0">
            <a:lnSpc>
              <a:spcPct val="90000"/>
            </a:lnSpc>
            <a:spcBef>
              <a:spcPct val="0"/>
            </a:spcBef>
            <a:spcAft>
              <a:spcPct val="15000"/>
            </a:spcAft>
            <a:buChar char="•"/>
          </a:pPr>
          <a:r>
            <a:rPr lang="en-US" sz="1800" kern="1200" dirty="0">
              <a:solidFill>
                <a:schemeClr val="tx1"/>
              </a:solidFill>
            </a:rPr>
            <a:t>Moving costs</a:t>
          </a:r>
        </a:p>
        <a:p>
          <a:pPr marL="171450" lvl="1" indent="-171450" algn="l" defTabSz="800100" rtl="0">
            <a:lnSpc>
              <a:spcPct val="90000"/>
            </a:lnSpc>
            <a:spcBef>
              <a:spcPct val="0"/>
            </a:spcBef>
            <a:spcAft>
              <a:spcPct val="15000"/>
            </a:spcAft>
            <a:buChar char="•"/>
          </a:pPr>
          <a:r>
            <a:rPr lang="en-US" sz="1800" kern="1200" dirty="0">
              <a:solidFill>
                <a:schemeClr val="tx1"/>
              </a:solidFill>
            </a:rPr>
            <a:t>Furnishings</a:t>
          </a:r>
        </a:p>
      </dsp:txBody>
      <dsp:txXfrm>
        <a:off x="872651" y="52868"/>
        <a:ext cx="2822803" cy="2132384"/>
      </dsp:txXfrm>
    </dsp:sp>
    <dsp:sp modelId="{444EFDAD-BA5D-49C5-A9B8-C216427E28F5}">
      <dsp:nvSpPr>
        <dsp:cNvPr id="0" name=""/>
        <dsp:cNvSpPr/>
      </dsp:nvSpPr>
      <dsp:spPr>
        <a:xfrm>
          <a:off x="821488" y="2185252"/>
          <a:ext cx="2925129" cy="93892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Upfront cash needs</a:t>
          </a:r>
        </a:p>
      </dsp:txBody>
      <dsp:txXfrm>
        <a:off x="821488" y="2185252"/>
        <a:ext cx="2059950" cy="938925"/>
      </dsp:txXfrm>
    </dsp:sp>
    <dsp:sp modelId="{9CBF7311-F49E-4924-A967-6D433131B60B}">
      <dsp:nvSpPr>
        <dsp:cNvPr id="0" name=""/>
        <dsp:cNvSpPr/>
      </dsp:nvSpPr>
      <dsp:spPr>
        <a:xfrm>
          <a:off x="2964185" y="2334392"/>
          <a:ext cx="1023795" cy="10237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F94E2C-C55C-4E2D-AA0D-5BD502E524BF}">
      <dsp:nvSpPr>
        <dsp:cNvPr id="0" name=""/>
        <dsp:cNvSpPr/>
      </dsp:nvSpPr>
      <dsp:spPr>
        <a:xfrm>
          <a:off x="4241619" y="1705"/>
          <a:ext cx="2925129" cy="2183547"/>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solidFill>
                <a:schemeClr val="tx1"/>
              </a:solidFill>
            </a:rPr>
            <a:t>Utility cost above ‘utility allowance’</a:t>
          </a:r>
        </a:p>
        <a:p>
          <a:pPr marL="171450" lvl="1" indent="-171450" algn="l" defTabSz="800100" rtl="0">
            <a:lnSpc>
              <a:spcPct val="90000"/>
            </a:lnSpc>
            <a:spcBef>
              <a:spcPct val="0"/>
            </a:spcBef>
            <a:spcAft>
              <a:spcPct val="15000"/>
            </a:spcAft>
            <a:buChar char="•"/>
          </a:pPr>
          <a:r>
            <a:rPr lang="en-US" sz="1800" kern="1200" dirty="0">
              <a:solidFill>
                <a:schemeClr val="tx1"/>
              </a:solidFill>
            </a:rPr>
            <a:t>Tenant rent – minimum rent</a:t>
          </a:r>
        </a:p>
        <a:p>
          <a:pPr marL="171450" lvl="1" indent="-171450" algn="l" defTabSz="800100" rtl="0">
            <a:lnSpc>
              <a:spcPct val="90000"/>
            </a:lnSpc>
            <a:spcBef>
              <a:spcPct val="0"/>
            </a:spcBef>
            <a:spcAft>
              <a:spcPct val="15000"/>
            </a:spcAft>
            <a:buChar char="•"/>
          </a:pPr>
          <a:r>
            <a:rPr lang="en-US" sz="1800" kern="1200" dirty="0">
              <a:solidFill>
                <a:schemeClr val="tx1"/>
              </a:solidFill>
            </a:rPr>
            <a:t>Other living expenses</a:t>
          </a:r>
        </a:p>
      </dsp:txBody>
      <dsp:txXfrm>
        <a:off x="4292782" y="52868"/>
        <a:ext cx="2822803" cy="2132384"/>
      </dsp:txXfrm>
    </dsp:sp>
    <dsp:sp modelId="{FE2B7D54-CA89-402F-B1EE-20820C0E18AC}">
      <dsp:nvSpPr>
        <dsp:cNvPr id="0" name=""/>
        <dsp:cNvSpPr/>
      </dsp:nvSpPr>
      <dsp:spPr>
        <a:xfrm>
          <a:off x="4241619" y="2185252"/>
          <a:ext cx="2925129" cy="93892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Ongoing cash requirements</a:t>
          </a:r>
        </a:p>
      </dsp:txBody>
      <dsp:txXfrm>
        <a:off x="4241619" y="2185252"/>
        <a:ext cx="2059950" cy="938925"/>
      </dsp:txXfrm>
    </dsp:sp>
    <dsp:sp modelId="{158818CD-EFBA-4CAC-B6C6-ED3E63F2329F}">
      <dsp:nvSpPr>
        <dsp:cNvPr id="0" name=""/>
        <dsp:cNvSpPr/>
      </dsp:nvSpPr>
      <dsp:spPr>
        <a:xfrm>
          <a:off x="6384316" y="2334392"/>
          <a:ext cx="1023795" cy="10237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7EAF0-D3DA-4FC7-BFFE-39E193D7498C}">
      <dsp:nvSpPr>
        <dsp:cNvPr id="0" name=""/>
        <dsp:cNvSpPr/>
      </dsp:nvSpPr>
      <dsp:spPr>
        <a:xfrm>
          <a:off x="581917" y="0"/>
          <a:ext cx="2374738" cy="1424843"/>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Limit the areas of intervention</a:t>
          </a:r>
        </a:p>
      </dsp:txBody>
      <dsp:txXfrm>
        <a:off x="581917" y="0"/>
        <a:ext cx="2374738" cy="1424843"/>
      </dsp:txXfrm>
    </dsp:sp>
    <dsp:sp modelId="{EDC925BA-4F1F-4C22-BB36-014EC6F5D111}">
      <dsp:nvSpPr>
        <dsp:cNvPr id="0" name=""/>
        <dsp:cNvSpPr/>
      </dsp:nvSpPr>
      <dsp:spPr>
        <a:xfrm>
          <a:off x="3194130" y="198"/>
          <a:ext cx="2374738" cy="1424843"/>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Focus on the most pressing needs that impact housing access &amp; retention</a:t>
          </a:r>
        </a:p>
      </dsp:txBody>
      <dsp:txXfrm>
        <a:off x="3194130" y="198"/>
        <a:ext cx="2374738" cy="1424843"/>
      </dsp:txXfrm>
    </dsp:sp>
    <dsp:sp modelId="{A0CCEC05-0488-49A4-BC27-8E91811620BC}">
      <dsp:nvSpPr>
        <dsp:cNvPr id="0" name=""/>
        <dsp:cNvSpPr/>
      </dsp:nvSpPr>
      <dsp:spPr>
        <a:xfrm>
          <a:off x="5806343" y="198"/>
          <a:ext cx="2374738" cy="1424843"/>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Relate all interventions to long term goals</a:t>
          </a:r>
        </a:p>
      </dsp:txBody>
      <dsp:txXfrm>
        <a:off x="5806343" y="198"/>
        <a:ext cx="2374738" cy="1424843"/>
      </dsp:txXfrm>
    </dsp:sp>
    <dsp:sp modelId="{39600787-C465-4737-B0C8-F2FF54D63218}">
      <dsp:nvSpPr>
        <dsp:cNvPr id="0" name=""/>
        <dsp:cNvSpPr/>
      </dsp:nvSpPr>
      <dsp:spPr>
        <a:xfrm>
          <a:off x="1888024" y="1662515"/>
          <a:ext cx="2374738" cy="1424843"/>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Usually not a linear process</a:t>
          </a:r>
        </a:p>
      </dsp:txBody>
      <dsp:txXfrm>
        <a:off x="1888024" y="1662515"/>
        <a:ext cx="2374738" cy="1424843"/>
      </dsp:txXfrm>
    </dsp:sp>
    <dsp:sp modelId="{CDCB6F42-8F24-4E51-A2A0-70D10160C7D7}">
      <dsp:nvSpPr>
        <dsp:cNvPr id="0" name=""/>
        <dsp:cNvSpPr/>
      </dsp:nvSpPr>
      <dsp:spPr>
        <a:xfrm>
          <a:off x="4500236" y="1662515"/>
          <a:ext cx="2374738" cy="1424843"/>
        </a:xfrm>
        <a:prstGeom prst="rect">
          <a:avLst/>
        </a:prstGeom>
        <a:solidFill>
          <a:schemeClr val="accent1"/>
        </a:solidFill>
        <a:ln w="2540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Help people move away from crisis-driven lives</a:t>
          </a:r>
        </a:p>
      </dsp:txBody>
      <dsp:txXfrm>
        <a:off x="4500236" y="1662515"/>
        <a:ext cx="2374738" cy="14248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1DA3B-D2D7-4C1B-B6CD-7A7A9DF388C2}">
      <dsp:nvSpPr>
        <dsp:cNvPr id="0" name=""/>
        <dsp:cNvSpPr/>
      </dsp:nvSpPr>
      <dsp:spPr>
        <a:xfrm>
          <a:off x="0" y="0"/>
          <a:ext cx="8153399" cy="3679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At least every 6 months:</a:t>
          </a:r>
        </a:p>
        <a:p>
          <a:pPr marL="228600" lvl="1" indent="-228600" algn="l" defTabSz="1066800" rtl="0">
            <a:lnSpc>
              <a:spcPct val="90000"/>
            </a:lnSpc>
            <a:spcBef>
              <a:spcPct val="0"/>
            </a:spcBef>
            <a:spcAft>
              <a:spcPct val="15000"/>
            </a:spcAft>
            <a:buChar char="•"/>
          </a:pPr>
          <a:r>
            <a:rPr lang="en-US" sz="2400" kern="1200" dirty="0">
              <a:solidFill>
                <a:schemeClr val="tx1"/>
              </a:solidFill>
            </a:rPr>
            <a:t>Document steps achieved.</a:t>
          </a:r>
        </a:p>
        <a:p>
          <a:pPr marL="228600" lvl="1" indent="-228600" algn="l" defTabSz="1066800" rtl="0">
            <a:lnSpc>
              <a:spcPct val="90000"/>
            </a:lnSpc>
            <a:spcBef>
              <a:spcPct val="0"/>
            </a:spcBef>
            <a:spcAft>
              <a:spcPct val="15000"/>
            </a:spcAft>
            <a:buChar char="•"/>
          </a:pPr>
          <a:r>
            <a:rPr lang="en-US" sz="2400" kern="1200" dirty="0">
              <a:solidFill>
                <a:schemeClr val="tx1"/>
              </a:solidFill>
            </a:rPr>
            <a:t>Achievements build CONFIDENCE and COMPETENCE.</a:t>
          </a:r>
        </a:p>
        <a:p>
          <a:pPr marL="228600" lvl="1" indent="-228600" algn="l" defTabSz="1066800" rtl="0">
            <a:lnSpc>
              <a:spcPct val="90000"/>
            </a:lnSpc>
            <a:spcBef>
              <a:spcPct val="0"/>
            </a:spcBef>
            <a:spcAft>
              <a:spcPct val="15000"/>
            </a:spcAft>
            <a:buChar char="•"/>
          </a:pPr>
          <a:r>
            <a:rPr lang="en-US" sz="2400" kern="1200" dirty="0">
              <a:solidFill>
                <a:schemeClr val="tx1"/>
              </a:solidFill>
            </a:rPr>
            <a:t>Identify barriers.</a:t>
          </a:r>
        </a:p>
        <a:p>
          <a:pPr marL="228600" lvl="1" indent="-228600" algn="l" defTabSz="1066800" rtl="0">
            <a:lnSpc>
              <a:spcPct val="90000"/>
            </a:lnSpc>
            <a:spcBef>
              <a:spcPct val="0"/>
            </a:spcBef>
            <a:spcAft>
              <a:spcPct val="15000"/>
            </a:spcAft>
            <a:buChar char="•"/>
          </a:pPr>
          <a:r>
            <a:rPr lang="en-US" sz="2400" kern="1200" dirty="0">
              <a:solidFill>
                <a:schemeClr val="tx1"/>
              </a:solidFill>
            </a:rPr>
            <a:t>Identify adjustments needed to supports.</a:t>
          </a:r>
        </a:p>
        <a:p>
          <a:pPr marL="228600" lvl="1" indent="-228600" algn="l" defTabSz="1066800" rtl="0">
            <a:lnSpc>
              <a:spcPct val="90000"/>
            </a:lnSpc>
            <a:spcBef>
              <a:spcPct val="0"/>
            </a:spcBef>
            <a:spcAft>
              <a:spcPct val="15000"/>
            </a:spcAft>
            <a:buChar char="•"/>
          </a:pPr>
          <a:r>
            <a:rPr lang="en-US" sz="2400" kern="1200" dirty="0">
              <a:solidFill>
                <a:schemeClr val="tx1"/>
              </a:solidFill>
            </a:rPr>
            <a:t>Re-assess priorities.</a:t>
          </a:r>
        </a:p>
        <a:p>
          <a:pPr marL="228600" lvl="1" indent="-228600" algn="l" defTabSz="1066800" rtl="0">
            <a:lnSpc>
              <a:spcPct val="90000"/>
            </a:lnSpc>
            <a:spcBef>
              <a:spcPct val="0"/>
            </a:spcBef>
            <a:spcAft>
              <a:spcPct val="15000"/>
            </a:spcAft>
            <a:buChar char="•"/>
          </a:pPr>
          <a:r>
            <a:rPr lang="en-US" sz="2400" kern="1200" dirty="0">
              <a:solidFill>
                <a:schemeClr val="tx1"/>
              </a:solidFill>
            </a:rPr>
            <a:t>Clarify preferences.</a:t>
          </a:r>
        </a:p>
        <a:p>
          <a:pPr marL="228600" lvl="1" indent="-228600" algn="l" defTabSz="1066800" rtl="0">
            <a:lnSpc>
              <a:spcPct val="90000"/>
            </a:lnSpc>
            <a:spcBef>
              <a:spcPct val="0"/>
            </a:spcBef>
            <a:spcAft>
              <a:spcPct val="15000"/>
            </a:spcAft>
            <a:buChar char="•"/>
          </a:pPr>
          <a:r>
            <a:rPr lang="en-US" sz="2400" kern="1200" dirty="0">
              <a:solidFill>
                <a:schemeClr val="tx1"/>
              </a:solidFill>
            </a:rPr>
            <a:t>Refresh goals.</a:t>
          </a:r>
        </a:p>
      </dsp:txBody>
      <dsp:txXfrm>
        <a:off x="1998674" y="0"/>
        <a:ext cx="6154724" cy="3679945"/>
      </dsp:txXfrm>
    </dsp:sp>
    <dsp:sp modelId="{1621AEFF-3ADC-45F7-ACD0-F6861D786F62}">
      <dsp:nvSpPr>
        <dsp:cNvPr id="0" name=""/>
        <dsp:cNvSpPr/>
      </dsp:nvSpPr>
      <dsp:spPr>
        <a:xfrm>
          <a:off x="163841" y="835995"/>
          <a:ext cx="1806516" cy="198463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5E148-D8B4-4713-9946-E3D0BC87CA6A}">
      <dsp:nvSpPr>
        <dsp:cNvPr id="0" name=""/>
        <dsp:cNvSpPr/>
      </dsp:nvSpPr>
      <dsp:spPr>
        <a:xfrm>
          <a:off x="3122405" y="-86650"/>
          <a:ext cx="1682790" cy="866434"/>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New start </a:t>
          </a:r>
        </a:p>
      </dsp:txBody>
      <dsp:txXfrm>
        <a:off x="3147782" y="-61273"/>
        <a:ext cx="1632036" cy="815680"/>
      </dsp:txXfrm>
    </dsp:sp>
    <dsp:sp modelId="{4FC4660A-01DD-4451-ADAB-DCDC8F177768}">
      <dsp:nvSpPr>
        <dsp:cNvPr id="0" name=""/>
        <dsp:cNvSpPr/>
      </dsp:nvSpPr>
      <dsp:spPr>
        <a:xfrm rot="836842">
          <a:off x="4816547" y="497942"/>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848501" y="527395"/>
        <a:ext cx="42605" cy="88357"/>
      </dsp:txXfrm>
    </dsp:sp>
    <dsp:sp modelId="{603C9F87-1CBE-48E5-BE92-9E4339F683AB}">
      <dsp:nvSpPr>
        <dsp:cNvPr id="0" name=""/>
        <dsp:cNvSpPr/>
      </dsp:nvSpPr>
      <dsp:spPr>
        <a:xfrm>
          <a:off x="4934413" y="447239"/>
          <a:ext cx="2178891" cy="821893"/>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Opportunity for change</a:t>
          </a:r>
        </a:p>
      </dsp:txBody>
      <dsp:txXfrm>
        <a:off x="4958485" y="471311"/>
        <a:ext cx="2130747" cy="773749"/>
      </dsp:txXfrm>
    </dsp:sp>
    <dsp:sp modelId="{049023F4-998B-4550-AB24-60F1F4D64C60}">
      <dsp:nvSpPr>
        <dsp:cNvPr id="0" name=""/>
        <dsp:cNvSpPr/>
      </dsp:nvSpPr>
      <dsp:spPr>
        <a:xfrm rot="3570580">
          <a:off x="6257912" y="1272499"/>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6289866" y="1301952"/>
        <a:ext cx="42605" cy="88357"/>
      </dsp:txXfrm>
    </dsp:sp>
    <dsp:sp modelId="{D467BAF9-8155-4EF4-9D0E-14E5ED3A014E}">
      <dsp:nvSpPr>
        <dsp:cNvPr id="0" name=""/>
        <dsp:cNvSpPr/>
      </dsp:nvSpPr>
      <dsp:spPr>
        <a:xfrm>
          <a:off x="5445025" y="1423129"/>
          <a:ext cx="2306909" cy="821893"/>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Both loss and gain</a:t>
          </a:r>
        </a:p>
      </dsp:txBody>
      <dsp:txXfrm>
        <a:off x="5469097" y="1447201"/>
        <a:ext cx="2258765" cy="773749"/>
      </dsp:txXfrm>
    </dsp:sp>
    <dsp:sp modelId="{02814981-FFE7-4DF9-A2C7-BF9CF20883E5}">
      <dsp:nvSpPr>
        <dsp:cNvPr id="0" name=""/>
        <dsp:cNvSpPr/>
      </dsp:nvSpPr>
      <dsp:spPr>
        <a:xfrm rot="5703879">
          <a:off x="6494958" y="2327600"/>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rot="10800000">
        <a:off x="6526912" y="2357053"/>
        <a:ext cx="42605" cy="88357"/>
      </dsp:txXfrm>
    </dsp:sp>
    <dsp:sp modelId="{DA74F23C-5020-4AE0-9901-0603CBD04877}">
      <dsp:nvSpPr>
        <dsp:cNvPr id="0" name=""/>
        <dsp:cNvSpPr/>
      </dsp:nvSpPr>
      <dsp:spPr>
        <a:xfrm>
          <a:off x="5445200" y="2557441"/>
          <a:ext cx="2114154" cy="724249"/>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Often stressful</a:t>
          </a:r>
        </a:p>
      </dsp:txBody>
      <dsp:txXfrm>
        <a:off x="5466413" y="2578654"/>
        <a:ext cx="2071728" cy="681823"/>
      </dsp:txXfrm>
    </dsp:sp>
    <dsp:sp modelId="{EEC5D9E7-19B7-433B-A2C6-97E8C8C6275B}">
      <dsp:nvSpPr>
        <dsp:cNvPr id="0" name=""/>
        <dsp:cNvSpPr/>
      </dsp:nvSpPr>
      <dsp:spPr>
        <a:xfrm rot="7128770">
          <a:off x="6185523" y="3324978"/>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rot="10800000">
        <a:off x="6217477" y="3354431"/>
        <a:ext cx="42605" cy="88357"/>
      </dsp:txXfrm>
    </dsp:sp>
    <dsp:sp modelId="{FD4F6027-3E61-40D3-ACB0-3FCB482D41B0}">
      <dsp:nvSpPr>
        <dsp:cNvPr id="0" name=""/>
        <dsp:cNvSpPr/>
      </dsp:nvSpPr>
      <dsp:spPr>
        <a:xfrm>
          <a:off x="4679091" y="3515530"/>
          <a:ext cx="2538676" cy="821893"/>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Can increase symptoms </a:t>
          </a:r>
        </a:p>
      </dsp:txBody>
      <dsp:txXfrm>
        <a:off x="4703163" y="3539602"/>
        <a:ext cx="2490532" cy="773749"/>
      </dsp:txXfrm>
    </dsp:sp>
    <dsp:sp modelId="{F884E207-2CE0-4806-AF18-F48E183B8F70}">
      <dsp:nvSpPr>
        <dsp:cNvPr id="0" name=""/>
        <dsp:cNvSpPr/>
      </dsp:nvSpPr>
      <dsp:spPr>
        <a:xfrm rot="10799575">
          <a:off x="4355062" y="3853036"/>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rot="10800000">
        <a:off x="4387016" y="3882489"/>
        <a:ext cx="42605" cy="88357"/>
      </dsp:txXfrm>
    </dsp:sp>
    <dsp:sp modelId="{CB75136E-A34B-4E1C-9D23-BE5083E4BBB8}">
      <dsp:nvSpPr>
        <dsp:cNvPr id="0" name=""/>
        <dsp:cNvSpPr/>
      </dsp:nvSpPr>
      <dsp:spPr>
        <a:xfrm>
          <a:off x="500942" y="3515523"/>
          <a:ext cx="3636604" cy="822806"/>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Unknown/uncertainty increases anxiety</a:t>
          </a:r>
        </a:p>
      </dsp:txBody>
      <dsp:txXfrm>
        <a:off x="525041" y="3539622"/>
        <a:ext cx="3588406" cy="774608"/>
      </dsp:txXfrm>
    </dsp:sp>
    <dsp:sp modelId="{D9063E56-DA2C-4F91-ACF6-030B57C15C6F}">
      <dsp:nvSpPr>
        <dsp:cNvPr id="0" name=""/>
        <dsp:cNvSpPr/>
      </dsp:nvSpPr>
      <dsp:spPr>
        <a:xfrm rot="13684624">
          <a:off x="1811331" y="3346979"/>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rot="10800000">
        <a:off x="1843285" y="3376432"/>
        <a:ext cx="42605" cy="88357"/>
      </dsp:txXfrm>
    </dsp:sp>
    <dsp:sp modelId="{A3FCEFB7-1A5F-43A1-9C8B-974F4E1AE4FC}">
      <dsp:nvSpPr>
        <dsp:cNvPr id="0" name=""/>
        <dsp:cNvSpPr/>
      </dsp:nvSpPr>
      <dsp:spPr>
        <a:xfrm>
          <a:off x="165294" y="2503806"/>
          <a:ext cx="2490096" cy="821893"/>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Requires a new daily schedule</a:t>
          </a:r>
        </a:p>
      </dsp:txBody>
      <dsp:txXfrm>
        <a:off x="189366" y="2527878"/>
        <a:ext cx="2441952" cy="773749"/>
      </dsp:txXfrm>
    </dsp:sp>
    <dsp:sp modelId="{5ABC02F0-65B2-41BE-8B92-9378732A9CB0}">
      <dsp:nvSpPr>
        <dsp:cNvPr id="0" name=""/>
        <dsp:cNvSpPr/>
      </dsp:nvSpPr>
      <dsp:spPr>
        <a:xfrm rot="16215426">
          <a:off x="1359355" y="2335272"/>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391309" y="2364725"/>
        <a:ext cx="42605" cy="88357"/>
      </dsp:txXfrm>
    </dsp:sp>
    <dsp:sp modelId="{BEE1C014-0E68-46A6-A86A-723B1A6FE0F6}">
      <dsp:nvSpPr>
        <dsp:cNvPr id="0" name=""/>
        <dsp:cNvSpPr/>
      </dsp:nvSpPr>
      <dsp:spPr>
        <a:xfrm>
          <a:off x="87509" y="1492107"/>
          <a:ext cx="2654745" cy="821893"/>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Triggers fears of failure</a:t>
          </a:r>
        </a:p>
      </dsp:txBody>
      <dsp:txXfrm>
        <a:off x="111581" y="1516179"/>
        <a:ext cx="2606601" cy="773749"/>
      </dsp:txXfrm>
    </dsp:sp>
    <dsp:sp modelId="{412ADF1B-2470-440A-8C41-0D3C72056B1B}">
      <dsp:nvSpPr>
        <dsp:cNvPr id="0" name=""/>
        <dsp:cNvSpPr/>
      </dsp:nvSpPr>
      <dsp:spPr>
        <a:xfrm rot="17423620">
          <a:off x="1555041" y="1309166"/>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586995" y="1338619"/>
        <a:ext cx="42605" cy="88357"/>
      </dsp:txXfrm>
    </dsp:sp>
    <dsp:sp modelId="{0B89A428-2181-4DA1-8DE5-2E197737EF1D}">
      <dsp:nvSpPr>
        <dsp:cNvPr id="0" name=""/>
        <dsp:cNvSpPr/>
      </dsp:nvSpPr>
      <dsp:spPr>
        <a:xfrm>
          <a:off x="711288" y="451594"/>
          <a:ext cx="2180851" cy="821893"/>
        </a:xfrm>
        <a:prstGeom prst="roundRect">
          <a:avLst>
            <a:gd name="adj" fmla="val 10000"/>
          </a:avLst>
        </a:prstGeom>
        <a:solidFill>
          <a:schemeClr val="accent2">
            <a:lumMod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Requires support</a:t>
          </a:r>
        </a:p>
      </dsp:txBody>
      <dsp:txXfrm>
        <a:off x="735360" y="475666"/>
        <a:ext cx="2132707" cy="773749"/>
      </dsp:txXfrm>
    </dsp:sp>
    <dsp:sp modelId="{7C5DE866-2BA4-42A0-910A-D5F60DBEB9C4}">
      <dsp:nvSpPr>
        <dsp:cNvPr id="0" name=""/>
        <dsp:cNvSpPr/>
      </dsp:nvSpPr>
      <dsp:spPr>
        <a:xfrm rot="20794655">
          <a:off x="2954016" y="501206"/>
          <a:ext cx="106513" cy="14726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2985970" y="530659"/>
        <a:ext cx="42605" cy="883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6037E-A06C-4155-953B-49765735F6C4}">
      <dsp:nvSpPr>
        <dsp:cNvPr id="0" name=""/>
        <dsp:cNvSpPr/>
      </dsp:nvSpPr>
      <dsp:spPr>
        <a:xfrm>
          <a:off x="-127242" y="0"/>
          <a:ext cx="2916767" cy="2916767"/>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682FD1-EF84-41A9-9D3F-5F8F2F9707B6}">
      <dsp:nvSpPr>
        <dsp:cNvPr id="0" name=""/>
        <dsp:cNvSpPr/>
      </dsp:nvSpPr>
      <dsp:spPr>
        <a:xfrm>
          <a:off x="1076656" y="0"/>
          <a:ext cx="7515712" cy="2916767"/>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Allow other tenants the peaceful enjoyment of homes</a:t>
          </a:r>
        </a:p>
      </dsp:txBody>
      <dsp:txXfrm>
        <a:off x="1076656" y="0"/>
        <a:ext cx="7515712" cy="364596"/>
      </dsp:txXfrm>
    </dsp:sp>
    <dsp:sp modelId="{BD0E5A82-34F5-449B-8FBD-057E17DA080F}">
      <dsp:nvSpPr>
        <dsp:cNvPr id="0" name=""/>
        <dsp:cNvSpPr/>
      </dsp:nvSpPr>
      <dsp:spPr>
        <a:xfrm>
          <a:off x="127975" y="364596"/>
          <a:ext cx="2406331" cy="2406331"/>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2FCD7-11A5-4836-A639-21B5113FE69E}">
      <dsp:nvSpPr>
        <dsp:cNvPr id="0" name=""/>
        <dsp:cNvSpPr/>
      </dsp:nvSpPr>
      <dsp:spPr>
        <a:xfrm>
          <a:off x="1076656" y="364596"/>
          <a:ext cx="7515712" cy="2406331"/>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Make required rent payment on time</a:t>
          </a:r>
        </a:p>
      </dsp:txBody>
      <dsp:txXfrm>
        <a:off x="1076656" y="364596"/>
        <a:ext cx="7515712" cy="364596"/>
      </dsp:txXfrm>
    </dsp:sp>
    <dsp:sp modelId="{98E05D73-311E-42FF-9190-56E73CB9D330}">
      <dsp:nvSpPr>
        <dsp:cNvPr id="0" name=""/>
        <dsp:cNvSpPr/>
      </dsp:nvSpPr>
      <dsp:spPr>
        <a:xfrm>
          <a:off x="383192" y="729193"/>
          <a:ext cx="1895896" cy="1895896"/>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C472F8-29BF-4911-A6A1-A7B8C45E7CE1}">
      <dsp:nvSpPr>
        <dsp:cNvPr id="0" name=""/>
        <dsp:cNvSpPr/>
      </dsp:nvSpPr>
      <dsp:spPr>
        <a:xfrm>
          <a:off x="1076656" y="729193"/>
          <a:ext cx="7515712" cy="1895896"/>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Keep unit free of health and safety hazards</a:t>
          </a:r>
        </a:p>
      </dsp:txBody>
      <dsp:txXfrm>
        <a:off x="1076656" y="729193"/>
        <a:ext cx="7515712" cy="364593"/>
      </dsp:txXfrm>
    </dsp:sp>
    <dsp:sp modelId="{DA6732F1-ED09-4132-93BE-C7CAFE9B498F}">
      <dsp:nvSpPr>
        <dsp:cNvPr id="0" name=""/>
        <dsp:cNvSpPr/>
      </dsp:nvSpPr>
      <dsp:spPr>
        <a:xfrm>
          <a:off x="638408" y="1093787"/>
          <a:ext cx="1385464" cy="1385464"/>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38A46-14EC-447C-935D-1A8767C77D10}">
      <dsp:nvSpPr>
        <dsp:cNvPr id="0" name=""/>
        <dsp:cNvSpPr/>
      </dsp:nvSpPr>
      <dsp:spPr>
        <a:xfrm>
          <a:off x="1076656" y="1093787"/>
          <a:ext cx="7515712" cy="1385464"/>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Only allow people on the lease to live there</a:t>
          </a:r>
        </a:p>
      </dsp:txBody>
      <dsp:txXfrm>
        <a:off x="1076656" y="1093787"/>
        <a:ext cx="7515712" cy="364596"/>
      </dsp:txXfrm>
    </dsp:sp>
    <dsp:sp modelId="{F011DB7B-662A-469C-9B3E-7A40DCC9B6A4}">
      <dsp:nvSpPr>
        <dsp:cNvPr id="0" name=""/>
        <dsp:cNvSpPr/>
      </dsp:nvSpPr>
      <dsp:spPr>
        <a:xfrm>
          <a:off x="893626" y="1458384"/>
          <a:ext cx="875029" cy="875029"/>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188CDE-1A02-4B80-815D-5BE670BC8348}">
      <dsp:nvSpPr>
        <dsp:cNvPr id="0" name=""/>
        <dsp:cNvSpPr/>
      </dsp:nvSpPr>
      <dsp:spPr>
        <a:xfrm>
          <a:off x="1076656" y="1458384"/>
          <a:ext cx="7515712" cy="875029"/>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No criminal activity in unit, common areas or grounds</a:t>
          </a:r>
        </a:p>
      </dsp:txBody>
      <dsp:txXfrm>
        <a:off x="1076656" y="1458384"/>
        <a:ext cx="7515712" cy="364596"/>
      </dsp:txXfrm>
    </dsp:sp>
    <dsp:sp modelId="{04B5A5CF-4C08-4A95-8F04-AFD35A11A41B}">
      <dsp:nvSpPr>
        <dsp:cNvPr id="0" name=""/>
        <dsp:cNvSpPr/>
      </dsp:nvSpPr>
      <dsp:spPr>
        <a:xfrm>
          <a:off x="1148844" y="1822981"/>
          <a:ext cx="364593" cy="364593"/>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84DBF7-05A5-425B-A903-2FC5279B2335}">
      <dsp:nvSpPr>
        <dsp:cNvPr id="0" name=""/>
        <dsp:cNvSpPr/>
      </dsp:nvSpPr>
      <dsp:spPr>
        <a:xfrm>
          <a:off x="1076656" y="1822981"/>
          <a:ext cx="7515712" cy="364593"/>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Keep utilities current and paid</a:t>
          </a:r>
        </a:p>
      </dsp:txBody>
      <dsp:txXfrm>
        <a:off x="1076656" y="1822981"/>
        <a:ext cx="7515712" cy="3645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A4DC-3BA0-487B-9C7C-82F0369E21C5}">
      <dsp:nvSpPr>
        <dsp:cNvPr id="0" name=""/>
        <dsp:cNvSpPr/>
      </dsp:nvSpPr>
      <dsp:spPr>
        <a:xfrm rot="5400000">
          <a:off x="3909314" y="-501396"/>
          <a:ext cx="3434080" cy="5295392"/>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Outreach staff understand the person’s schedule when they were homeless. </a:t>
          </a:r>
        </a:p>
        <a:p>
          <a:pPr marL="228600" lvl="1" indent="-228600" algn="l" defTabSz="1155700">
            <a:lnSpc>
              <a:spcPct val="90000"/>
            </a:lnSpc>
            <a:spcBef>
              <a:spcPct val="0"/>
            </a:spcBef>
            <a:spcAft>
              <a:spcPct val="15000"/>
            </a:spcAft>
            <a:buChar char="•"/>
          </a:pPr>
          <a:r>
            <a:rPr lang="en-US" sz="2600" b="0" kern="1200" dirty="0"/>
            <a:t>Work or other predictable activities bring structure and purpose to peoples’ lives which helps them to stabilize in the community.</a:t>
          </a:r>
          <a:endParaRPr lang="en-US" sz="2600" kern="1200" dirty="0"/>
        </a:p>
      </dsp:txBody>
      <dsp:txXfrm rot="-5400000">
        <a:off x="2978658" y="596898"/>
        <a:ext cx="5127754" cy="3098804"/>
      </dsp:txXfrm>
    </dsp:sp>
    <dsp:sp modelId="{A3BF6FAE-7586-45F2-A1A3-7886B1858191}">
      <dsp:nvSpPr>
        <dsp:cNvPr id="0" name=""/>
        <dsp:cNvSpPr/>
      </dsp:nvSpPr>
      <dsp:spPr>
        <a:xfrm>
          <a:off x="0" y="0"/>
          <a:ext cx="2978658" cy="4292600"/>
        </a:xfrm>
        <a:prstGeom prst="roundRect">
          <a:avLst/>
        </a:prstGeom>
        <a:solidFill>
          <a:schemeClr val="accent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0" kern="1200" dirty="0"/>
            <a:t>Adjusting to the home: establishing a schedule</a:t>
          </a:r>
          <a:endParaRPr lang="en-US" sz="3900" kern="1200" dirty="0"/>
        </a:p>
      </dsp:txBody>
      <dsp:txXfrm>
        <a:off x="145406" y="145406"/>
        <a:ext cx="2687846" cy="40017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F09EE-FE5D-4BA7-B762-F1F1A8274FC4}">
      <dsp:nvSpPr>
        <dsp:cNvPr id="0" name=""/>
        <dsp:cNvSpPr/>
      </dsp:nvSpPr>
      <dsp:spPr>
        <a:xfrm>
          <a:off x="0" y="3946"/>
          <a:ext cx="5182791" cy="840588"/>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AB12DFF-D286-43AC-A197-61D9C2714869}">
      <dsp:nvSpPr>
        <dsp:cNvPr id="0" name=""/>
        <dsp:cNvSpPr/>
      </dsp:nvSpPr>
      <dsp:spPr>
        <a:xfrm>
          <a:off x="254278" y="193078"/>
          <a:ext cx="462323" cy="4623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BD24EC6-B946-4296-B9A2-28F8444094F9}">
      <dsp:nvSpPr>
        <dsp:cNvPr id="0" name=""/>
        <dsp:cNvSpPr/>
      </dsp:nvSpPr>
      <dsp:spPr>
        <a:xfrm>
          <a:off x="970879" y="3946"/>
          <a:ext cx="4211911"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844550">
            <a:lnSpc>
              <a:spcPct val="90000"/>
            </a:lnSpc>
            <a:spcBef>
              <a:spcPct val="0"/>
            </a:spcBef>
            <a:spcAft>
              <a:spcPct val="35000"/>
            </a:spcAft>
            <a:buNone/>
          </a:pPr>
          <a:r>
            <a:rPr lang="en-US" sz="1900" kern="1200"/>
            <a:t>What are some of the clients’ strengths?</a:t>
          </a:r>
        </a:p>
      </dsp:txBody>
      <dsp:txXfrm>
        <a:off x="970879" y="3946"/>
        <a:ext cx="4211911" cy="840588"/>
      </dsp:txXfrm>
    </dsp:sp>
    <dsp:sp modelId="{B0AC33DD-D764-489D-BFD0-18A7EFBD2BD2}">
      <dsp:nvSpPr>
        <dsp:cNvPr id="0" name=""/>
        <dsp:cNvSpPr/>
      </dsp:nvSpPr>
      <dsp:spPr>
        <a:xfrm>
          <a:off x="0" y="1054682"/>
          <a:ext cx="5182791" cy="840588"/>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B783516-3A42-438C-A626-E5DB638438AD}">
      <dsp:nvSpPr>
        <dsp:cNvPr id="0" name=""/>
        <dsp:cNvSpPr/>
      </dsp:nvSpPr>
      <dsp:spPr>
        <a:xfrm>
          <a:off x="254278" y="1243814"/>
          <a:ext cx="462323" cy="462323"/>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2EFC822-0D80-46EA-B439-551A36A287B0}">
      <dsp:nvSpPr>
        <dsp:cNvPr id="0" name=""/>
        <dsp:cNvSpPr/>
      </dsp:nvSpPr>
      <dsp:spPr>
        <a:xfrm>
          <a:off x="970879" y="1054682"/>
          <a:ext cx="4211911"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844550">
            <a:lnSpc>
              <a:spcPct val="90000"/>
            </a:lnSpc>
            <a:spcBef>
              <a:spcPct val="0"/>
            </a:spcBef>
            <a:spcAft>
              <a:spcPct val="35000"/>
            </a:spcAft>
            <a:buNone/>
          </a:pPr>
          <a:r>
            <a:rPr lang="en-US" sz="1900" kern="1200" dirty="0"/>
            <a:t>What are some of the risks they face?</a:t>
          </a:r>
        </a:p>
      </dsp:txBody>
      <dsp:txXfrm>
        <a:off x="970879" y="1054682"/>
        <a:ext cx="4211911" cy="840588"/>
      </dsp:txXfrm>
    </dsp:sp>
    <dsp:sp modelId="{C7B9CFC5-89CB-4005-9285-A4442D827407}">
      <dsp:nvSpPr>
        <dsp:cNvPr id="0" name=""/>
        <dsp:cNvSpPr/>
      </dsp:nvSpPr>
      <dsp:spPr>
        <a:xfrm>
          <a:off x="0" y="2105418"/>
          <a:ext cx="5182791" cy="840588"/>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1C5D0B9-B3F8-4ABE-8B05-EB890E8701DF}">
      <dsp:nvSpPr>
        <dsp:cNvPr id="0" name=""/>
        <dsp:cNvSpPr/>
      </dsp:nvSpPr>
      <dsp:spPr>
        <a:xfrm>
          <a:off x="254278" y="2294550"/>
          <a:ext cx="462323" cy="4623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5446A1C-C092-4E65-ABD4-33C65C3CD97B}">
      <dsp:nvSpPr>
        <dsp:cNvPr id="0" name=""/>
        <dsp:cNvSpPr/>
      </dsp:nvSpPr>
      <dsp:spPr>
        <a:xfrm>
          <a:off x="970879" y="2105418"/>
          <a:ext cx="4211911"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844550">
            <a:lnSpc>
              <a:spcPct val="90000"/>
            </a:lnSpc>
            <a:spcBef>
              <a:spcPct val="0"/>
            </a:spcBef>
            <a:spcAft>
              <a:spcPct val="35000"/>
            </a:spcAft>
            <a:buNone/>
          </a:pPr>
          <a:r>
            <a:rPr lang="en-US" sz="1900" kern="1200"/>
            <a:t>What is the person asking for?</a:t>
          </a:r>
        </a:p>
      </dsp:txBody>
      <dsp:txXfrm>
        <a:off x="970879" y="2105418"/>
        <a:ext cx="4211911" cy="840588"/>
      </dsp:txXfrm>
    </dsp:sp>
    <dsp:sp modelId="{343D2FD1-80A4-4066-89BE-A8A97CA76643}">
      <dsp:nvSpPr>
        <dsp:cNvPr id="0" name=""/>
        <dsp:cNvSpPr/>
      </dsp:nvSpPr>
      <dsp:spPr>
        <a:xfrm>
          <a:off x="0" y="3156154"/>
          <a:ext cx="5182791" cy="840588"/>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A52915E-9BCC-4836-A685-1FF579003631}">
      <dsp:nvSpPr>
        <dsp:cNvPr id="0" name=""/>
        <dsp:cNvSpPr/>
      </dsp:nvSpPr>
      <dsp:spPr>
        <a:xfrm>
          <a:off x="254278" y="3345286"/>
          <a:ext cx="462323" cy="4623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1DD67A-E819-449A-ADCC-451A14584779}">
      <dsp:nvSpPr>
        <dsp:cNvPr id="0" name=""/>
        <dsp:cNvSpPr/>
      </dsp:nvSpPr>
      <dsp:spPr>
        <a:xfrm>
          <a:off x="970879" y="3156154"/>
          <a:ext cx="4211911"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844550">
            <a:lnSpc>
              <a:spcPct val="90000"/>
            </a:lnSpc>
            <a:spcBef>
              <a:spcPct val="0"/>
            </a:spcBef>
            <a:spcAft>
              <a:spcPct val="35000"/>
            </a:spcAft>
            <a:buNone/>
          </a:pPr>
          <a:r>
            <a:rPr lang="en-US" sz="1900" kern="1200"/>
            <a:t>How might you help build motivation for housing?</a:t>
          </a:r>
        </a:p>
      </dsp:txBody>
      <dsp:txXfrm>
        <a:off x="970879" y="3156154"/>
        <a:ext cx="4211911" cy="840588"/>
      </dsp:txXfrm>
    </dsp:sp>
    <dsp:sp modelId="{BF33ADBE-DF18-4879-8F88-C6BD87155783}">
      <dsp:nvSpPr>
        <dsp:cNvPr id="0" name=""/>
        <dsp:cNvSpPr/>
      </dsp:nvSpPr>
      <dsp:spPr>
        <a:xfrm>
          <a:off x="0" y="4206889"/>
          <a:ext cx="5182791" cy="840588"/>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39D5A2E-20B6-457F-8F77-2001E7840429}">
      <dsp:nvSpPr>
        <dsp:cNvPr id="0" name=""/>
        <dsp:cNvSpPr/>
      </dsp:nvSpPr>
      <dsp:spPr>
        <a:xfrm>
          <a:off x="254278" y="4396022"/>
          <a:ext cx="462323" cy="4623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A8CDECE-0C4D-4EEA-868B-64E19D662D89}">
      <dsp:nvSpPr>
        <dsp:cNvPr id="0" name=""/>
        <dsp:cNvSpPr/>
      </dsp:nvSpPr>
      <dsp:spPr>
        <a:xfrm>
          <a:off x="970879" y="4206889"/>
          <a:ext cx="4211911" cy="840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62" tIns="88962" rIns="88962" bIns="88962" numCol="1" spcCol="1270" anchor="ctr" anchorCtr="0">
          <a:noAutofit/>
        </a:bodyPr>
        <a:lstStyle/>
        <a:p>
          <a:pPr marL="0" lvl="0" indent="0" algn="l" defTabSz="844550">
            <a:lnSpc>
              <a:spcPct val="90000"/>
            </a:lnSpc>
            <a:spcBef>
              <a:spcPct val="0"/>
            </a:spcBef>
            <a:spcAft>
              <a:spcPct val="35000"/>
            </a:spcAft>
            <a:buNone/>
          </a:pPr>
          <a:r>
            <a:rPr lang="en-US" sz="1900" kern="1200"/>
            <a:t>What can you work on together?</a:t>
          </a:r>
        </a:p>
      </dsp:txBody>
      <dsp:txXfrm>
        <a:off x="970879" y="4206889"/>
        <a:ext cx="4211911" cy="840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47CB3-2D86-48D4-BBAE-A9F61152B548}">
      <dsp:nvSpPr>
        <dsp:cNvPr id="0" name=""/>
        <dsp:cNvSpPr/>
      </dsp:nvSpPr>
      <dsp:spPr>
        <a:xfrm>
          <a:off x="0" y="0"/>
          <a:ext cx="3709057" cy="3709057"/>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A4A64-24CE-4D61-8401-04533928AD7D}">
      <dsp:nvSpPr>
        <dsp:cNvPr id="0" name=""/>
        <dsp:cNvSpPr/>
      </dsp:nvSpPr>
      <dsp:spPr>
        <a:xfrm>
          <a:off x="1854528" y="0"/>
          <a:ext cx="5689271" cy="3709057"/>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Length of time persons remain homeless – </a:t>
          </a:r>
          <a:r>
            <a:rPr lang="en-US" sz="1600" kern="1200" dirty="0" err="1"/>
            <a:t>avg</a:t>
          </a:r>
          <a:r>
            <a:rPr lang="en-US" sz="1600" kern="1200" dirty="0"/>
            <a:t> and median LOS (excludes outreach)</a:t>
          </a:r>
        </a:p>
      </dsp:txBody>
      <dsp:txXfrm>
        <a:off x="1854528" y="0"/>
        <a:ext cx="5689271" cy="463633"/>
      </dsp:txXfrm>
    </dsp:sp>
    <dsp:sp modelId="{F6E05A33-8BF2-4618-97CF-944891CA585B}">
      <dsp:nvSpPr>
        <dsp:cNvPr id="0" name=""/>
        <dsp:cNvSpPr/>
      </dsp:nvSpPr>
      <dsp:spPr>
        <a:xfrm>
          <a:off x="324543" y="463633"/>
          <a:ext cx="3059971" cy="3059971"/>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8CB1A-A8DB-44B7-8FAA-A6629ADE9873}">
      <dsp:nvSpPr>
        <dsp:cNvPr id="0" name=""/>
        <dsp:cNvSpPr/>
      </dsp:nvSpPr>
      <dsp:spPr>
        <a:xfrm>
          <a:off x="1854528" y="463633"/>
          <a:ext cx="5689271" cy="3059971"/>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The extent to which persons who exit to permanent housing  return to homelessness (delineates outreach)</a:t>
          </a:r>
        </a:p>
      </dsp:txBody>
      <dsp:txXfrm>
        <a:off x="1854528" y="463633"/>
        <a:ext cx="5689271" cy="463633"/>
      </dsp:txXfrm>
    </dsp:sp>
    <dsp:sp modelId="{FC180706-5DEE-464F-8772-8C2574FFEA89}">
      <dsp:nvSpPr>
        <dsp:cNvPr id="0" name=""/>
        <dsp:cNvSpPr/>
      </dsp:nvSpPr>
      <dsp:spPr>
        <a:xfrm>
          <a:off x="649086" y="927266"/>
          <a:ext cx="2410885" cy="2410885"/>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55105-4AF3-491A-BE98-4F92503D4E42}">
      <dsp:nvSpPr>
        <dsp:cNvPr id="0" name=""/>
        <dsp:cNvSpPr/>
      </dsp:nvSpPr>
      <dsp:spPr>
        <a:xfrm>
          <a:off x="1854528" y="927266"/>
          <a:ext cx="5689271" cy="2410885"/>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Number</a:t>
          </a:r>
          <a:r>
            <a:rPr lang="en-US" sz="2000" kern="1200" dirty="0"/>
            <a:t> </a:t>
          </a:r>
          <a:r>
            <a:rPr lang="en-US" sz="1600" kern="1200" dirty="0"/>
            <a:t>of homeless persons – PIT and Annual Counts (PIT delineates unsheltered, Annual excludes </a:t>
          </a:r>
          <a:r>
            <a:rPr lang="en-US" sz="1600" kern="1200" dirty="0" err="1"/>
            <a:t>outrach</a:t>
          </a:r>
          <a:r>
            <a:rPr lang="en-US" sz="1600" kern="1200" dirty="0"/>
            <a:t>) </a:t>
          </a:r>
        </a:p>
      </dsp:txBody>
      <dsp:txXfrm>
        <a:off x="1854528" y="927266"/>
        <a:ext cx="5689271" cy="463629"/>
      </dsp:txXfrm>
    </dsp:sp>
    <dsp:sp modelId="{39DA3AFA-0062-4A83-B960-00282CE4F42A}">
      <dsp:nvSpPr>
        <dsp:cNvPr id="0" name=""/>
        <dsp:cNvSpPr/>
      </dsp:nvSpPr>
      <dsp:spPr>
        <a:xfrm>
          <a:off x="973627" y="1390896"/>
          <a:ext cx="1761802" cy="1761802"/>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97268-EC8D-4C6D-AE39-CF78E9C9053A}">
      <dsp:nvSpPr>
        <dsp:cNvPr id="0" name=""/>
        <dsp:cNvSpPr/>
      </dsp:nvSpPr>
      <dsp:spPr>
        <a:xfrm>
          <a:off x="1854528" y="1390896"/>
          <a:ext cx="5689271" cy="1761802"/>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Jobs and income growth for homeless persons in </a:t>
          </a:r>
          <a:r>
            <a:rPr lang="en-US" sz="1600" kern="1200" dirty="0" err="1"/>
            <a:t>CoC</a:t>
          </a:r>
          <a:r>
            <a:rPr lang="en-US" sz="1600" kern="1200" dirty="0"/>
            <a:t> funded projects (no outreach projects)</a:t>
          </a:r>
        </a:p>
      </dsp:txBody>
      <dsp:txXfrm>
        <a:off x="1854528" y="1390896"/>
        <a:ext cx="5689271" cy="463633"/>
      </dsp:txXfrm>
    </dsp:sp>
    <dsp:sp modelId="{DC80AF6B-FDB1-4D0F-9836-E52B6318ED9B}">
      <dsp:nvSpPr>
        <dsp:cNvPr id="0" name=""/>
        <dsp:cNvSpPr/>
      </dsp:nvSpPr>
      <dsp:spPr>
        <a:xfrm>
          <a:off x="1298170" y="1854530"/>
          <a:ext cx="1112716" cy="1112716"/>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41BE5-FCBB-4324-97D6-51ADD255996C}">
      <dsp:nvSpPr>
        <dsp:cNvPr id="0" name=""/>
        <dsp:cNvSpPr/>
      </dsp:nvSpPr>
      <dsp:spPr>
        <a:xfrm>
          <a:off x="1854528" y="1854530"/>
          <a:ext cx="5689271" cy="1112716"/>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Number of people who become homeless for the first time (excludes outreach)</a:t>
          </a:r>
        </a:p>
      </dsp:txBody>
      <dsp:txXfrm>
        <a:off x="1854528" y="1854530"/>
        <a:ext cx="5689271" cy="463633"/>
      </dsp:txXfrm>
    </dsp:sp>
    <dsp:sp modelId="{7569B9FC-9312-46E6-891B-88539763D7FF}">
      <dsp:nvSpPr>
        <dsp:cNvPr id="0" name=""/>
        <dsp:cNvSpPr/>
      </dsp:nvSpPr>
      <dsp:spPr>
        <a:xfrm>
          <a:off x="1622714" y="2318163"/>
          <a:ext cx="463629" cy="463629"/>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8A8A8-57D4-488E-8277-6E0DDDC6181F}">
      <dsp:nvSpPr>
        <dsp:cNvPr id="0" name=""/>
        <dsp:cNvSpPr/>
      </dsp:nvSpPr>
      <dsp:spPr>
        <a:xfrm>
          <a:off x="1854528" y="2318163"/>
          <a:ext cx="5689271" cy="463629"/>
        </a:xfrm>
        <a:prstGeom prst="rect">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Number of successful housing placements (delineates outreach)</a:t>
          </a:r>
        </a:p>
      </dsp:txBody>
      <dsp:txXfrm>
        <a:off x="1854528" y="2318163"/>
        <a:ext cx="5689271" cy="46362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2E426-93F3-43BF-9D2E-52053B0774D0}">
      <dsp:nvSpPr>
        <dsp:cNvPr id="0" name=""/>
        <dsp:cNvSpPr/>
      </dsp:nvSpPr>
      <dsp:spPr>
        <a:xfrm>
          <a:off x="0" y="266599"/>
          <a:ext cx="1601285" cy="2695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rtl="0">
            <a:lnSpc>
              <a:spcPct val="90000"/>
            </a:lnSpc>
            <a:spcBef>
              <a:spcPct val="0"/>
            </a:spcBef>
            <a:spcAft>
              <a:spcPct val="35000"/>
            </a:spcAft>
            <a:buNone/>
          </a:pPr>
          <a:endParaRPr lang="en-US" sz="2400" kern="1200" dirty="0"/>
        </a:p>
        <a:p>
          <a:pPr marL="0" lvl="0" indent="0" algn="r" defTabSz="1066800" rtl="0">
            <a:lnSpc>
              <a:spcPct val="90000"/>
            </a:lnSpc>
            <a:spcBef>
              <a:spcPct val="0"/>
            </a:spcBef>
            <a:spcAft>
              <a:spcPct val="35000"/>
            </a:spcAft>
            <a:buNone/>
          </a:pPr>
          <a:endParaRPr lang="en-US" sz="2400" kern="1200" dirty="0"/>
        </a:p>
        <a:p>
          <a:pPr marL="0" lvl="0" indent="0" algn="r" defTabSz="1066800" rtl="0">
            <a:lnSpc>
              <a:spcPct val="90000"/>
            </a:lnSpc>
            <a:spcBef>
              <a:spcPct val="0"/>
            </a:spcBef>
            <a:spcAft>
              <a:spcPct val="35000"/>
            </a:spcAft>
            <a:buNone/>
          </a:pPr>
          <a:r>
            <a:rPr lang="en-US" sz="2400" kern="1200" dirty="0"/>
            <a:t>Before outreach</a:t>
          </a:r>
          <a:endParaRPr lang="en-US" sz="2300" kern="1200" dirty="0"/>
        </a:p>
      </dsp:txBody>
      <dsp:txXfrm>
        <a:off x="0" y="266599"/>
        <a:ext cx="1601285" cy="2695405"/>
      </dsp:txXfrm>
    </dsp:sp>
    <dsp:sp modelId="{B3826353-8B31-4C14-ADB4-2882FA5B684E}">
      <dsp:nvSpPr>
        <dsp:cNvPr id="0" name=""/>
        <dsp:cNvSpPr/>
      </dsp:nvSpPr>
      <dsp:spPr>
        <a:xfrm>
          <a:off x="1662768" y="16054"/>
          <a:ext cx="386592" cy="3212550"/>
        </a:xfrm>
        <a:prstGeom prst="leftBrace">
          <a:avLst>
            <a:gd name="adj1" fmla="val 35000"/>
            <a:gd name="adj2" fmla="val 5000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AF4D7E-22F0-458F-919F-1E4EF084639B}">
      <dsp:nvSpPr>
        <dsp:cNvPr id="0" name=""/>
        <dsp:cNvSpPr/>
      </dsp:nvSpPr>
      <dsp:spPr>
        <a:xfrm>
          <a:off x="2144173" y="8027"/>
          <a:ext cx="5716548" cy="3212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t>Schedule outreach in pairs whenever possible &amp; always in high risk situations</a:t>
          </a:r>
        </a:p>
        <a:p>
          <a:pPr marL="228600" lvl="1" indent="-228600" algn="l" defTabSz="977900" rtl="0">
            <a:lnSpc>
              <a:spcPct val="90000"/>
            </a:lnSpc>
            <a:spcBef>
              <a:spcPct val="0"/>
            </a:spcBef>
            <a:spcAft>
              <a:spcPct val="15000"/>
            </a:spcAft>
            <a:buChar char="•"/>
          </a:pPr>
          <a:r>
            <a:rPr lang="en-US" sz="2200" kern="1200" dirty="0"/>
            <a:t>Conduct a thorough record review, if available.</a:t>
          </a:r>
        </a:p>
        <a:p>
          <a:pPr marL="228600" lvl="1" indent="-228600" algn="l" defTabSz="977900" rtl="0">
            <a:lnSpc>
              <a:spcPct val="90000"/>
            </a:lnSpc>
            <a:spcBef>
              <a:spcPct val="0"/>
            </a:spcBef>
            <a:spcAft>
              <a:spcPct val="15000"/>
            </a:spcAft>
            <a:buChar char="•"/>
          </a:pPr>
          <a:r>
            <a:rPr lang="en-US" sz="2200" kern="1200" dirty="0"/>
            <a:t>Learn about the neighborhood (confer w/local law enforcement)</a:t>
          </a:r>
        </a:p>
        <a:p>
          <a:pPr marL="228600" lvl="1" indent="-228600" algn="l" defTabSz="977900" rtl="0">
            <a:lnSpc>
              <a:spcPct val="90000"/>
            </a:lnSpc>
            <a:spcBef>
              <a:spcPct val="0"/>
            </a:spcBef>
            <a:spcAft>
              <a:spcPct val="15000"/>
            </a:spcAft>
            <a:buChar char="•"/>
          </a:pPr>
          <a:r>
            <a:rPr lang="en-US" sz="2200" kern="1200" dirty="0"/>
            <a:t>Be sure someone at the office knows your field schedule, including locations and times.</a:t>
          </a:r>
        </a:p>
        <a:p>
          <a:pPr marL="228600" lvl="1" indent="-228600" algn="l" defTabSz="977900" rtl="0">
            <a:lnSpc>
              <a:spcPct val="90000"/>
            </a:lnSpc>
            <a:spcBef>
              <a:spcPct val="0"/>
            </a:spcBef>
            <a:spcAft>
              <a:spcPct val="15000"/>
            </a:spcAft>
            <a:buChar char="•"/>
          </a:pPr>
          <a:r>
            <a:rPr lang="en-US" sz="2200" kern="1200" dirty="0"/>
            <a:t>Update them before you change plans.</a:t>
          </a:r>
        </a:p>
        <a:p>
          <a:pPr marL="228600" lvl="1" indent="-228600" algn="l" defTabSz="977900" rtl="0">
            <a:lnSpc>
              <a:spcPct val="90000"/>
            </a:lnSpc>
            <a:spcBef>
              <a:spcPct val="0"/>
            </a:spcBef>
            <a:spcAft>
              <a:spcPct val="15000"/>
            </a:spcAft>
            <a:buChar char="•"/>
          </a:pPr>
          <a:endParaRPr lang="en-US" sz="2200" kern="1200" dirty="0"/>
        </a:p>
      </dsp:txBody>
      <dsp:txXfrm>
        <a:off x="2144173" y="8027"/>
        <a:ext cx="5716548" cy="3212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6D3EE-E265-4CD0-80CC-70C09C98E07E}">
      <dsp:nvSpPr>
        <dsp:cNvPr id="0" name=""/>
        <dsp:cNvSpPr/>
      </dsp:nvSpPr>
      <dsp:spPr>
        <a:xfrm>
          <a:off x="8016" y="632938"/>
          <a:ext cx="1211364" cy="9516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C7EB36-6787-4B06-AC46-3E3D9B8787F3}">
      <dsp:nvSpPr>
        <dsp:cNvPr id="0" name=""/>
        <dsp:cNvSpPr/>
      </dsp:nvSpPr>
      <dsp:spPr>
        <a:xfrm>
          <a:off x="8016" y="1573532"/>
          <a:ext cx="3461042" cy="40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en-US" sz="2600" kern="1200" dirty="0"/>
            <a:t>Move Away From</a:t>
          </a:r>
        </a:p>
      </dsp:txBody>
      <dsp:txXfrm>
        <a:off x="8016" y="1573532"/>
        <a:ext cx="3461042" cy="407833"/>
      </dsp:txXfrm>
    </dsp:sp>
    <dsp:sp modelId="{11DFB9DD-A7AC-483F-9D48-3E97A39352A8}">
      <dsp:nvSpPr>
        <dsp:cNvPr id="0" name=""/>
        <dsp:cNvSpPr/>
      </dsp:nvSpPr>
      <dsp:spPr>
        <a:xfrm>
          <a:off x="0" y="2154361"/>
          <a:ext cx="3461042" cy="195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kern="1200" dirty="0"/>
            <a:t>Data as a burden </a:t>
          </a:r>
        </a:p>
        <a:p>
          <a:pPr marL="0" lvl="0" indent="0" algn="l" defTabSz="889000">
            <a:lnSpc>
              <a:spcPct val="100000"/>
            </a:lnSpc>
            <a:spcBef>
              <a:spcPct val="0"/>
            </a:spcBef>
            <a:spcAft>
              <a:spcPct val="35000"/>
            </a:spcAft>
            <a:buNone/>
          </a:pPr>
          <a:r>
            <a:rPr lang="en-US" sz="2000" kern="1200" dirty="0"/>
            <a:t>Data is collected for external reports </a:t>
          </a:r>
        </a:p>
        <a:p>
          <a:pPr marL="0" lvl="0" indent="0" algn="l" defTabSz="889000">
            <a:lnSpc>
              <a:spcPct val="100000"/>
            </a:lnSpc>
            <a:spcBef>
              <a:spcPct val="0"/>
            </a:spcBef>
            <a:spcAft>
              <a:spcPct val="35000"/>
            </a:spcAft>
            <a:buNone/>
          </a:pPr>
          <a:r>
            <a:rPr lang="en-US" sz="2000" kern="1200" dirty="0"/>
            <a:t>Focus on barriers not in your control </a:t>
          </a:r>
        </a:p>
        <a:p>
          <a:pPr marL="0" lvl="0" indent="0" algn="l" defTabSz="889000">
            <a:lnSpc>
              <a:spcPct val="100000"/>
            </a:lnSpc>
            <a:spcBef>
              <a:spcPct val="0"/>
            </a:spcBef>
            <a:spcAft>
              <a:spcPct val="35000"/>
            </a:spcAft>
            <a:buNone/>
          </a:pPr>
          <a:r>
            <a:rPr lang="en-US" sz="2000" kern="1200" dirty="0"/>
            <a:t>Culture of blame and excuses </a:t>
          </a:r>
        </a:p>
        <a:p>
          <a:pPr marL="0" lvl="0" indent="0" algn="l" defTabSz="889000">
            <a:lnSpc>
              <a:spcPct val="100000"/>
            </a:lnSpc>
            <a:spcBef>
              <a:spcPct val="0"/>
            </a:spcBef>
            <a:spcAft>
              <a:spcPct val="35000"/>
            </a:spcAft>
            <a:buNone/>
          </a:pPr>
          <a:r>
            <a:rPr lang="en-US" sz="2000" kern="1200" dirty="0"/>
            <a:t>Fear of breaking rules and patterns </a:t>
          </a:r>
        </a:p>
        <a:p>
          <a:pPr marL="0" lvl="0" indent="0" algn="l" defTabSz="889000">
            <a:lnSpc>
              <a:spcPct val="100000"/>
            </a:lnSpc>
            <a:spcBef>
              <a:spcPct val="0"/>
            </a:spcBef>
            <a:spcAft>
              <a:spcPct val="35000"/>
            </a:spcAft>
            <a:buNone/>
          </a:pPr>
          <a:r>
            <a:rPr lang="en-US" sz="2000" kern="1200" dirty="0"/>
            <a:t>Only the manager knows </a:t>
          </a:r>
        </a:p>
      </dsp:txBody>
      <dsp:txXfrm>
        <a:off x="0" y="2154361"/>
        <a:ext cx="3461042" cy="1951185"/>
      </dsp:txXfrm>
    </dsp:sp>
    <dsp:sp modelId="{DA882EB7-32A9-4406-BF63-14842C6C3B06}">
      <dsp:nvSpPr>
        <dsp:cNvPr id="0" name=""/>
        <dsp:cNvSpPr/>
      </dsp:nvSpPr>
      <dsp:spPr>
        <a:xfrm>
          <a:off x="4074741" y="479642"/>
          <a:ext cx="1211364" cy="9516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424461-0CF5-487A-846C-E7402FE46DE1}">
      <dsp:nvSpPr>
        <dsp:cNvPr id="0" name=""/>
        <dsp:cNvSpPr/>
      </dsp:nvSpPr>
      <dsp:spPr>
        <a:xfrm>
          <a:off x="4030716" y="1477892"/>
          <a:ext cx="3461042" cy="40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en-US" sz="2600" kern="1200" dirty="0"/>
            <a:t>Move Towards</a:t>
          </a:r>
        </a:p>
      </dsp:txBody>
      <dsp:txXfrm>
        <a:off x="4030716" y="1477892"/>
        <a:ext cx="3461042" cy="407833"/>
      </dsp:txXfrm>
    </dsp:sp>
    <dsp:sp modelId="{CE9F53D1-ABCB-4288-B8BD-51B107E9AC3E}">
      <dsp:nvSpPr>
        <dsp:cNvPr id="0" name=""/>
        <dsp:cNvSpPr/>
      </dsp:nvSpPr>
      <dsp:spPr>
        <a:xfrm>
          <a:off x="4030716" y="1903681"/>
          <a:ext cx="3461042" cy="191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kern="1200" dirty="0"/>
            <a:t>Data as a useful tool</a:t>
          </a:r>
        </a:p>
        <a:p>
          <a:pPr marL="0" lvl="0" indent="0" algn="l" defTabSz="889000">
            <a:lnSpc>
              <a:spcPct val="100000"/>
            </a:lnSpc>
            <a:spcBef>
              <a:spcPct val="0"/>
            </a:spcBef>
            <a:spcAft>
              <a:spcPct val="35000"/>
            </a:spcAft>
            <a:buNone/>
          </a:pPr>
          <a:r>
            <a:rPr lang="en-US" sz="2000" kern="1200" dirty="0"/>
            <a:t>Data is used for internal improvement</a:t>
          </a:r>
        </a:p>
        <a:p>
          <a:pPr marL="0" lvl="0" indent="0" algn="l" defTabSz="889000">
            <a:lnSpc>
              <a:spcPct val="100000"/>
            </a:lnSpc>
            <a:spcBef>
              <a:spcPct val="0"/>
            </a:spcBef>
            <a:spcAft>
              <a:spcPct val="35000"/>
            </a:spcAft>
            <a:buNone/>
          </a:pPr>
          <a:r>
            <a:rPr lang="en-US" sz="2000" kern="1200" dirty="0"/>
            <a:t>Focus on things you can change to strengthen performance</a:t>
          </a:r>
        </a:p>
        <a:p>
          <a:pPr marL="0" lvl="0" indent="0" algn="l" defTabSz="889000">
            <a:lnSpc>
              <a:spcPct val="100000"/>
            </a:lnSpc>
            <a:spcBef>
              <a:spcPct val="0"/>
            </a:spcBef>
            <a:spcAft>
              <a:spcPct val="35000"/>
            </a:spcAft>
            <a:buNone/>
          </a:pPr>
          <a:r>
            <a:rPr lang="en-US" sz="2000" kern="1200" dirty="0"/>
            <a:t>Culture of shared learning &amp; accountability</a:t>
          </a:r>
        </a:p>
        <a:p>
          <a:pPr marL="0" lvl="0" indent="0" algn="l" defTabSz="889000">
            <a:lnSpc>
              <a:spcPct val="100000"/>
            </a:lnSpc>
            <a:spcBef>
              <a:spcPct val="0"/>
            </a:spcBef>
            <a:spcAft>
              <a:spcPct val="35000"/>
            </a:spcAft>
            <a:buNone/>
          </a:pPr>
          <a:r>
            <a:rPr lang="en-US" sz="2000" kern="1200" dirty="0"/>
            <a:t>Support for making mistakes and trying new strategies</a:t>
          </a:r>
        </a:p>
        <a:p>
          <a:pPr marL="0" lvl="0" indent="0" algn="l" defTabSz="889000">
            <a:lnSpc>
              <a:spcPct val="100000"/>
            </a:lnSpc>
            <a:spcBef>
              <a:spcPct val="0"/>
            </a:spcBef>
            <a:spcAft>
              <a:spcPct val="35000"/>
            </a:spcAft>
            <a:buNone/>
          </a:pPr>
          <a:r>
            <a:rPr lang="en-US" sz="2000" kern="1200" dirty="0"/>
            <a:t>Sharing information with all staff</a:t>
          </a:r>
        </a:p>
      </dsp:txBody>
      <dsp:txXfrm>
        <a:off x="4030716" y="1903681"/>
        <a:ext cx="3461042" cy="1918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E8340-8555-1843-A2F7-2D13A6A8B55D}">
      <dsp:nvSpPr>
        <dsp:cNvPr id="0" name=""/>
        <dsp:cNvSpPr/>
      </dsp:nvSpPr>
      <dsp:spPr>
        <a:xfrm>
          <a:off x="2047093" y="861290"/>
          <a:ext cx="2694133" cy="269459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Trauma</a:t>
          </a:r>
        </a:p>
      </dsp:txBody>
      <dsp:txXfrm>
        <a:off x="2441640" y="1255905"/>
        <a:ext cx="1905039" cy="1905367"/>
      </dsp:txXfrm>
    </dsp:sp>
    <dsp:sp modelId="{876F0CA2-289F-914E-89C5-C6C77358445F}">
      <dsp:nvSpPr>
        <dsp:cNvPr id="0" name=""/>
        <dsp:cNvSpPr/>
      </dsp:nvSpPr>
      <dsp:spPr>
        <a:xfrm>
          <a:off x="2875504" y="3355574"/>
          <a:ext cx="217188" cy="21716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10D5C65-F480-7046-8173-EC6613B16A7B}">
      <dsp:nvSpPr>
        <dsp:cNvPr id="0" name=""/>
        <dsp:cNvSpPr/>
      </dsp:nvSpPr>
      <dsp:spPr>
        <a:xfrm>
          <a:off x="4914756" y="1954826"/>
          <a:ext cx="217188" cy="217166"/>
        </a:xfrm>
        <a:prstGeom prst="ellipse">
          <a:avLst/>
        </a:prstGeom>
        <a:solidFill>
          <a:schemeClr val="accent5">
            <a:hueOff val="20876"/>
            <a:satOff val="2000"/>
            <a:lumOff val="49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B7CF95C-FFAA-5442-8C7B-29AE50965426}">
      <dsp:nvSpPr>
        <dsp:cNvPr id="0" name=""/>
        <dsp:cNvSpPr/>
      </dsp:nvSpPr>
      <dsp:spPr>
        <a:xfrm>
          <a:off x="3876893" y="3586704"/>
          <a:ext cx="299532" cy="299988"/>
        </a:xfrm>
        <a:prstGeom prst="ellipse">
          <a:avLst/>
        </a:prstGeom>
        <a:solidFill>
          <a:schemeClr val="accent5">
            <a:hueOff val="41752"/>
            <a:satOff val="4000"/>
            <a:lumOff val="98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47E86C2-CF4C-3745-A048-138BB4CF7963}">
      <dsp:nvSpPr>
        <dsp:cNvPr id="0" name=""/>
        <dsp:cNvSpPr/>
      </dsp:nvSpPr>
      <dsp:spPr>
        <a:xfrm>
          <a:off x="2936295" y="1164167"/>
          <a:ext cx="217188" cy="217166"/>
        </a:xfrm>
        <a:prstGeom prst="ellipse">
          <a:avLst/>
        </a:prstGeom>
        <a:solidFill>
          <a:schemeClr val="accent5">
            <a:hueOff val="62628"/>
            <a:satOff val="6000"/>
            <a:lumOff val="147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A8C593D-581D-7942-99E6-09BEE91850B1}">
      <dsp:nvSpPr>
        <dsp:cNvPr id="0" name=""/>
        <dsp:cNvSpPr/>
      </dsp:nvSpPr>
      <dsp:spPr>
        <a:xfrm>
          <a:off x="2252676" y="2406975"/>
          <a:ext cx="217188" cy="217166"/>
        </a:xfrm>
        <a:prstGeom prst="ellipse">
          <a:avLst/>
        </a:prstGeom>
        <a:solidFill>
          <a:schemeClr val="accent5">
            <a:hueOff val="83504"/>
            <a:satOff val="8000"/>
            <a:lumOff val="196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7066217-5857-FB44-9EB0-D088BE13381E}">
      <dsp:nvSpPr>
        <dsp:cNvPr id="0" name=""/>
        <dsp:cNvSpPr/>
      </dsp:nvSpPr>
      <dsp:spPr>
        <a:xfrm>
          <a:off x="934213" y="1191063"/>
          <a:ext cx="1636643" cy="1408589"/>
        </a:xfrm>
        <a:prstGeom prst="ellipse">
          <a:avLst/>
        </a:prstGeom>
        <a:solidFill>
          <a:schemeClr val="accent5">
            <a:hueOff val="104380"/>
            <a:satOff val="10000"/>
            <a:lumOff val="245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Sexual or Physical Abuse</a:t>
          </a:r>
        </a:p>
      </dsp:txBody>
      <dsp:txXfrm>
        <a:off x="1173894" y="1397346"/>
        <a:ext cx="1157281" cy="996023"/>
      </dsp:txXfrm>
    </dsp:sp>
    <dsp:sp modelId="{8F8B69B2-ED08-124F-A04D-070B1023BE26}">
      <dsp:nvSpPr>
        <dsp:cNvPr id="0" name=""/>
        <dsp:cNvSpPr/>
      </dsp:nvSpPr>
      <dsp:spPr>
        <a:xfrm>
          <a:off x="3281697" y="1173797"/>
          <a:ext cx="299532" cy="299988"/>
        </a:xfrm>
        <a:prstGeom prst="ellipse">
          <a:avLst/>
        </a:prstGeom>
        <a:solidFill>
          <a:schemeClr val="accent5">
            <a:hueOff val="125256"/>
            <a:satOff val="12000"/>
            <a:lumOff val="294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DB72DD9-E0A5-0E4D-BA54-FB75E8A40723}">
      <dsp:nvSpPr>
        <dsp:cNvPr id="0" name=""/>
        <dsp:cNvSpPr/>
      </dsp:nvSpPr>
      <dsp:spPr>
        <a:xfrm>
          <a:off x="1308209" y="2763783"/>
          <a:ext cx="541589" cy="541712"/>
        </a:xfrm>
        <a:prstGeom prst="ellipse">
          <a:avLst/>
        </a:prstGeom>
        <a:solidFill>
          <a:schemeClr val="accent5">
            <a:hueOff val="146132"/>
            <a:satOff val="14000"/>
            <a:lumOff val="343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09000D4-A041-CD4D-89D5-ACA777995FE3}">
      <dsp:nvSpPr>
        <dsp:cNvPr id="0" name=""/>
        <dsp:cNvSpPr/>
      </dsp:nvSpPr>
      <dsp:spPr>
        <a:xfrm>
          <a:off x="4777707" y="669103"/>
          <a:ext cx="1576125" cy="1422052"/>
        </a:xfrm>
        <a:prstGeom prst="ellipse">
          <a:avLst/>
        </a:prstGeom>
        <a:solidFill>
          <a:schemeClr val="accent5">
            <a:hueOff val="167008"/>
            <a:satOff val="16000"/>
            <a:lumOff val="392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Witnessing Violence</a:t>
          </a:r>
        </a:p>
      </dsp:txBody>
      <dsp:txXfrm>
        <a:off x="5008525" y="877358"/>
        <a:ext cx="1114489" cy="1005542"/>
      </dsp:txXfrm>
    </dsp:sp>
    <dsp:sp modelId="{EFF0488C-3502-6745-A840-13BF8E9443C9}">
      <dsp:nvSpPr>
        <dsp:cNvPr id="0" name=""/>
        <dsp:cNvSpPr/>
      </dsp:nvSpPr>
      <dsp:spPr>
        <a:xfrm>
          <a:off x="4529012" y="1588388"/>
          <a:ext cx="299532" cy="299988"/>
        </a:xfrm>
        <a:prstGeom prst="ellipse">
          <a:avLst/>
        </a:prstGeom>
        <a:solidFill>
          <a:schemeClr val="accent5">
            <a:hueOff val="187884"/>
            <a:satOff val="18001"/>
            <a:lumOff val="441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A2B4355-7BED-2140-A855-CB5CA3C37957}">
      <dsp:nvSpPr>
        <dsp:cNvPr id="0" name=""/>
        <dsp:cNvSpPr/>
      </dsp:nvSpPr>
      <dsp:spPr>
        <a:xfrm>
          <a:off x="1102074" y="3408541"/>
          <a:ext cx="217188" cy="217166"/>
        </a:xfrm>
        <a:prstGeom prst="ellipse">
          <a:avLst/>
        </a:prstGeom>
        <a:solidFill>
          <a:schemeClr val="accent5">
            <a:hueOff val="208760"/>
            <a:satOff val="20001"/>
            <a:lumOff val="490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32D12CE-7626-2C4A-BE3C-6FD44EB4D520}">
      <dsp:nvSpPr>
        <dsp:cNvPr id="0" name=""/>
        <dsp:cNvSpPr/>
      </dsp:nvSpPr>
      <dsp:spPr>
        <a:xfrm>
          <a:off x="3266223" y="3099404"/>
          <a:ext cx="217188" cy="217166"/>
        </a:xfrm>
        <a:prstGeom prst="ellipse">
          <a:avLst/>
        </a:prstGeom>
        <a:solidFill>
          <a:schemeClr val="accent5">
            <a:hueOff val="229636"/>
            <a:satOff val="22001"/>
            <a:lumOff val="539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A9ACB8E-7DDD-044E-AE1B-CD11C2613AEE}">
      <dsp:nvSpPr>
        <dsp:cNvPr id="0" name=""/>
        <dsp:cNvSpPr/>
      </dsp:nvSpPr>
      <dsp:spPr>
        <a:xfrm>
          <a:off x="5209179" y="2482923"/>
          <a:ext cx="1743307" cy="1580139"/>
        </a:xfrm>
        <a:prstGeom prst="ellipse">
          <a:avLst/>
        </a:prstGeom>
        <a:solidFill>
          <a:schemeClr val="accent5">
            <a:hueOff val="250511"/>
            <a:satOff val="24001"/>
            <a:lumOff val="588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Emotional</a:t>
          </a:r>
          <a:r>
            <a:rPr lang="en-US" sz="1400" kern="1200" dirty="0"/>
            <a:t> Abuse</a:t>
          </a:r>
        </a:p>
      </dsp:txBody>
      <dsp:txXfrm>
        <a:off x="5464480" y="2714329"/>
        <a:ext cx="1232705" cy="1117327"/>
      </dsp:txXfrm>
    </dsp:sp>
    <dsp:sp modelId="{F530A3BF-E948-CB4D-8ABE-32ACA4AE9D24}">
      <dsp:nvSpPr>
        <dsp:cNvPr id="0" name=""/>
        <dsp:cNvSpPr/>
      </dsp:nvSpPr>
      <dsp:spPr>
        <a:xfrm>
          <a:off x="5224236" y="2687221"/>
          <a:ext cx="217188" cy="217166"/>
        </a:xfrm>
        <a:prstGeom prst="ellipse">
          <a:avLst/>
        </a:prstGeom>
        <a:solidFill>
          <a:schemeClr val="accent5">
            <a:hueOff val="271387"/>
            <a:satOff val="26001"/>
            <a:lumOff val="637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54ECC8C-FCAA-7940-885A-94EA797B0E65}">
      <dsp:nvSpPr>
        <dsp:cNvPr id="0" name=""/>
        <dsp:cNvSpPr/>
      </dsp:nvSpPr>
      <dsp:spPr>
        <a:xfrm>
          <a:off x="2131528" y="3429331"/>
          <a:ext cx="1610639" cy="1562370"/>
        </a:xfrm>
        <a:prstGeom prst="ellipse">
          <a:avLst/>
        </a:prstGeom>
        <a:solidFill>
          <a:schemeClr val="accent5">
            <a:hueOff val="292263"/>
            <a:satOff val="28001"/>
            <a:lumOff val="686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Physical or Medical Neglect</a:t>
          </a:r>
        </a:p>
      </dsp:txBody>
      <dsp:txXfrm>
        <a:off x="2367401" y="3658135"/>
        <a:ext cx="1138893" cy="1104762"/>
      </dsp:txXfrm>
    </dsp:sp>
    <dsp:sp modelId="{8F2DBABE-CE98-3143-B35B-0BBC05D9E3DF}">
      <dsp:nvSpPr>
        <dsp:cNvPr id="0" name=""/>
        <dsp:cNvSpPr/>
      </dsp:nvSpPr>
      <dsp:spPr>
        <a:xfrm>
          <a:off x="3367357" y="3625707"/>
          <a:ext cx="217188" cy="217166"/>
        </a:xfrm>
        <a:prstGeom prst="ellipse">
          <a:avLst/>
        </a:prstGeom>
        <a:solidFill>
          <a:schemeClr val="accent5">
            <a:hueOff val="313139"/>
            <a:satOff val="30001"/>
            <a:lumOff val="735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ADD64EE-D36A-834F-9CAC-76CBA53256CF}">
      <dsp:nvSpPr>
        <dsp:cNvPr id="0" name=""/>
        <dsp:cNvSpPr/>
      </dsp:nvSpPr>
      <dsp:spPr>
        <a:xfrm>
          <a:off x="3354475" y="-176481"/>
          <a:ext cx="1253734" cy="1334481"/>
        </a:xfrm>
        <a:prstGeom prst="ellipse">
          <a:avLst/>
        </a:prstGeom>
        <a:solidFill>
          <a:schemeClr val="accent5">
            <a:hueOff val="334015"/>
            <a:satOff val="32001"/>
            <a:lumOff val="7843"/>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Poverty</a:t>
          </a:r>
        </a:p>
      </dsp:txBody>
      <dsp:txXfrm>
        <a:off x="3538080" y="18949"/>
        <a:ext cx="886524" cy="943621"/>
      </dsp:txXfrm>
    </dsp:sp>
    <dsp:sp modelId="{02FA6F60-C363-B947-BDAA-B5F76887C54D}">
      <dsp:nvSpPr>
        <dsp:cNvPr id="0" name=""/>
        <dsp:cNvSpPr/>
      </dsp:nvSpPr>
      <dsp:spPr>
        <a:xfrm>
          <a:off x="2083015" y="1130460"/>
          <a:ext cx="217188" cy="217166"/>
        </a:xfrm>
        <a:prstGeom prst="ellipse">
          <a:avLst/>
        </a:prstGeom>
        <a:solidFill>
          <a:schemeClr val="accent5">
            <a:hueOff val="354891"/>
            <a:satOff val="34001"/>
            <a:lumOff val="8333"/>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1F5E370-65D5-2F44-BC16-091B72D9F0BD}">
      <dsp:nvSpPr>
        <dsp:cNvPr id="0" name=""/>
        <dsp:cNvSpPr/>
      </dsp:nvSpPr>
      <dsp:spPr>
        <a:xfrm>
          <a:off x="4611908" y="212680"/>
          <a:ext cx="217188" cy="217166"/>
        </a:xfrm>
        <a:prstGeom prst="ellipse">
          <a:avLst/>
        </a:prstGeom>
        <a:solidFill>
          <a:schemeClr val="accent5">
            <a:hueOff val="375767"/>
            <a:satOff val="36001"/>
            <a:lumOff val="8823"/>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80D94-5E3F-F44D-AA5A-88FF3DF2140A}">
      <dsp:nvSpPr>
        <dsp:cNvPr id="0" name=""/>
        <dsp:cNvSpPr/>
      </dsp:nvSpPr>
      <dsp:spPr>
        <a:xfrm>
          <a:off x="0" y="97737"/>
          <a:ext cx="5486400" cy="78208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Engagement begins the first time you meet a person.</a:t>
          </a:r>
        </a:p>
      </dsp:txBody>
      <dsp:txXfrm>
        <a:off x="38178" y="135915"/>
        <a:ext cx="5410044" cy="705733"/>
      </dsp:txXfrm>
    </dsp:sp>
    <dsp:sp modelId="{F81ECB19-C5A2-304A-A6BD-4366DD24A806}">
      <dsp:nvSpPr>
        <dsp:cNvPr id="0" name=""/>
        <dsp:cNvSpPr/>
      </dsp:nvSpPr>
      <dsp:spPr>
        <a:xfrm>
          <a:off x="0" y="920146"/>
          <a:ext cx="5486400" cy="78208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Engagement  is a way of being with a person and sets the tone for all future interactions.</a:t>
          </a:r>
        </a:p>
      </dsp:txBody>
      <dsp:txXfrm>
        <a:off x="38178" y="958324"/>
        <a:ext cx="5410044" cy="705733"/>
      </dsp:txXfrm>
    </dsp:sp>
    <dsp:sp modelId="{C2C4AE2B-E8BC-4A44-95CB-CACA8243578E}">
      <dsp:nvSpPr>
        <dsp:cNvPr id="0" name=""/>
        <dsp:cNvSpPr/>
      </dsp:nvSpPr>
      <dsp:spPr>
        <a:xfrm>
          <a:off x="0" y="1742555"/>
          <a:ext cx="5486400" cy="78208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Listen to each persons story, what their concerns are, what they want.</a:t>
          </a:r>
        </a:p>
      </dsp:txBody>
      <dsp:txXfrm>
        <a:off x="38178" y="1780733"/>
        <a:ext cx="5410044" cy="705733"/>
      </dsp:txXfrm>
    </dsp:sp>
    <dsp:sp modelId="{6879C8EF-5DF4-F042-A0F4-EEA93672C9A5}">
      <dsp:nvSpPr>
        <dsp:cNvPr id="0" name=""/>
        <dsp:cNvSpPr/>
      </dsp:nvSpPr>
      <dsp:spPr>
        <a:xfrm>
          <a:off x="0" y="2564964"/>
          <a:ext cx="5486400" cy="78208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Evaluate each person, assessing what they tell us, where they live, how they interact with their surroundings.</a:t>
          </a:r>
        </a:p>
      </dsp:txBody>
      <dsp:txXfrm>
        <a:off x="38178" y="2603142"/>
        <a:ext cx="5410044" cy="705733"/>
      </dsp:txXfrm>
    </dsp:sp>
    <dsp:sp modelId="{7AAF2F58-5C91-D64F-B1CB-842683A518FE}">
      <dsp:nvSpPr>
        <dsp:cNvPr id="0" name=""/>
        <dsp:cNvSpPr/>
      </dsp:nvSpPr>
      <dsp:spPr>
        <a:xfrm>
          <a:off x="0" y="3387373"/>
          <a:ext cx="5486400" cy="78208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Seek information from HMIS, the CAN, the police, EMS, and homeless and mainstream service providers that have had interactions with each person.</a:t>
          </a:r>
        </a:p>
      </dsp:txBody>
      <dsp:txXfrm>
        <a:off x="38178" y="3425551"/>
        <a:ext cx="5410044" cy="7057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7E755-ADB8-4E8F-8C59-79ABC14277EB}">
      <dsp:nvSpPr>
        <dsp:cNvPr id="0" name=""/>
        <dsp:cNvSpPr/>
      </dsp:nvSpPr>
      <dsp:spPr>
        <a:xfrm>
          <a:off x="0" y="7359"/>
          <a:ext cx="4629150" cy="17842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Change is always hard and motivation gets you through it – must feel confident and value the change</a:t>
          </a:r>
        </a:p>
      </dsp:txBody>
      <dsp:txXfrm>
        <a:off x="87100" y="94459"/>
        <a:ext cx="4454950" cy="1610050"/>
      </dsp:txXfrm>
    </dsp:sp>
    <dsp:sp modelId="{243A89B8-28DF-45C3-A4F3-269B59ED9D32}">
      <dsp:nvSpPr>
        <dsp:cNvPr id="0" name=""/>
        <dsp:cNvSpPr/>
      </dsp:nvSpPr>
      <dsp:spPr>
        <a:xfrm>
          <a:off x="0" y="1863609"/>
          <a:ext cx="4629150" cy="17842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Motivation can be influenced by outside influence; it does not reside solely in the person</a:t>
          </a:r>
        </a:p>
      </dsp:txBody>
      <dsp:txXfrm>
        <a:off x="87100" y="1950709"/>
        <a:ext cx="4454950" cy="1610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5DAA1-19B2-4F19-913B-35A226B0138C}">
      <dsp:nvSpPr>
        <dsp:cNvPr id="0" name=""/>
        <dsp:cNvSpPr/>
      </dsp:nvSpPr>
      <dsp:spPr>
        <a:xfrm rot="5400000">
          <a:off x="4917411" y="-2061547"/>
          <a:ext cx="891089" cy="504748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t>How can you change if you don’t think it is </a:t>
          </a:r>
          <a:r>
            <a:rPr lang="en-US" sz="2500" u="sng" kern="1200" dirty="0"/>
            <a:t>possible</a:t>
          </a:r>
          <a:r>
            <a:rPr lang="en-US" sz="2500" kern="1200" dirty="0"/>
            <a:t>?</a:t>
          </a:r>
        </a:p>
      </dsp:txBody>
      <dsp:txXfrm rot="-5400000">
        <a:off x="2839212" y="60151"/>
        <a:ext cx="5003989" cy="804091"/>
      </dsp:txXfrm>
    </dsp:sp>
    <dsp:sp modelId="{1B597B22-3281-4ACC-8CE9-F58DC705BF13}">
      <dsp:nvSpPr>
        <dsp:cNvPr id="0" name=""/>
        <dsp:cNvSpPr/>
      </dsp:nvSpPr>
      <dsp:spPr>
        <a:xfrm>
          <a:off x="0" y="1921"/>
          <a:ext cx="2839212" cy="92055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kern="1200" dirty="0"/>
            <a:t>HOPE</a:t>
          </a:r>
        </a:p>
      </dsp:txBody>
      <dsp:txXfrm>
        <a:off x="44938" y="46859"/>
        <a:ext cx="2749336" cy="830675"/>
      </dsp:txXfrm>
    </dsp:sp>
    <dsp:sp modelId="{F3CF9114-46A4-4A1F-84CB-19DAF3269F89}">
      <dsp:nvSpPr>
        <dsp:cNvPr id="0" name=""/>
        <dsp:cNvSpPr/>
      </dsp:nvSpPr>
      <dsp:spPr>
        <a:xfrm rot="5400000">
          <a:off x="4917411" y="-988647"/>
          <a:ext cx="891089" cy="504748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t>How can you change if you don’t think it is </a:t>
          </a:r>
          <a:r>
            <a:rPr lang="en-US" sz="2500" u="sng" kern="1200" dirty="0"/>
            <a:t>important</a:t>
          </a:r>
          <a:r>
            <a:rPr lang="en-US" sz="2500" kern="1200" dirty="0"/>
            <a:t>?</a:t>
          </a:r>
        </a:p>
      </dsp:txBody>
      <dsp:txXfrm rot="-5400000">
        <a:off x="2839212" y="1133051"/>
        <a:ext cx="5003989" cy="804091"/>
      </dsp:txXfrm>
    </dsp:sp>
    <dsp:sp modelId="{7E1E6D91-80BA-45BD-A762-22E697DA097D}">
      <dsp:nvSpPr>
        <dsp:cNvPr id="0" name=""/>
        <dsp:cNvSpPr/>
      </dsp:nvSpPr>
      <dsp:spPr>
        <a:xfrm>
          <a:off x="0" y="978165"/>
          <a:ext cx="2839212" cy="111386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kern="1200" dirty="0"/>
            <a:t>MEANING</a:t>
          </a:r>
        </a:p>
      </dsp:txBody>
      <dsp:txXfrm>
        <a:off x="54374" y="1032539"/>
        <a:ext cx="2730464" cy="1005113"/>
      </dsp:txXfrm>
    </dsp:sp>
    <dsp:sp modelId="{573C75E0-0153-4EFA-9ADB-EFFF1F2AB8FB}">
      <dsp:nvSpPr>
        <dsp:cNvPr id="0" name=""/>
        <dsp:cNvSpPr/>
      </dsp:nvSpPr>
      <dsp:spPr>
        <a:xfrm rot="5400000">
          <a:off x="4917411" y="180907"/>
          <a:ext cx="891089" cy="5047488"/>
        </a:xfrm>
        <a:prstGeom prst="round2Same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t>How can you change if you don’t think </a:t>
          </a:r>
          <a:r>
            <a:rPr lang="en-US" sz="2500" u="sng" kern="1200" dirty="0"/>
            <a:t>you can do it</a:t>
          </a:r>
          <a:r>
            <a:rPr lang="en-US" sz="2500" kern="1200" dirty="0"/>
            <a:t>?</a:t>
          </a:r>
        </a:p>
      </dsp:txBody>
      <dsp:txXfrm rot="-5400000">
        <a:off x="2839212" y="2302606"/>
        <a:ext cx="5003989" cy="804091"/>
      </dsp:txXfrm>
    </dsp:sp>
    <dsp:sp modelId="{2A021EF5-7223-410B-8388-B879D6C7371C}">
      <dsp:nvSpPr>
        <dsp:cNvPr id="0" name=""/>
        <dsp:cNvSpPr/>
      </dsp:nvSpPr>
      <dsp:spPr>
        <a:xfrm>
          <a:off x="0" y="2147720"/>
          <a:ext cx="2839212" cy="111386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kern="1200" dirty="0"/>
            <a:t>CONFIDENCE</a:t>
          </a:r>
        </a:p>
      </dsp:txBody>
      <dsp:txXfrm>
        <a:off x="54374" y="2202094"/>
        <a:ext cx="2730464" cy="10051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ADF69-5F43-0C4D-9B06-F49B880FA279}">
      <dsp:nvSpPr>
        <dsp:cNvPr id="0" name=""/>
        <dsp:cNvSpPr/>
      </dsp:nvSpPr>
      <dsp:spPr>
        <a:xfrm>
          <a:off x="997" y="512586"/>
          <a:ext cx="3502869" cy="222432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5B4B5-8858-A64E-AFA6-82652238A890}">
      <dsp:nvSpPr>
        <dsp:cNvPr id="0" name=""/>
        <dsp:cNvSpPr/>
      </dsp:nvSpPr>
      <dsp:spPr>
        <a:xfrm>
          <a:off x="390205" y="882333"/>
          <a:ext cx="3502869" cy="222432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Discrepancy between present behaviors and important goals or values motivates change</a:t>
          </a:r>
        </a:p>
      </dsp:txBody>
      <dsp:txXfrm>
        <a:off x="455353" y="947481"/>
        <a:ext cx="3372573" cy="2094026"/>
      </dsp:txXfrm>
    </dsp:sp>
    <dsp:sp modelId="{E7E9E6BA-A970-EB41-926C-39532F72E676}">
      <dsp:nvSpPr>
        <dsp:cNvPr id="0" name=""/>
        <dsp:cNvSpPr/>
      </dsp:nvSpPr>
      <dsp:spPr>
        <a:xfrm>
          <a:off x="4282282" y="512586"/>
          <a:ext cx="3502869" cy="222432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0B1689-14A2-224A-8D21-7BE7FEF7DE38}">
      <dsp:nvSpPr>
        <dsp:cNvPr id="0" name=""/>
        <dsp:cNvSpPr/>
      </dsp:nvSpPr>
      <dsp:spPr>
        <a:xfrm>
          <a:off x="4671490" y="882333"/>
          <a:ext cx="3502869" cy="222432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Have the PERSON present reasons for change by identifying how current behavior presents obstacles to achieving personal goals for the future</a:t>
          </a:r>
        </a:p>
      </dsp:txBody>
      <dsp:txXfrm>
        <a:off x="4736638" y="947481"/>
        <a:ext cx="3372573" cy="20940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5A82D-D184-4B22-A63C-A15FB92BBD65}">
      <dsp:nvSpPr>
        <dsp:cNvPr id="0" name=""/>
        <dsp:cNvSpPr/>
      </dsp:nvSpPr>
      <dsp:spPr>
        <a:xfrm>
          <a:off x="0" y="450"/>
          <a:ext cx="473583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2D18A-1C92-4C78-AB4C-3AA6756FCBF8}">
      <dsp:nvSpPr>
        <dsp:cNvPr id="0" name=""/>
        <dsp:cNvSpPr/>
      </dsp:nvSpPr>
      <dsp:spPr>
        <a:xfrm>
          <a:off x="0" y="450"/>
          <a:ext cx="4735830" cy="73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What are the options?</a:t>
          </a:r>
          <a:endParaRPr lang="en-US" sz="2000" kern="1200" dirty="0"/>
        </a:p>
      </dsp:txBody>
      <dsp:txXfrm>
        <a:off x="0" y="450"/>
        <a:ext cx="4735830" cy="738197"/>
      </dsp:txXfrm>
    </dsp:sp>
    <dsp:sp modelId="{2A59B22D-0CD2-4012-8415-AC0AB786005E}">
      <dsp:nvSpPr>
        <dsp:cNvPr id="0" name=""/>
        <dsp:cNvSpPr/>
      </dsp:nvSpPr>
      <dsp:spPr>
        <a:xfrm>
          <a:off x="0" y="738648"/>
          <a:ext cx="473583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CBA05-D3BA-407D-B01D-B8C4F0DDE80E}">
      <dsp:nvSpPr>
        <dsp:cNvPr id="0" name=""/>
        <dsp:cNvSpPr/>
      </dsp:nvSpPr>
      <dsp:spPr>
        <a:xfrm>
          <a:off x="0" y="738648"/>
          <a:ext cx="4735830" cy="73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What are the eligibility requirements?</a:t>
          </a:r>
          <a:endParaRPr lang="en-US" sz="2000" kern="1200" dirty="0"/>
        </a:p>
      </dsp:txBody>
      <dsp:txXfrm>
        <a:off x="0" y="738648"/>
        <a:ext cx="4735830" cy="738197"/>
      </dsp:txXfrm>
    </dsp:sp>
    <dsp:sp modelId="{2067AA66-6A1F-4C87-9C53-2B5A111E11D2}">
      <dsp:nvSpPr>
        <dsp:cNvPr id="0" name=""/>
        <dsp:cNvSpPr/>
      </dsp:nvSpPr>
      <dsp:spPr>
        <a:xfrm>
          <a:off x="0" y="1476846"/>
          <a:ext cx="473583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78EF1-0641-454B-9101-81E125C7B209}">
      <dsp:nvSpPr>
        <dsp:cNvPr id="0" name=""/>
        <dsp:cNvSpPr/>
      </dsp:nvSpPr>
      <dsp:spPr>
        <a:xfrm>
          <a:off x="0" y="1476846"/>
          <a:ext cx="4735830" cy="73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What are the rights?</a:t>
          </a:r>
          <a:endParaRPr lang="en-US" sz="2000" kern="1200" dirty="0"/>
        </a:p>
      </dsp:txBody>
      <dsp:txXfrm>
        <a:off x="0" y="1476846"/>
        <a:ext cx="4735830" cy="738197"/>
      </dsp:txXfrm>
    </dsp:sp>
    <dsp:sp modelId="{4FC0C281-3615-4C02-A44B-19ACFEC755FA}">
      <dsp:nvSpPr>
        <dsp:cNvPr id="0" name=""/>
        <dsp:cNvSpPr/>
      </dsp:nvSpPr>
      <dsp:spPr>
        <a:xfrm>
          <a:off x="0" y="2215043"/>
          <a:ext cx="473583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2BC07-1E83-49FF-96E1-42C0EDCBBE6B}">
      <dsp:nvSpPr>
        <dsp:cNvPr id="0" name=""/>
        <dsp:cNvSpPr/>
      </dsp:nvSpPr>
      <dsp:spPr>
        <a:xfrm>
          <a:off x="0" y="2215043"/>
          <a:ext cx="4735830" cy="73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What are the responsibilities?</a:t>
          </a:r>
          <a:endParaRPr lang="en-US" sz="2000" kern="1200" dirty="0"/>
        </a:p>
      </dsp:txBody>
      <dsp:txXfrm>
        <a:off x="0" y="2215043"/>
        <a:ext cx="4735830" cy="738197"/>
      </dsp:txXfrm>
    </dsp:sp>
    <dsp:sp modelId="{05EB87D5-A63E-465C-9961-3E5239B0A0B9}">
      <dsp:nvSpPr>
        <dsp:cNvPr id="0" name=""/>
        <dsp:cNvSpPr/>
      </dsp:nvSpPr>
      <dsp:spPr>
        <a:xfrm>
          <a:off x="0" y="2953241"/>
          <a:ext cx="473583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07C0B3-CB03-4006-8BF0-1CB5260EDBD7}">
      <dsp:nvSpPr>
        <dsp:cNvPr id="0" name=""/>
        <dsp:cNvSpPr/>
      </dsp:nvSpPr>
      <dsp:spPr>
        <a:xfrm>
          <a:off x="0" y="2953241"/>
          <a:ext cx="4735830" cy="738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How does it connect to what people want?</a:t>
          </a:r>
          <a:endParaRPr lang="en-US" sz="2000" kern="1200" dirty="0"/>
        </a:p>
      </dsp:txBody>
      <dsp:txXfrm>
        <a:off x="0" y="2953241"/>
        <a:ext cx="4735830" cy="738197"/>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drawing1.xml><?xml version="1.0" encoding="utf-8"?>
<c:userShapes xmlns:c="http://schemas.openxmlformats.org/drawingml/2006/chart">
  <cdr:relSizeAnchor xmlns:cdr="http://schemas.openxmlformats.org/drawingml/2006/chartDrawing">
    <cdr:from>
      <cdr:x>0.84868</cdr:x>
      <cdr:y>0.85932</cdr:y>
    </cdr:from>
    <cdr:to>
      <cdr:x>0.92791</cdr:x>
      <cdr:y>1</cdr:y>
    </cdr:to>
    <cdr:sp macro="" textlink="">
      <cdr:nvSpPr>
        <cdr:cNvPr id="2" name="TextBox 1">
          <a:extLst xmlns:a="http://schemas.openxmlformats.org/drawingml/2006/main">
            <a:ext uri="{FF2B5EF4-FFF2-40B4-BE49-F238E27FC236}">
              <a16:creationId xmlns:a16="http://schemas.microsoft.com/office/drawing/2014/main" id="{96719495-87BB-41C6-A840-4690482B9154}"/>
            </a:ext>
          </a:extLst>
        </cdr:cNvPr>
        <cdr:cNvSpPr txBox="1"/>
      </cdr:nvSpPr>
      <cdr:spPr>
        <a:xfrm xmlns:a="http://schemas.openxmlformats.org/drawingml/2006/main">
          <a:off x="9794790" y="569234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0.84297</cdr:x>
      <cdr:y>0.85044</cdr:y>
    </cdr:from>
    <cdr:to>
      <cdr:x>0.9222</cdr:x>
      <cdr:y>0.90875</cdr:y>
    </cdr:to>
    <cdr:sp macro="" textlink="">
      <cdr:nvSpPr>
        <cdr:cNvPr id="3" name="TextBox 2">
          <a:extLst xmlns:a="http://schemas.openxmlformats.org/drawingml/2006/main">
            <a:ext uri="{FF2B5EF4-FFF2-40B4-BE49-F238E27FC236}">
              <a16:creationId xmlns:a16="http://schemas.microsoft.com/office/drawing/2014/main" id="{29C301A8-2A14-4BAA-8B86-781DF4107AF0}"/>
            </a:ext>
          </a:extLst>
        </cdr:cNvPr>
        <cdr:cNvSpPr txBox="1"/>
      </cdr:nvSpPr>
      <cdr:spPr>
        <a:xfrm xmlns:a="http://schemas.openxmlformats.org/drawingml/2006/main">
          <a:off x="9728888" y="5527590"/>
          <a:ext cx="914400" cy="3789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8T16:53:38.989"/>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8T16:53:40.086"/>
    </inkml:context>
    <inkml:brush xml:id="br0">
      <inkml:brushProperty name="width" value="0.05" units="cm"/>
      <inkml:brushProperty name="height" value="0.05"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8T16:53:41.474"/>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8T16:53:42.883"/>
    </inkml:context>
    <inkml:brush xml:id="br0">
      <inkml:brushProperty name="width" value="0.05" units="cm"/>
      <inkml:brushProperty name="height" value="0.05" units="cm"/>
    </inkml:brush>
  </inkml:definitions>
  <inkml:trace contextRef="#ctx0" brushRef="#br0">1 1 24575,'0'0'0</inkml:trace>
  <inkml:trace contextRef="#ctx0" brushRef="#br0" timeOffset="162">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FB3B89-9205-4CA9-98A1-940A07AD50E0}" type="datetimeFigureOut">
              <a:rPr lang="en-US" smtClean="0"/>
              <a:t>3/21/19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D34AC3-89D8-4701-9A78-432BD3C7E72D}" type="slidenum">
              <a:rPr lang="en-US" smtClean="0"/>
              <a:t>‹#›</a:t>
            </a:fld>
            <a:endParaRPr lang="en-US" dirty="0"/>
          </a:p>
        </p:txBody>
      </p:sp>
    </p:spTree>
    <p:extLst>
      <p:ext uri="{BB962C8B-B14F-4D97-AF65-F5344CB8AC3E}">
        <p14:creationId xmlns:p14="http://schemas.microsoft.com/office/powerpoint/2010/main" val="319007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r>
              <a:rPr lang="en-US" dirty="0"/>
              <a:t>LP 1 -27, 47-75, 106- end</a:t>
            </a:r>
          </a:p>
          <a:p>
            <a:endParaRPr lang="en-US" dirty="0"/>
          </a:p>
          <a:p>
            <a:r>
              <a:rPr lang="en-US" dirty="0"/>
              <a:t>AW 28- 46,  76 -106</a:t>
            </a:r>
          </a:p>
          <a:p>
            <a:endParaRPr lang="en-US" dirty="0"/>
          </a:p>
          <a:p>
            <a:r>
              <a:rPr lang="en-US"/>
              <a:t>ALICE INTRO??</a:t>
            </a:r>
            <a:endParaRPr lang="en-US" dirty="0"/>
          </a:p>
          <a:p>
            <a:endParaRPr lang="en-US" dirty="0"/>
          </a:p>
          <a:p>
            <a:r>
              <a:rPr lang="en-US" dirty="0"/>
              <a:t>Importance of Outreach in keeping people alive and helping them find their way back to a better future</a:t>
            </a:r>
          </a:p>
          <a:p>
            <a:endParaRPr lang="en-US" dirty="0"/>
          </a:p>
          <a:p>
            <a:r>
              <a:rPr lang="en-US" dirty="0"/>
              <a:t>Outreach is near and dear to our hearts – CUCS outreach, MOC TA, </a:t>
            </a:r>
          </a:p>
          <a:p>
            <a:endParaRPr lang="en-US" dirty="0"/>
          </a:p>
          <a:p>
            <a:r>
              <a:rPr lang="en-US" dirty="0"/>
              <a:t>Privilege of getting to see your teams in action </a:t>
            </a:r>
          </a:p>
          <a:p>
            <a:pPr marL="171450" indent="-171450">
              <a:buFont typeface="Arial" panose="020B0604020202020204" pitchFamily="34" charset="0"/>
              <a:buChar char="•"/>
            </a:pPr>
            <a:r>
              <a:rPr lang="en-US" dirty="0"/>
              <a:t># 1 thing we hear – they really care about me, they are not out here just b/c it’s a job</a:t>
            </a:r>
          </a:p>
          <a:p>
            <a:pPr marL="171450" indent="-171450">
              <a:buFont typeface="Arial" panose="020B0604020202020204" pitchFamily="34" charset="0"/>
              <a:buChar char="•"/>
            </a:pPr>
            <a:r>
              <a:rPr lang="en-US" dirty="0"/>
              <a:t>Power of that connection (a hug) to someone who spends most of their lives at best invisible, if not reviled</a:t>
            </a:r>
          </a:p>
          <a:p>
            <a:endParaRPr lang="en-US" dirty="0"/>
          </a:p>
          <a:p>
            <a:r>
              <a:rPr lang="en-US" dirty="0"/>
              <a:t>It’s a hard nut to crack and we don’t have all of the answers, but we are here to figure it out together and are looking forward to learning from you guys today</a:t>
            </a:r>
          </a:p>
          <a:p>
            <a:endParaRPr lang="en-US" dirty="0"/>
          </a:p>
          <a:p>
            <a:r>
              <a:rPr lang="en-US" dirty="0"/>
              <a:t>Helpful for us to see who is in the room.  Raise your hand:</a:t>
            </a:r>
          </a:p>
          <a:p>
            <a:pPr marL="171450" indent="-171450">
              <a:buFont typeface="Arial" panose="020B0604020202020204" pitchFamily="34" charset="0"/>
              <a:buChar char="•"/>
            </a:pPr>
            <a:r>
              <a:rPr lang="en-US" dirty="0"/>
              <a:t>PATH</a:t>
            </a:r>
          </a:p>
          <a:p>
            <a:pPr marL="171450" indent="-171450">
              <a:buFont typeface="Arial" panose="020B0604020202020204" pitchFamily="34" charset="0"/>
              <a:buChar char="•"/>
            </a:pPr>
            <a:r>
              <a:rPr lang="en-US" dirty="0"/>
              <a:t>Another kind of outreach project</a:t>
            </a:r>
          </a:p>
          <a:p>
            <a:pPr marL="171450" indent="-171450">
              <a:buFont typeface="Arial" panose="020B0604020202020204" pitchFamily="34" charset="0"/>
              <a:buChar char="•"/>
            </a:pPr>
            <a:r>
              <a:rPr lang="en-US" dirty="0"/>
              <a:t>Outreach worker</a:t>
            </a:r>
          </a:p>
          <a:p>
            <a:pPr marL="171450" indent="-171450">
              <a:buFont typeface="Arial" panose="020B0604020202020204" pitchFamily="34" charset="0"/>
              <a:buChar char="•"/>
            </a:pPr>
            <a:r>
              <a:rPr lang="en-US" dirty="0"/>
              <a:t>Supervisor</a:t>
            </a:r>
          </a:p>
          <a:p>
            <a:pPr marL="171450" indent="-171450">
              <a:buFont typeface="Arial" panose="020B0604020202020204" pitchFamily="34" charset="0"/>
              <a:buChar char="•"/>
            </a:pPr>
            <a:r>
              <a:rPr lang="en-US" dirty="0"/>
              <a:t>Other</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1</a:t>
            </a:fld>
            <a:endParaRPr lang="en-US" dirty="0"/>
          </a:p>
        </p:txBody>
      </p:sp>
    </p:spTree>
    <p:extLst>
      <p:ext uri="{BB962C8B-B14F-4D97-AF65-F5344CB8AC3E}">
        <p14:creationId xmlns:p14="http://schemas.microsoft.com/office/powerpoint/2010/main" val="195747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SAMHSA worked with USICH and HUD to convene a panel of experts including people working in the field and researchers and they determined these practices are effective.</a:t>
            </a:r>
          </a:p>
          <a:p>
            <a:endParaRPr lang="en-US" dirty="0"/>
          </a:p>
          <a:p>
            <a:r>
              <a:rPr lang="en-US" dirty="0"/>
              <a:t>You can click on the link to see everything they recommend</a:t>
            </a:r>
          </a:p>
          <a:p>
            <a:endParaRPr lang="en-US" dirty="0"/>
          </a:p>
          <a:p>
            <a:endParaRPr lang="en-US" dirty="0"/>
          </a:p>
          <a:p>
            <a:r>
              <a:rPr lang="en-US" dirty="0"/>
              <a:t>This stuff is important b/c it signals both what the common wisdom is on what works, and what things we are likely to see them require/incentivize</a:t>
            </a:r>
          </a:p>
        </p:txBody>
      </p:sp>
      <p:sp>
        <p:nvSpPr>
          <p:cNvPr id="4" name="Slide Number Placeholder 3"/>
          <p:cNvSpPr>
            <a:spLocks noGrp="1"/>
          </p:cNvSpPr>
          <p:nvPr>
            <p:ph type="sldNum" sz="quarter" idx="5"/>
          </p:nvPr>
        </p:nvSpPr>
        <p:spPr/>
        <p:txBody>
          <a:bodyPr/>
          <a:lstStyle/>
          <a:p>
            <a:fld id="{0FD34AC3-89D8-4701-9A78-432BD3C7E72D}" type="slidenum">
              <a:rPr lang="en-US" smtClean="0"/>
              <a:t>12</a:t>
            </a:fld>
            <a:endParaRPr lang="en-US" dirty="0"/>
          </a:p>
        </p:txBody>
      </p:sp>
    </p:spTree>
    <p:extLst>
      <p:ext uri="{BB962C8B-B14F-4D97-AF65-F5344CB8AC3E}">
        <p14:creationId xmlns:p14="http://schemas.microsoft.com/office/powerpoint/2010/main" val="387315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13</a:t>
            </a:fld>
            <a:endParaRPr lang="en-US" dirty="0"/>
          </a:p>
        </p:txBody>
      </p:sp>
    </p:spTree>
    <p:extLst>
      <p:ext uri="{BB962C8B-B14F-4D97-AF65-F5344CB8AC3E}">
        <p14:creationId xmlns:p14="http://schemas.microsoft.com/office/powerpoint/2010/main" val="75999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nationally recognized standards for outreach, and this stuff moves slowly at the national level.</a:t>
            </a:r>
          </a:p>
          <a:p>
            <a:endParaRPr lang="en-US" dirty="0"/>
          </a:p>
          <a:p>
            <a:r>
              <a:rPr lang="en-US" dirty="0"/>
              <a:t>So while we are waiting, we created local standards and started monitoring PATH projects based on those standards.</a:t>
            </a:r>
          </a:p>
          <a:p>
            <a:endParaRPr lang="en-US" dirty="0"/>
          </a:p>
          <a:p>
            <a:r>
              <a:rPr lang="en-US" dirty="0"/>
              <a:t>Goal is not to be a pain in your butt…though it probably feels that way sometimes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Rather our goal is to build a model together that is successful at getting people off of the streets and to keep making it better and better!</a:t>
            </a:r>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14</a:t>
            </a:fld>
            <a:endParaRPr lang="en-US" dirty="0"/>
          </a:p>
        </p:txBody>
      </p:sp>
    </p:spTree>
    <p:extLst>
      <p:ext uri="{BB962C8B-B14F-4D97-AF65-F5344CB8AC3E}">
        <p14:creationId xmlns:p14="http://schemas.microsoft.com/office/powerpoint/2010/main" val="348345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p>
        </p:txBody>
      </p:sp>
      <p:sp>
        <p:nvSpPr>
          <p:cNvPr id="4" name="Slide Number Placeholder 3"/>
          <p:cNvSpPr>
            <a:spLocks noGrp="1"/>
          </p:cNvSpPr>
          <p:nvPr>
            <p:ph type="sldNum" sz="quarter" idx="5"/>
          </p:nvPr>
        </p:nvSpPr>
        <p:spPr/>
        <p:txBody>
          <a:bodyPr/>
          <a:lstStyle/>
          <a:p>
            <a:fld id="{1CB0AC8D-9C33-4649-8ED2-3455ED8F1DCE}" type="slidenum">
              <a:rPr lang="en-US" smtClean="0"/>
              <a:pPr/>
              <a:t>15</a:t>
            </a:fld>
            <a:endParaRPr lang="en-US" dirty="0"/>
          </a:p>
        </p:txBody>
      </p:sp>
    </p:spTree>
    <p:extLst>
      <p:ext uri="{BB962C8B-B14F-4D97-AF65-F5344CB8AC3E}">
        <p14:creationId xmlns:p14="http://schemas.microsoft.com/office/powerpoint/2010/main" val="1118015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16</a:t>
            </a:fld>
            <a:endParaRPr lang="en-US" dirty="0"/>
          </a:p>
        </p:txBody>
      </p:sp>
    </p:spTree>
    <p:extLst>
      <p:ext uri="{BB962C8B-B14F-4D97-AF65-F5344CB8AC3E}">
        <p14:creationId xmlns:p14="http://schemas.microsoft.com/office/powerpoint/2010/main" val="106657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18</a:t>
            </a:fld>
            <a:endParaRPr lang="en-US" dirty="0"/>
          </a:p>
        </p:txBody>
      </p:sp>
    </p:spTree>
    <p:extLst>
      <p:ext uri="{BB962C8B-B14F-4D97-AF65-F5344CB8AC3E}">
        <p14:creationId xmlns:p14="http://schemas.microsoft.com/office/powerpoint/2010/main" val="3238947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p>
          <a:p>
            <a:endParaRPr lang="en-US" dirty="0"/>
          </a:p>
          <a:p>
            <a:r>
              <a:rPr lang="en-US" dirty="0"/>
              <a:t>Returns</a:t>
            </a:r>
          </a:p>
          <a:p>
            <a:r>
              <a:rPr lang="en-US" dirty="0"/>
              <a:t>Missing Income data</a:t>
            </a:r>
          </a:p>
          <a:p>
            <a:r>
              <a:rPr lang="en-US" dirty="0"/>
              <a:t>Exits to PH</a:t>
            </a:r>
          </a:p>
          <a:p>
            <a:endParaRPr lang="en-US" dirty="0"/>
          </a:p>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19</a:t>
            </a:fld>
            <a:endParaRPr lang="en-US" dirty="0"/>
          </a:p>
        </p:txBody>
      </p:sp>
    </p:spTree>
    <p:extLst>
      <p:ext uri="{BB962C8B-B14F-4D97-AF65-F5344CB8AC3E}">
        <p14:creationId xmlns:p14="http://schemas.microsoft.com/office/powerpoint/2010/main" val="4061125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measure success in your projects?</a:t>
            </a:r>
          </a:p>
          <a:p>
            <a:endParaRPr lang="en-US" dirty="0"/>
          </a:p>
          <a:p>
            <a:r>
              <a:rPr lang="en-US" dirty="0"/>
              <a:t>What gets measured gets done.</a:t>
            </a:r>
          </a:p>
        </p:txBody>
      </p:sp>
      <p:sp>
        <p:nvSpPr>
          <p:cNvPr id="4" name="Slide Number Placeholder 3"/>
          <p:cNvSpPr>
            <a:spLocks noGrp="1"/>
          </p:cNvSpPr>
          <p:nvPr>
            <p:ph type="sldNum" sz="quarter" idx="5"/>
          </p:nvPr>
        </p:nvSpPr>
        <p:spPr/>
        <p:txBody>
          <a:bodyPr/>
          <a:lstStyle/>
          <a:p>
            <a:fld id="{1CB0AC8D-9C33-4649-8ED2-3455ED8F1DCE}" type="slidenum">
              <a:rPr lang="en-US" smtClean="0"/>
              <a:pPr/>
              <a:t>20</a:t>
            </a:fld>
            <a:endParaRPr lang="en-US" dirty="0"/>
          </a:p>
        </p:txBody>
      </p:sp>
    </p:spTree>
    <p:extLst>
      <p:ext uri="{BB962C8B-B14F-4D97-AF65-F5344CB8AC3E}">
        <p14:creationId xmlns:p14="http://schemas.microsoft.com/office/powerpoint/2010/main" val="769986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NYC example:</a:t>
            </a:r>
          </a:p>
          <a:p>
            <a:endParaRPr lang="en-US" dirty="0"/>
          </a:p>
          <a:p>
            <a:r>
              <a:rPr lang="en-US" dirty="0"/>
              <a:t>Went from tracking contacts to tracking housing placements.</a:t>
            </a:r>
          </a:p>
          <a:p>
            <a:endParaRPr lang="en-US" dirty="0"/>
          </a:p>
          <a:p>
            <a:r>
              <a:rPr lang="en-US" dirty="0"/>
              <a:t>Before the change,</a:t>
            </a:r>
          </a:p>
          <a:p>
            <a:pPr marL="171450" indent="-171450">
              <a:buFont typeface="Arial" panose="020B0604020202020204" pitchFamily="34" charset="0"/>
              <a:buChar char="•"/>
            </a:pPr>
            <a:r>
              <a:rPr lang="en-US" dirty="0"/>
              <a:t>We were handing out lots of socks and sandwiches but no one was getting housed</a:t>
            </a:r>
          </a:p>
          <a:p>
            <a:pPr marL="171450" indent="-171450">
              <a:buFont typeface="Arial" panose="020B0604020202020204" pitchFamily="34" charset="0"/>
              <a:buChar char="•"/>
            </a:pPr>
            <a:r>
              <a:rPr lang="en-US" dirty="0"/>
              <a:t> There were a bunch of outreach teams but no one was coordinating.  Some people were getting services from more than one team, some people weren’t getting any services, </a:t>
            </a:r>
          </a:p>
          <a:p>
            <a:endParaRPr lang="en-US" dirty="0"/>
          </a:p>
          <a:p>
            <a:r>
              <a:rPr lang="en-US" dirty="0"/>
              <a:t>Transformed the way we did outreach and led to significant decreases in the unsheltered count.</a:t>
            </a:r>
          </a:p>
          <a:p>
            <a:endParaRPr lang="en-US" dirty="0"/>
          </a:p>
          <a:p>
            <a:r>
              <a:rPr lang="en-US" dirty="0"/>
              <a:t>There are a million ways you could spend your time on any given day.</a:t>
            </a:r>
          </a:p>
          <a:p>
            <a:endParaRPr lang="en-US" dirty="0"/>
          </a:p>
          <a:p>
            <a:r>
              <a:rPr lang="en-US" u="sng" dirty="0"/>
              <a:t>What gets measured gets done. </a:t>
            </a:r>
          </a:p>
          <a:p>
            <a:endParaRPr lang="en-US" u="none" dirty="0"/>
          </a:p>
          <a:p>
            <a:r>
              <a:rPr lang="en-US" u="none" dirty="0"/>
              <a:t>When we started setting monthly housing targets then managing outreach programs in a way that focused on hitting those targets, we dramatically increased the number of people we were housing b/c we prioritized the tasks that were most essential to housing.</a:t>
            </a:r>
          </a:p>
          <a:p>
            <a:endParaRPr lang="en-US" u="none" dirty="0"/>
          </a:p>
          <a:p>
            <a:pPr marL="171450" indent="-171450">
              <a:buFont typeface="Arial" panose="020B0604020202020204" pitchFamily="34" charset="0"/>
              <a:buChar char="•"/>
            </a:pPr>
            <a:r>
              <a:rPr lang="en-US" u="none" dirty="0"/>
              <a:t>We carved out time for staff to focus on getting people document ready, getting them income, getting them to see apartments/sign leases etc.</a:t>
            </a:r>
          </a:p>
          <a:p>
            <a:pPr marL="171450" indent="-171450">
              <a:buFont typeface="Arial" panose="020B0604020202020204" pitchFamily="34" charset="0"/>
              <a:buChar char="•"/>
            </a:pPr>
            <a:r>
              <a:rPr lang="en-US" u="none" dirty="0"/>
              <a:t>Outreach became focused on finding, engaging and doing those tasks with the people we targeted for housing that month</a:t>
            </a:r>
          </a:p>
          <a:p>
            <a:pPr marL="171450" indent="-171450">
              <a:buFont typeface="Arial" panose="020B0604020202020204" pitchFamily="34" charset="0"/>
              <a:buChar char="•"/>
            </a:pPr>
            <a:r>
              <a:rPr lang="en-US" u="none" dirty="0"/>
              <a:t>Still did outreach to find new people, engage people who weren’t yet on our housing target list, but we were more careful about how much time we spent on these things.</a:t>
            </a:r>
          </a:p>
          <a:p>
            <a:pPr marL="171450" indent="-171450">
              <a:buFont typeface="Arial" panose="020B0604020202020204" pitchFamily="34" charset="0"/>
              <a:buChar char="•"/>
            </a:pPr>
            <a:r>
              <a:rPr lang="en-US" u="none" dirty="0"/>
              <a:t>We were more strategic about our time in general, which meetings do we need to be at?  Who needs to be there?  What are things we are doing that are not producing any outcomes?</a:t>
            </a:r>
          </a:p>
          <a:p>
            <a:pPr marL="171450" indent="-171450">
              <a:buFont typeface="Arial" panose="020B0604020202020204" pitchFamily="34" charset="0"/>
              <a:buChar char="•"/>
            </a:pPr>
            <a:r>
              <a:rPr lang="en-US" u="none" dirty="0"/>
              <a:t>We were more intentional about what tasks needed to get done each week and spent less time greasing squeaky wheels and doing whatever happened to fall on our plates on a given day.</a:t>
            </a:r>
          </a:p>
        </p:txBody>
      </p:sp>
      <p:sp>
        <p:nvSpPr>
          <p:cNvPr id="4" name="Slide Number Placeholder 3"/>
          <p:cNvSpPr>
            <a:spLocks noGrp="1"/>
          </p:cNvSpPr>
          <p:nvPr>
            <p:ph type="sldNum" sz="quarter" idx="5"/>
          </p:nvPr>
        </p:nvSpPr>
        <p:spPr/>
        <p:txBody>
          <a:bodyPr/>
          <a:lstStyle/>
          <a:p>
            <a:fld id="{0FD34AC3-89D8-4701-9A78-432BD3C7E72D}" type="slidenum">
              <a:rPr lang="en-US" smtClean="0"/>
              <a:t>21</a:t>
            </a:fld>
            <a:endParaRPr lang="en-US" dirty="0"/>
          </a:p>
        </p:txBody>
      </p:sp>
    </p:spTree>
    <p:extLst>
      <p:ext uri="{BB962C8B-B14F-4D97-AF65-F5344CB8AC3E}">
        <p14:creationId xmlns:p14="http://schemas.microsoft.com/office/powerpoint/2010/main" val="2039737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22</a:t>
            </a:fld>
            <a:endParaRPr lang="en-US" dirty="0"/>
          </a:p>
        </p:txBody>
      </p:sp>
    </p:spTree>
    <p:extLst>
      <p:ext uri="{BB962C8B-B14F-4D97-AF65-F5344CB8AC3E}">
        <p14:creationId xmlns:p14="http://schemas.microsoft.com/office/powerpoint/2010/main" val="343483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anyone who wants to to report back.</a:t>
            </a:r>
          </a:p>
        </p:txBody>
      </p:sp>
      <p:sp>
        <p:nvSpPr>
          <p:cNvPr id="4" name="Slide Number Placeholder 3"/>
          <p:cNvSpPr>
            <a:spLocks noGrp="1"/>
          </p:cNvSpPr>
          <p:nvPr>
            <p:ph type="sldNum" sz="quarter" idx="5"/>
          </p:nvPr>
        </p:nvSpPr>
        <p:spPr/>
        <p:txBody>
          <a:bodyPr/>
          <a:lstStyle/>
          <a:p>
            <a:fld id="{0FD34AC3-89D8-4701-9A78-432BD3C7E72D}" type="slidenum">
              <a:rPr lang="en-US" smtClean="0"/>
              <a:t>2</a:t>
            </a:fld>
            <a:endParaRPr lang="en-US" dirty="0"/>
          </a:p>
        </p:txBody>
      </p:sp>
    </p:spTree>
    <p:extLst>
      <p:ext uri="{BB962C8B-B14F-4D97-AF65-F5344CB8AC3E}">
        <p14:creationId xmlns:p14="http://schemas.microsoft.com/office/powerpoint/2010/main" val="1598851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23</a:t>
            </a:fld>
            <a:endParaRPr lang="en-US" dirty="0"/>
          </a:p>
        </p:txBody>
      </p:sp>
    </p:spTree>
    <p:extLst>
      <p:ext uri="{BB962C8B-B14F-4D97-AF65-F5344CB8AC3E}">
        <p14:creationId xmlns:p14="http://schemas.microsoft.com/office/powerpoint/2010/main" val="753480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normal for staff at all levels to be wary of using data to track program performance.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suggest setting and tracking performance against housing targets, for example, what are some of the things you worry about?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Takes time away from serving clients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more thing you don’t have time to do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Held accountable for things not in your control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will happen if we don’t hit the targets?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most of our programs data has only ever been something we have to do to satisfy a funder or a boss.  It’s rarely been useful to making services better for clients.</a:t>
            </a:r>
          </a:p>
          <a:p>
            <a:endParaRPr lang="en-US" sz="1200" kern="1200" dirty="0">
              <a:solidFill>
                <a:schemeClr val="tx1"/>
              </a:solidFill>
              <a:effectLst/>
              <a:latin typeface="+mn-lt"/>
              <a:ea typeface="+mn-ea"/>
              <a:cs typeface="+mn-cs"/>
            </a:endParaRPr>
          </a:p>
          <a:p>
            <a:r>
              <a:rPr lang="en-US" sz="1200" baseline="0" dirty="0"/>
              <a:t>We like to think of data as </a:t>
            </a:r>
            <a:r>
              <a:rPr lang="en-US" sz="1200" u="sng" baseline="0" dirty="0"/>
              <a:t>a flashlight not a hammer</a:t>
            </a:r>
            <a:r>
              <a:rPr lang="en-US" sz="1200" baseline="0" dirty="0"/>
              <a:t>.  The point of looking at data is to learn from it and use it to inform efforts to continuously make the services better for clients</a:t>
            </a:r>
          </a:p>
          <a:p>
            <a:pPr marL="171450" indent="-171450">
              <a:buFont typeface="Arial"/>
              <a:buChar char="•"/>
            </a:pPr>
            <a:r>
              <a:rPr lang="en-US" sz="1200" baseline="0" dirty="0"/>
              <a:t> Data is a flashlight we can use to shine light into the corners of your program to see where the dust bunnies have collected</a:t>
            </a:r>
          </a:p>
          <a:p>
            <a:pPr marL="171450" indent="-171450">
              <a:buFont typeface="Arial"/>
              <a:buChar char="•"/>
            </a:pPr>
            <a:r>
              <a:rPr lang="en-US" sz="1200" baseline="0" dirty="0"/>
              <a:t>Not  a hammer to hit people over the head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Continuous Quality Improvement means that no matter how awesome your program is, it can always be a little better.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Goal is for you  team to work together to determine how to use the data to improve outcomes for clients.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Data alone don’t tell us anything.  I can know that last year in March my team placed 4 people into housing and this year we placed zero.  That tells me nothing about the quality of the program.  The data are just the starting point .  Once we know what the outcomes are we </a:t>
            </a:r>
            <a:r>
              <a:rPr lang="en-US" sz="1200" u="sng" baseline="0" dirty="0"/>
              <a:t>Jump to questions not conclusions.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Why did the placements drop and what can you control</a:t>
            </a:r>
            <a:r>
              <a:rPr lang="en-US" sz="1200" kern="1200" dirty="0">
                <a:solidFill>
                  <a:schemeClr val="tx1"/>
                </a:solidFill>
                <a:effectLst/>
                <a:latin typeface="+mn-lt"/>
                <a:ea typeface="+mn-ea"/>
                <a:cs typeface="+mn-cs"/>
              </a:rPr>
              <a:t> – usually a combination of factors</a:t>
            </a:r>
          </a:p>
          <a:p>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RRH funds dried up?</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People declined units?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 people you thought you were going to house disappeared?</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Ignore the stuff you cannot control (e.g., RRH funds dried up) and focus on the things you can control (e.g., implementing a new tool to help people move towards accepting the options available to them, next quarter increasing the people you are targeting for housing so that when a few disappear you can still hit the target).</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u="sng" kern="1200" baseline="0" dirty="0">
                <a:solidFill>
                  <a:schemeClr val="tx1"/>
                </a:solidFill>
                <a:effectLst/>
                <a:latin typeface="+mn-lt"/>
                <a:ea typeface="+mn-ea"/>
                <a:cs typeface="+mn-cs"/>
              </a:rPr>
              <a:t>CQI is staff driven</a:t>
            </a:r>
          </a:p>
          <a:p>
            <a:pPr marL="628650" lvl="1" indent="-171450">
              <a:buFont typeface="Arial" panose="020B0604020202020204" pitchFamily="34" charset="0"/>
              <a:buChar char="•"/>
            </a:pPr>
            <a:r>
              <a:rPr lang="en-US" sz="1200" u="none" kern="1200" baseline="0" dirty="0">
                <a:solidFill>
                  <a:schemeClr val="tx1"/>
                </a:solidFill>
                <a:effectLst/>
                <a:latin typeface="+mn-lt"/>
                <a:ea typeface="+mn-ea"/>
                <a:cs typeface="+mn-cs"/>
              </a:rPr>
              <a:t>It works best when the people closest to the clients  help to define what to measures, set the targets, and determine what adjustments to practice are necessary to achieve the targets.</a:t>
            </a:r>
          </a:p>
          <a:p>
            <a:pPr marL="628650" lvl="1" indent="-171450">
              <a:buFont typeface="Arial" panose="020B0604020202020204" pitchFamily="34" charset="0"/>
              <a:buChar char="•"/>
            </a:pPr>
            <a:endParaRPr lang="en-US" sz="1200" u="none"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US" sz="1200" u="sng"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endParaRPr lang="en-US" sz="1200" baseline="0" dirty="0"/>
          </a:p>
          <a:p>
            <a:endParaRPr lang="en-US" sz="1200" baseline="0" dirty="0"/>
          </a:p>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25</a:t>
            </a:fld>
            <a:endParaRPr lang="en-US" dirty="0"/>
          </a:p>
        </p:txBody>
      </p:sp>
    </p:spTree>
    <p:extLst>
      <p:ext uri="{BB962C8B-B14F-4D97-AF65-F5344CB8AC3E}">
        <p14:creationId xmlns:p14="http://schemas.microsoft.com/office/powerpoint/2010/main" val="119350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Bi-weekly individual supervision remains a requirement.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Outreach work is complicated and really really hard.  Supervision is often the first thing to get pushed aside when a program is under resourced. The busier staff are the more important supervision is, b/c it helps to make sure that we are using scarce resources as efficiently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Staff have all of these competing demands on their time:  Find new people, engage people they have already found, help people get documents for housing, help people reduce the risks of living outside, manage crises, the list goes on and on.</a:t>
            </a:r>
          </a:p>
          <a:p>
            <a:endParaRPr lang="en-US" dirty="0"/>
          </a:p>
          <a:p>
            <a:r>
              <a:rPr lang="en-US" dirty="0"/>
              <a:t>Without a plan for how staff will spend their time each week there tends to be a lot of squeaky wheel greasing, and focus on whatever comes across your plate.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be really hard without structured supervision to decide what the priorities are and to focus on those priorities.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clients you are working with are clinically complicated (Actively psychosis, active addiction, tons of medical issues, trauma).  They have been burned often and are reluctant to trust and engage.  Figuring out the right approach and what is underlying some of what your staff sees is very clinically complex, and the 2019 Guide requires that staff have access to regular clinical consultation or clinical supervision.  If you think that’s not possible at your agency or through a partnership, talk to Alice.</a:t>
            </a:r>
          </a:p>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27</a:t>
            </a:fld>
            <a:endParaRPr lang="en-US" dirty="0"/>
          </a:p>
        </p:txBody>
      </p:sp>
    </p:spTree>
    <p:extLst>
      <p:ext uri="{BB962C8B-B14F-4D97-AF65-F5344CB8AC3E}">
        <p14:creationId xmlns:p14="http://schemas.microsoft.com/office/powerpoint/2010/main" val="128597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29</a:t>
            </a:fld>
            <a:endParaRPr lang="en-US" dirty="0"/>
          </a:p>
        </p:txBody>
      </p:sp>
    </p:spTree>
    <p:extLst>
      <p:ext uri="{BB962C8B-B14F-4D97-AF65-F5344CB8AC3E}">
        <p14:creationId xmlns:p14="http://schemas.microsoft.com/office/powerpoint/2010/main" val="142546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31</a:t>
            </a:fld>
            <a:endParaRPr lang="en-US" dirty="0"/>
          </a:p>
        </p:txBody>
      </p:sp>
    </p:spTree>
    <p:extLst>
      <p:ext uri="{BB962C8B-B14F-4D97-AF65-F5344CB8AC3E}">
        <p14:creationId xmlns:p14="http://schemas.microsoft.com/office/powerpoint/2010/main" val="1748127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32</a:t>
            </a:fld>
            <a:endParaRPr lang="en-US" dirty="0"/>
          </a:p>
        </p:txBody>
      </p:sp>
    </p:spTree>
    <p:extLst>
      <p:ext uri="{BB962C8B-B14F-4D97-AF65-F5344CB8AC3E}">
        <p14:creationId xmlns:p14="http://schemas.microsoft.com/office/powerpoint/2010/main" val="3780729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33</a:t>
            </a:fld>
            <a:endParaRPr lang="en-US" dirty="0"/>
          </a:p>
        </p:txBody>
      </p:sp>
    </p:spTree>
    <p:extLst>
      <p:ext uri="{BB962C8B-B14F-4D97-AF65-F5344CB8AC3E}">
        <p14:creationId xmlns:p14="http://schemas.microsoft.com/office/powerpoint/2010/main" val="3180084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7825" y="522288"/>
            <a:ext cx="3475038" cy="2606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927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35</a:t>
            </a:fld>
            <a:endParaRPr lang="en-US" dirty="0"/>
          </a:p>
        </p:txBody>
      </p:sp>
    </p:spTree>
    <p:extLst>
      <p:ext uri="{BB962C8B-B14F-4D97-AF65-F5344CB8AC3E}">
        <p14:creationId xmlns:p14="http://schemas.microsoft.com/office/powerpoint/2010/main" val="3956536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37</a:t>
            </a:fld>
            <a:endParaRPr lang="en-US" dirty="0"/>
          </a:p>
        </p:txBody>
      </p:sp>
    </p:spTree>
    <p:extLst>
      <p:ext uri="{BB962C8B-B14F-4D97-AF65-F5344CB8AC3E}">
        <p14:creationId xmlns:p14="http://schemas.microsoft.com/office/powerpoint/2010/main" val="21543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3</a:t>
            </a:fld>
            <a:endParaRPr lang="en-US" dirty="0"/>
          </a:p>
        </p:txBody>
      </p:sp>
    </p:spTree>
    <p:extLst>
      <p:ext uri="{BB962C8B-B14F-4D97-AF65-F5344CB8AC3E}">
        <p14:creationId xmlns:p14="http://schemas.microsoft.com/office/powerpoint/2010/main" val="2354775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38</a:t>
            </a:fld>
            <a:endParaRPr lang="en-US" dirty="0"/>
          </a:p>
        </p:txBody>
      </p:sp>
    </p:spTree>
    <p:extLst>
      <p:ext uri="{BB962C8B-B14F-4D97-AF65-F5344CB8AC3E}">
        <p14:creationId xmlns:p14="http://schemas.microsoft.com/office/powerpoint/2010/main" val="329668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1CB0AC8D-9C33-4649-8ED2-3455ED8F1DCE}" type="slidenum">
              <a:rPr lang="en-US" smtClean="0"/>
              <a:pPr/>
              <a:t>39</a:t>
            </a:fld>
            <a:endParaRPr lang="en-US" dirty="0"/>
          </a:p>
        </p:txBody>
      </p:sp>
    </p:spTree>
    <p:extLst>
      <p:ext uri="{BB962C8B-B14F-4D97-AF65-F5344CB8AC3E}">
        <p14:creationId xmlns:p14="http://schemas.microsoft.com/office/powerpoint/2010/main" val="806188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43</a:t>
            </a:fld>
            <a:endParaRPr lang="en-US" dirty="0"/>
          </a:p>
        </p:txBody>
      </p:sp>
    </p:spTree>
    <p:extLst>
      <p:ext uri="{BB962C8B-B14F-4D97-AF65-F5344CB8AC3E}">
        <p14:creationId xmlns:p14="http://schemas.microsoft.com/office/powerpoint/2010/main" val="637458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44</a:t>
            </a:fld>
            <a:endParaRPr lang="en-US" dirty="0"/>
          </a:p>
        </p:txBody>
      </p:sp>
    </p:spTree>
    <p:extLst>
      <p:ext uri="{BB962C8B-B14F-4D97-AF65-F5344CB8AC3E}">
        <p14:creationId xmlns:p14="http://schemas.microsoft.com/office/powerpoint/2010/main" val="3550052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45</a:t>
            </a:fld>
            <a:endParaRPr lang="en-US" dirty="0"/>
          </a:p>
        </p:txBody>
      </p:sp>
    </p:spTree>
    <p:extLst>
      <p:ext uri="{BB962C8B-B14F-4D97-AF65-F5344CB8AC3E}">
        <p14:creationId xmlns:p14="http://schemas.microsoft.com/office/powerpoint/2010/main" val="3033280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38488" y="549275"/>
            <a:ext cx="3652837" cy="2738438"/>
          </a:xfrm>
        </p:spPr>
      </p:sp>
      <p:sp>
        <p:nvSpPr>
          <p:cNvPr id="3" name="Notes Placeholder 2"/>
          <p:cNvSpPr>
            <a:spLocks noGrp="1"/>
          </p:cNvSpPr>
          <p:nvPr>
            <p:ph type="body" idx="1"/>
          </p:nvPr>
        </p:nvSpPr>
        <p:spPr/>
        <p:txBody>
          <a:bodyPr/>
          <a:lstStyle/>
          <a:p>
            <a:pPr defTabSz="929221">
              <a:defRPr/>
            </a:pPr>
            <a:r>
              <a:rPr lang="en-US" dirty="0">
                <a:solidFill>
                  <a:prstClr val="black"/>
                </a:solidFill>
              </a:rPr>
              <a:t>Talk Housing</a:t>
            </a:r>
          </a:p>
          <a:p>
            <a:pPr defTabSz="929221">
              <a:defRPr/>
            </a:pPr>
            <a:endParaRPr lang="en-US" dirty="0">
              <a:solidFill>
                <a:prstClr val="black"/>
              </a:solidFill>
            </a:endParaRPr>
          </a:p>
          <a:p>
            <a:pPr defTabSz="929221">
              <a:defRPr/>
            </a:pPr>
            <a:r>
              <a:rPr lang="en-US" dirty="0">
                <a:solidFill>
                  <a:prstClr val="black"/>
                </a:solidFill>
              </a:rPr>
              <a:t>What will it take?</a:t>
            </a:r>
          </a:p>
          <a:p>
            <a:pPr defTabSz="929221">
              <a:defRPr/>
            </a:pPr>
            <a:r>
              <a:rPr lang="en-US" dirty="0">
                <a:solidFill>
                  <a:prstClr val="black"/>
                </a:solidFill>
              </a:rPr>
              <a:t>What are the options?</a:t>
            </a:r>
          </a:p>
          <a:p>
            <a:pPr defTabSz="929221">
              <a:defRPr/>
            </a:pPr>
            <a:r>
              <a:rPr lang="en-US" dirty="0">
                <a:solidFill>
                  <a:prstClr val="black"/>
                </a:solidFill>
              </a:rPr>
              <a:t>What are the requirements?</a:t>
            </a:r>
          </a:p>
          <a:p>
            <a:pPr defTabSz="929221">
              <a:defRPr/>
            </a:pPr>
            <a:r>
              <a:rPr lang="en-US" dirty="0">
                <a:solidFill>
                  <a:prstClr val="black"/>
                </a:solidFill>
              </a:rPr>
              <a:t>What are the rights?</a:t>
            </a:r>
          </a:p>
          <a:p>
            <a:pPr defTabSz="929221">
              <a:defRPr/>
            </a:pPr>
            <a:r>
              <a:rPr lang="en-US" dirty="0">
                <a:solidFill>
                  <a:prstClr val="black"/>
                </a:solidFill>
              </a:rPr>
              <a:t>What are the responsibilities?</a:t>
            </a:r>
          </a:p>
          <a:p>
            <a:pPr defTabSz="929221">
              <a:defRPr/>
            </a:pPr>
            <a:r>
              <a:rPr lang="en-US" dirty="0">
                <a:solidFill>
                  <a:prstClr val="black"/>
                </a:solidFill>
              </a:rPr>
              <a:t>How does it connect to what Veterans want?</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46</a:t>
            </a:fld>
            <a:endParaRPr lang="en-US" dirty="0"/>
          </a:p>
        </p:txBody>
      </p:sp>
    </p:spTree>
    <p:extLst>
      <p:ext uri="{BB962C8B-B14F-4D97-AF65-F5344CB8AC3E}">
        <p14:creationId xmlns:p14="http://schemas.microsoft.com/office/powerpoint/2010/main" val="1245816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goals of outreach:  </a:t>
            </a:r>
            <a:r>
              <a:rPr lang="en-US" sz="1200" dirty="0"/>
              <a:t>Identify people living in unsheltered locations &amp; reduce associated risks.</a:t>
            </a:r>
          </a:p>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47</a:t>
            </a:fld>
            <a:endParaRPr lang="en-US" dirty="0"/>
          </a:p>
        </p:txBody>
      </p:sp>
    </p:spTree>
    <p:extLst>
      <p:ext uri="{BB962C8B-B14F-4D97-AF65-F5344CB8AC3E}">
        <p14:creationId xmlns:p14="http://schemas.microsoft.com/office/powerpoint/2010/main" val="2111289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we saw in the visits so far is that there isn’t a consistent way that the public would know who to call if they are worried about someone who is living outside.</a:t>
            </a:r>
          </a:p>
          <a:p>
            <a:endParaRPr lang="en-US" dirty="0"/>
          </a:p>
          <a:p>
            <a:endParaRPr lang="en-US" dirty="0"/>
          </a:p>
          <a:p>
            <a:r>
              <a:rPr lang="en-US" dirty="0"/>
              <a:t>Also, it wasn’t always clear that if your outreach worker disappeared tomorrow someone else would know enough about your clients’ patterns to find them.</a:t>
            </a:r>
          </a:p>
          <a:p>
            <a:endParaRPr lang="en-US" dirty="0"/>
          </a:p>
          <a:p>
            <a:r>
              <a:rPr lang="en-US" dirty="0"/>
              <a:t>Having some system for tracking client locations remains a requirement.</a:t>
            </a:r>
          </a:p>
          <a:p>
            <a:endParaRPr lang="en-US" dirty="0"/>
          </a:p>
          <a:p>
            <a:r>
              <a:rPr lang="en-US" dirty="0"/>
              <a:t>We are exploring with CCEH how HMIS might be helpful.</a:t>
            </a:r>
          </a:p>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48</a:t>
            </a:fld>
            <a:endParaRPr lang="en-US" dirty="0"/>
          </a:p>
        </p:txBody>
      </p:sp>
    </p:spTree>
    <p:extLst>
      <p:ext uri="{BB962C8B-B14F-4D97-AF65-F5344CB8AC3E}">
        <p14:creationId xmlns:p14="http://schemas.microsoft.com/office/powerpoint/2010/main" val="1527745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new requirement, so we don’t expect that all projects will have a written outreach plan necessarily when we monitor in 2019.</a:t>
            </a:r>
          </a:p>
          <a:p>
            <a:endParaRPr lang="en-US" dirty="0"/>
          </a:p>
          <a:p>
            <a:r>
              <a:rPr lang="en-US" dirty="0"/>
              <a:t>The goal is to work towards writing a plan with input from your CAN.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should ensure  for example that  outreach is happening across the CAN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What are the highest priority areas that you are going to canvass most frequently?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When is canvassing going to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Does it make sense to includes street outreach outside of regular business hours at times when clients are most likely to be present at sleeping locations (e.g., during early morning or evening hours).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canvassing not effective – make regular contact with librarian, police, churches</a:t>
            </a:r>
            <a:endParaRPr lang="en-US" sz="1200" dirty="0">
              <a:solidFill>
                <a:schemeClr val="tx1"/>
              </a:solidFill>
            </a:endParaRPr>
          </a:p>
          <a:p>
            <a:endParaRPr lang="en-US" dirty="0"/>
          </a:p>
          <a:p>
            <a:endParaRPr lang="en-US" dirty="0"/>
          </a:p>
          <a:p>
            <a:r>
              <a:rPr lang="en-US" dirty="0"/>
              <a:t>The idea is to have a written plan that looks at how many outreach staff hours you have available, what are the most important things that need to get done teach month, strategically allocates the available hours to accomplish those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Who are the people who are most vulnerable/homeless the longest. </a:t>
            </a:r>
            <a:r>
              <a:rPr lang="en-US" dirty="0"/>
              <a:t>How are you going to make sure that staff are </a:t>
            </a:r>
            <a:r>
              <a:rPr lang="en-US" sz="1200" dirty="0">
                <a:solidFill>
                  <a:schemeClr val="tx1"/>
                </a:solidFill>
              </a:rPr>
              <a:t>Prioritizing getting those people off the streets?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49</a:t>
            </a:fld>
            <a:endParaRPr lang="en-US" dirty="0"/>
          </a:p>
        </p:txBody>
      </p:sp>
    </p:spTree>
    <p:extLst>
      <p:ext uri="{BB962C8B-B14F-4D97-AF65-F5344CB8AC3E}">
        <p14:creationId xmlns:p14="http://schemas.microsoft.com/office/powerpoint/2010/main" val="3207472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some additional detail about the elements that should be included in your plans:</a:t>
            </a:r>
          </a:p>
          <a:p>
            <a:pPr marL="171450" indent="-171450">
              <a:buFont typeface="Arial" panose="020B0604020202020204" pitchFamily="34" charset="0"/>
              <a:buChar char="•"/>
            </a:pPr>
            <a:r>
              <a:rPr lang="en-US" dirty="0"/>
              <a:t>What’s the coverage plan for when staff are out?  Who is going to check-in on the people you are most worried about?  What regular outreach will happen when the outreach worker is on vacation?</a:t>
            </a:r>
          </a:p>
          <a:p>
            <a:pPr marL="171450" indent="-171450">
              <a:buFont typeface="Arial" panose="020B0604020202020204" pitchFamily="34" charset="0"/>
              <a:buChar char="•"/>
            </a:pPr>
            <a:r>
              <a:rPr lang="en-US" dirty="0"/>
              <a:t>What are you going to do differently to help reduce the risk that clients might die or get really sick when it’s zero degrees or 100 degrees out?</a:t>
            </a:r>
          </a:p>
          <a:p>
            <a:pPr marL="171450" indent="-171450">
              <a:buFont typeface="Arial" panose="020B0604020202020204" pitchFamily="34" charset="0"/>
              <a:buChar char="•"/>
            </a:pPr>
            <a:r>
              <a:rPr lang="en-US" dirty="0"/>
              <a:t>How will you know whether someone really vulnerable (a family with children for example) was found during the PIT count and where you can find them?</a:t>
            </a:r>
          </a:p>
          <a:p>
            <a:pPr marL="171450" indent="-171450">
              <a:buFont typeface="Arial" panose="020B0604020202020204" pitchFamily="34" charset="0"/>
              <a:buChar char="•"/>
            </a:pPr>
            <a:endParaRPr lang="en-US" dirty="0"/>
          </a:p>
          <a:p>
            <a:pPr marL="0" indent="0">
              <a:buFontTx/>
              <a:buNone/>
            </a:pPr>
            <a:r>
              <a:rPr lang="en-US" dirty="0"/>
              <a:t>Circumstances change constantly so what makes sense will change.</a:t>
            </a:r>
          </a:p>
          <a:p>
            <a:pPr marL="171450" indent="-171450">
              <a:buFont typeface="Arial" panose="020B0604020202020204" pitchFamily="34" charset="0"/>
              <a:buChar char="•"/>
            </a:pPr>
            <a:r>
              <a:rPr lang="en-US" dirty="0"/>
              <a:t>The plan should be a framework not a rigid structure</a:t>
            </a:r>
          </a:p>
          <a:p>
            <a:pPr marL="171450" indent="-171450">
              <a:buFont typeface="Arial" panose="020B0604020202020204" pitchFamily="34" charset="0"/>
              <a:buChar char="•"/>
            </a:pPr>
            <a:r>
              <a:rPr lang="en-US" dirty="0"/>
              <a:t>And you should make changes as it makes sense</a:t>
            </a:r>
          </a:p>
          <a:p>
            <a:pPr marL="171450" indent="-171450">
              <a:buFont typeface="Arial" panose="020B0604020202020204" pitchFamily="34" charset="0"/>
              <a:buChar char="•"/>
            </a:pPr>
            <a:r>
              <a:rPr lang="en-US" dirty="0"/>
              <a:t>Look at it at least once/month to see what needs to change</a:t>
            </a:r>
          </a:p>
          <a:p>
            <a:pPr marL="171450" indent="-171450">
              <a:buFont typeface="Arial" panose="020B0604020202020204" pitchFamily="34" charset="0"/>
              <a:buChar char="•"/>
            </a:pPr>
            <a:r>
              <a:rPr lang="en-US" dirty="0"/>
              <a:t>Be sure the supervisor is signing off on the plan</a:t>
            </a:r>
          </a:p>
          <a:p>
            <a:pPr marL="171450" indent="-171450">
              <a:buFont typeface="Arial" panose="020B0604020202020204" pitchFamily="34" charset="0"/>
              <a:buChar char="•"/>
            </a:pPr>
            <a:r>
              <a:rPr lang="en-US" dirty="0"/>
              <a:t>And that you are getting input from your can at least about every 6 months to ensure that priorities are aligned and to minimize service duplication.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50</a:t>
            </a:fld>
            <a:endParaRPr lang="en-US" dirty="0"/>
          </a:p>
        </p:txBody>
      </p:sp>
    </p:spTree>
    <p:extLst>
      <p:ext uri="{BB962C8B-B14F-4D97-AF65-F5344CB8AC3E}">
        <p14:creationId xmlns:p14="http://schemas.microsoft.com/office/powerpoint/2010/main" val="14887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your projects are doing a balancing act given limited resources, large coverage area, changing expectations, etc. </a:t>
            </a:r>
          </a:p>
          <a:p>
            <a:endParaRPr lang="en-US" dirty="0"/>
          </a:p>
          <a:p>
            <a:r>
              <a:rPr lang="en-US" dirty="0"/>
              <a:t>Given how tough this work is.  Our goal is to support you so that you can do the best possible work and together we can make sure each CAN has a coordinated approach to outreach that is effective at:</a:t>
            </a:r>
          </a:p>
          <a:p>
            <a:endParaRPr lang="en-US" dirty="0"/>
          </a:p>
          <a:p>
            <a:pPr marL="171450" indent="-171450">
              <a:buFont typeface="Arial" panose="020B0604020202020204" pitchFamily="34" charset="0"/>
              <a:buChar char="•"/>
            </a:pPr>
            <a:r>
              <a:rPr lang="en-US" dirty="0"/>
              <a:t>Getting people off the streets more quickly</a:t>
            </a:r>
          </a:p>
          <a:p>
            <a:pPr marL="171450" indent="-171450">
              <a:buFont typeface="Arial" panose="020B0604020202020204" pitchFamily="34" charset="0"/>
              <a:buChar char="•"/>
            </a:pPr>
            <a:r>
              <a:rPr lang="en-US" dirty="0"/>
              <a:t>Prioritizing the people who are most vulnerable and those who have been homeless the longest</a:t>
            </a:r>
          </a:p>
          <a:p>
            <a:pPr marL="171450" indent="-171450">
              <a:buFont typeface="Arial" panose="020B0604020202020204" pitchFamily="34" charset="0"/>
              <a:buChar char="•"/>
            </a:pPr>
            <a:r>
              <a:rPr lang="en-US" dirty="0"/>
              <a:t>Helping people who are living on the streets to reduce their risks</a:t>
            </a:r>
          </a:p>
          <a:p>
            <a:pPr marL="171450" indent="-171450">
              <a:buFont typeface="Arial" panose="020B0604020202020204" pitchFamily="34" charset="0"/>
              <a:buChar char="•"/>
            </a:pPr>
            <a:r>
              <a:rPr lang="en-US" dirty="0"/>
              <a:t>And use our resources as efficiently as possible</a:t>
            </a:r>
          </a:p>
          <a:p>
            <a:pPr marL="171450" indent="-171450">
              <a:buFont typeface="Arial" panose="020B0604020202020204" pitchFamily="34" charset="0"/>
              <a:buChar char="•"/>
            </a:pPr>
            <a:endParaRPr lang="en-US" dirty="0"/>
          </a:p>
          <a:p>
            <a:pPr marL="0" indent="0">
              <a:buFontTx/>
              <a:buNone/>
            </a:pPr>
            <a:r>
              <a:rPr lang="en-US" dirty="0"/>
              <a:t>As part of these efforts, we have been working with DMHAS to develop standards for outreach and monitor the PATH programs based on those standards - SAMHSA requires DMHAS to do this.  </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monitoring is to learn together what works, create common standards to encourage the things that work to happen across the state.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Tx/>
              <a:buNone/>
            </a:pPr>
            <a:r>
              <a:rPr lang="en-US" dirty="0"/>
              <a:t>There is not a lot of really solid information about what drives unsheltered homelessness and what works to end it. </a:t>
            </a:r>
          </a:p>
          <a:p>
            <a:pPr marL="628650" lvl="1" indent="-171450">
              <a:buFont typeface="Arial" panose="020B0604020202020204" pitchFamily="34" charset="0"/>
              <a:buChar char="•"/>
            </a:pPr>
            <a:r>
              <a:rPr lang="en-US" dirty="0"/>
              <a:t>We will talk about many of the things that are  in the Monitoring Guide today, but that won’t be our focus </a:t>
            </a:r>
          </a:p>
          <a:p>
            <a:pPr marL="628650" lvl="1" indent="-171450">
              <a:buFont typeface="Arial" panose="020B0604020202020204" pitchFamily="34" charset="0"/>
              <a:buChar char="•"/>
            </a:pPr>
            <a:r>
              <a:rPr lang="en-US" dirty="0"/>
              <a:t>We’ll spend more time exploring best practices</a:t>
            </a:r>
          </a:p>
          <a:p>
            <a:pPr marL="628650" lvl="1" indent="-171450">
              <a:buFont typeface="Arial" panose="020B0604020202020204" pitchFamily="34" charset="0"/>
              <a:buChar char="•"/>
            </a:pPr>
            <a:r>
              <a:rPr lang="en-US" dirty="0"/>
              <a:t>The monitoring guide is a work in progress – please give HI or DMHAS your feedback</a:t>
            </a:r>
          </a:p>
          <a:p>
            <a:endParaRPr lang="en-US" dirty="0"/>
          </a:p>
          <a:p>
            <a:endParaRPr lang="en-US" dirty="0"/>
          </a:p>
          <a:p>
            <a:r>
              <a:rPr lang="en-US" dirty="0"/>
              <a:t>Each CAN is different.  Some of you are working </a:t>
            </a:r>
            <a:r>
              <a:rPr lang="en-US" dirty="0" err="1"/>
              <a:t>primnarilty</a:t>
            </a:r>
            <a:r>
              <a:rPr lang="en-US" dirty="0"/>
              <a:t> in urban areas where there are lots of unsheltered people in a small geographic area.  Some of you are working in small towns and areas that are mostly rural or suburban.  </a:t>
            </a:r>
          </a:p>
          <a:p>
            <a:endParaRPr lang="en-US" dirty="0"/>
          </a:p>
          <a:p>
            <a:r>
              <a:rPr lang="en-US" dirty="0"/>
              <a:t>it’s likely that everything in the monitoring Guide is not  doable  or that some things in the guide do not make sense for your program.  When that’s the case you should talk to Alice about getting requirements waived.</a:t>
            </a:r>
          </a:p>
        </p:txBody>
      </p:sp>
      <p:sp>
        <p:nvSpPr>
          <p:cNvPr id="4" name="Slide Number Placeholder 3"/>
          <p:cNvSpPr>
            <a:spLocks noGrp="1"/>
          </p:cNvSpPr>
          <p:nvPr>
            <p:ph type="sldNum" sz="quarter" idx="5"/>
          </p:nvPr>
        </p:nvSpPr>
        <p:spPr/>
        <p:txBody>
          <a:bodyPr/>
          <a:lstStyle/>
          <a:p>
            <a:fld id="{893B0CF2-7F87-4E02-A248-870047730F99}" type="slidenum">
              <a:rPr lang="en-US" smtClean="0"/>
              <a:t>4</a:t>
            </a:fld>
            <a:endParaRPr lang="en-US" dirty="0"/>
          </a:p>
        </p:txBody>
      </p:sp>
    </p:spTree>
    <p:extLst>
      <p:ext uri="{BB962C8B-B14F-4D97-AF65-F5344CB8AC3E}">
        <p14:creationId xmlns:p14="http://schemas.microsoft.com/office/powerpoint/2010/main" val="134386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51</a:t>
            </a:fld>
            <a:endParaRPr lang="en-US" dirty="0"/>
          </a:p>
        </p:txBody>
      </p:sp>
    </p:spTree>
    <p:extLst>
      <p:ext uri="{BB962C8B-B14F-4D97-AF65-F5344CB8AC3E}">
        <p14:creationId xmlns:p14="http://schemas.microsoft.com/office/powerpoint/2010/main" val="678466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strategies have you found effective?</a:t>
            </a:r>
          </a:p>
        </p:txBody>
      </p:sp>
      <p:sp>
        <p:nvSpPr>
          <p:cNvPr id="4" name="Slide Number Placeholder 3"/>
          <p:cNvSpPr>
            <a:spLocks noGrp="1"/>
          </p:cNvSpPr>
          <p:nvPr>
            <p:ph type="sldNum" sz="quarter" idx="5"/>
          </p:nvPr>
        </p:nvSpPr>
        <p:spPr/>
        <p:txBody>
          <a:bodyPr/>
          <a:lstStyle/>
          <a:p>
            <a:fld id="{0FD34AC3-89D8-4701-9A78-432BD3C7E72D}" type="slidenum">
              <a:rPr lang="en-US" smtClean="0"/>
              <a:t>52</a:t>
            </a:fld>
            <a:endParaRPr lang="en-US" dirty="0"/>
          </a:p>
        </p:txBody>
      </p:sp>
    </p:spTree>
    <p:extLst>
      <p:ext uri="{BB962C8B-B14F-4D97-AF65-F5344CB8AC3E}">
        <p14:creationId xmlns:p14="http://schemas.microsoft.com/office/powerpoint/2010/main" val="265188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strategies have you found effective?</a:t>
            </a:r>
          </a:p>
        </p:txBody>
      </p:sp>
      <p:sp>
        <p:nvSpPr>
          <p:cNvPr id="4" name="Slide Number Placeholder 3"/>
          <p:cNvSpPr>
            <a:spLocks noGrp="1"/>
          </p:cNvSpPr>
          <p:nvPr>
            <p:ph type="sldNum" sz="quarter" idx="5"/>
          </p:nvPr>
        </p:nvSpPr>
        <p:spPr/>
        <p:txBody>
          <a:bodyPr/>
          <a:lstStyle/>
          <a:p>
            <a:fld id="{0FD34AC3-89D8-4701-9A78-432BD3C7E72D}" type="slidenum">
              <a:rPr lang="en-US" smtClean="0"/>
              <a:t>53</a:t>
            </a:fld>
            <a:endParaRPr lang="en-US" dirty="0"/>
          </a:p>
        </p:txBody>
      </p:sp>
    </p:spTree>
    <p:extLst>
      <p:ext uri="{BB962C8B-B14F-4D97-AF65-F5344CB8AC3E}">
        <p14:creationId xmlns:p14="http://schemas.microsoft.com/office/powerpoint/2010/main" val="1598216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places we heard stories about the police clearing encampments and destroying peoples’ stuff with no coordination with you all. That approach is unlikely to lead to people getting the help they need.</a:t>
            </a:r>
          </a:p>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54</a:t>
            </a:fld>
            <a:endParaRPr lang="en-US" dirty="0"/>
          </a:p>
        </p:txBody>
      </p:sp>
    </p:spTree>
    <p:extLst>
      <p:ext uri="{BB962C8B-B14F-4D97-AF65-F5344CB8AC3E}">
        <p14:creationId xmlns:p14="http://schemas.microsoft.com/office/powerpoint/2010/main" val="783468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guide now suggests a collaborative community approach b/c encampments are a hard nut to crack and you need all the help you can get!</a:t>
            </a:r>
          </a:p>
          <a:p>
            <a:endParaRPr lang="en-US" dirty="0"/>
          </a:p>
          <a:p>
            <a:r>
              <a:rPr lang="en-US" dirty="0"/>
              <a:t>Whole slide is Best Practice Recommendations</a:t>
            </a:r>
          </a:p>
          <a:p>
            <a:endParaRPr lang="en-US" dirty="0"/>
          </a:p>
          <a:p>
            <a:r>
              <a:rPr lang="en-US" dirty="0"/>
              <a:t>Maybe all of the things on the next few slides don’t make sense in your community - Plan does at least 3 of these things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CANs there are no encampments and these things won’t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Communities that have engaged a broader list of partners have had more success (NYC, St. Louis)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Encampments are a hard nut to crack. Outreach cannot do it alone.</a:t>
            </a:r>
          </a:p>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55</a:t>
            </a:fld>
            <a:endParaRPr lang="en-US" dirty="0"/>
          </a:p>
        </p:txBody>
      </p:sp>
    </p:spTree>
    <p:extLst>
      <p:ext uri="{BB962C8B-B14F-4D97-AF65-F5344CB8AC3E}">
        <p14:creationId xmlns:p14="http://schemas.microsoft.com/office/powerpoint/2010/main" val="15283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first</a:t>
            </a:r>
          </a:p>
          <a:p>
            <a:endParaRPr lang="en-US" dirty="0"/>
          </a:p>
          <a:p>
            <a:r>
              <a:rPr lang="en-US" dirty="0"/>
              <a:t>Outreach strategy should be informed by a risk assessment</a:t>
            </a:r>
          </a:p>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56</a:t>
            </a:fld>
            <a:endParaRPr lang="en-US" dirty="0"/>
          </a:p>
        </p:txBody>
      </p:sp>
    </p:spTree>
    <p:extLst>
      <p:ext uri="{BB962C8B-B14F-4D97-AF65-F5344CB8AC3E}">
        <p14:creationId xmlns:p14="http://schemas.microsoft.com/office/powerpoint/2010/main" val="4135268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57</a:t>
            </a:fld>
            <a:endParaRPr lang="en-US" dirty="0"/>
          </a:p>
        </p:txBody>
      </p:sp>
    </p:spTree>
    <p:extLst>
      <p:ext uri="{BB962C8B-B14F-4D97-AF65-F5344CB8AC3E}">
        <p14:creationId xmlns:p14="http://schemas.microsoft.com/office/powerpoint/2010/main" val="2524632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500" dirty="0"/>
              <a:t>Motivation is not a fixed trait; like eye or hair color</a:t>
            </a:r>
          </a:p>
          <a:p>
            <a:endParaRPr lang="en-US" altLang="en-US" sz="1500" dirty="0"/>
          </a:p>
          <a:p>
            <a:r>
              <a:rPr lang="en-US" altLang="en-US" sz="1500" dirty="0"/>
              <a:t>Someone’s level of motivation differs depending on the issue:</a:t>
            </a:r>
          </a:p>
          <a:p>
            <a:endParaRPr lang="en-US" altLang="en-US" sz="1500" dirty="0"/>
          </a:p>
          <a:p>
            <a:pPr marL="285750" indent="-285750">
              <a:buFontTx/>
              <a:buChar char="-"/>
            </a:pPr>
            <a:r>
              <a:rPr lang="en-US" altLang="en-US" sz="1500" dirty="0"/>
              <a:t>I’m super motivated to get home after a long week on the road</a:t>
            </a:r>
          </a:p>
          <a:p>
            <a:pPr marL="285750" indent="-285750">
              <a:buFontTx/>
              <a:buChar char="-"/>
            </a:pPr>
            <a:r>
              <a:rPr lang="en-US" altLang="en-US" sz="1500" dirty="0"/>
              <a:t>I’m a lot less motivated to vacuum up all of the dog hair that will be there when I get home.</a:t>
            </a:r>
          </a:p>
          <a:p>
            <a:pPr marL="285750" indent="-285750">
              <a:buFontTx/>
              <a:buChar char="-"/>
            </a:pPr>
            <a:endParaRPr lang="en-US" altLang="en-US" sz="1500" dirty="0"/>
          </a:p>
          <a:p>
            <a:r>
              <a:rPr lang="en-US" altLang="en-US" sz="1500" dirty="0"/>
              <a:t>What motivates me eat healthy is a lot different than what motivates me to finish a task at work.</a:t>
            </a:r>
          </a:p>
          <a:p>
            <a:endParaRPr lang="en-US" altLang="en-US" sz="1500" dirty="0"/>
          </a:p>
          <a:p>
            <a:r>
              <a:rPr lang="en-US" altLang="en-US" sz="1500" dirty="0"/>
              <a:t>Until she went off to college.  My partners daughter lived with us.</a:t>
            </a:r>
          </a:p>
          <a:p>
            <a:endParaRPr lang="en-US" altLang="en-US" sz="1500" dirty="0"/>
          </a:p>
          <a:p>
            <a:r>
              <a:rPr lang="en-US" altLang="en-US" sz="1500" dirty="0"/>
              <a:t>If I tell her to clean her room, she might comply (unlikely)</a:t>
            </a:r>
          </a:p>
          <a:p>
            <a:endParaRPr lang="en-US" altLang="en-US" sz="1500" dirty="0"/>
          </a:p>
          <a:p>
            <a:r>
              <a:rPr lang="en-US" altLang="en-US" sz="1500" dirty="0"/>
              <a:t>But if her boyfriend is coming over she’s way more likely to clean.</a:t>
            </a:r>
          </a:p>
          <a:p>
            <a:endParaRPr lang="en-US" altLang="en-US" dirty="0"/>
          </a:p>
        </p:txBody>
      </p:sp>
    </p:spTree>
    <p:extLst>
      <p:ext uri="{BB962C8B-B14F-4D97-AF65-F5344CB8AC3E}">
        <p14:creationId xmlns:p14="http://schemas.microsoft.com/office/powerpoint/2010/main" val="1795130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are more likely to sustain changes they care about </a:t>
            </a:r>
          </a:p>
          <a:p>
            <a:endParaRPr lang="en-US" dirty="0"/>
          </a:p>
          <a:p>
            <a:r>
              <a:rPr lang="en-US" dirty="0"/>
              <a:t>But that doesn’t mean you can’t influence someone’s motivation:</a:t>
            </a:r>
          </a:p>
          <a:p>
            <a:endParaRPr lang="en-US" dirty="0"/>
          </a:p>
          <a:p>
            <a:r>
              <a:rPr lang="en-US" dirty="0"/>
              <a:t>Your supervisor tells you that you have to enter data by Friday.  You don’t care about the data b/c you don’t see any value in it:</a:t>
            </a:r>
          </a:p>
          <a:p>
            <a:endParaRPr lang="en-US" dirty="0"/>
          </a:p>
          <a:p>
            <a:pPr marL="171450" indent="-171450">
              <a:buFont typeface="Arial" panose="020B0604020202020204" pitchFamily="34" charset="0"/>
              <a:buChar char="•"/>
            </a:pPr>
            <a:r>
              <a:rPr lang="en-US" dirty="0"/>
              <a:t>If your program was regularly looking at the data and using it to improve services you’d be more likely to care about it and enter it on time.</a:t>
            </a:r>
          </a:p>
          <a:p>
            <a:pPr marL="171450" indent="-171450">
              <a:buFont typeface="Arial" panose="020B0604020202020204" pitchFamily="34" charset="0"/>
              <a:buChar char="•"/>
            </a:pPr>
            <a:r>
              <a:rPr lang="en-US" dirty="0"/>
              <a:t>If your supervisor says you can’t stay in this job if you don’t consistently enter data that might also motivate you,  but in that case you’ll be just complying and as soon as the pressure lets up you might stop doing the data entry </a:t>
            </a:r>
            <a:r>
              <a:rPr lang="en-US" dirty="0" err="1"/>
              <a:t>ontime</a:t>
            </a:r>
            <a:r>
              <a:rPr lang="en-US" dirty="0"/>
              <a:t>.</a:t>
            </a:r>
          </a:p>
        </p:txBody>
      </p:sp>
      <p:sp>
        <p:nvSpPr>
          <p:cNvPr id="4" name="Slide Number Placeholder 3"/>
          <p:cNvSpPr>
            <a:spLocks noGrp="1"/>
          </p:cNvSpPr>
          <p:nvPr>
            <p:ph type="sldNum" sz="quarter" idx="5"/>
          </p:nvPr>
        </p:nvSpPr>
        <p:spPr/>
        <p:txBody>
          <a:bodyPr/>
          <a:lstStyle/>
          <a:p>
            <a:fld id="{0FD34AC3-89D8-4701-9A78-432BD3C7E72D}" type="slidenum">
              <a:rPr lang="en-US" smtClean="0"/>
              <a:t>60</a:t>
            </a:fld>
            <a:endParaRPr lang="en-US" dirty="0"/>
          </a:p>
        </p:txBody>
      </p:sp>
    </p:spTree>
    <p:extLst>
      <p:ext uri="{BB962C8B-B14F-4D97-AF65-F5344CB8AC3E}">
        <p14:creationId xmlns:p14="http://schemas.microsoft.com/office/powerpoint/2010/main" val="1581990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85648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Steady Trend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Llike</a:t>
            </a:r>
            <a:r>
              <a:rPr lang="en-US" dirty="0"/>
              <a:t> CT, most other </a:t>
            </a:r>
            <a:r>
              <a:rPr lang="en-US" dirty="0" err="1"/>
              <a:t>CoCs</a:t>
            </a:r>
            <a:r>
              <a:rPr lang="en-US" dirty="0"/>
              <a:t> nationally also don’t report a consistent trend up or down in unsheltered homelessness though as a whole Nationally unsheltered homelessness is  still down 11% from 2007 to 2018 Source = AHAR(going up since 2016).</a:t>
            </a:r>
          </a:p>
          <a:p>
            <a:endParaRPr lang="en-US" dirty="0"/>
          </a:p>
          <a:p>
            <a:r>
              <a:rPr lang="en-US" dirty="0"/>
              <a:t>Factors:  </a:t>
            </a:r>
          </a:p>
          <a:p>
            <a:pPr marL="171450" indent="-171450">
              <a:buFont typeface="Arial" panose="020B0604020202020204" pitchFamily="34" charset="0"/>
              <a:buChar char="•"/>
            </a:pPr>
            <a:r>
              <a:rPr lang="en-US" dirty="0"/>
              <a:t>Changes in Policy (e.g., in 2018 HUD issued guidance that people in warming centers are unsheltered</a:t>
            </a:r>
          </a:p>
          <a:p>
            <a:pPr marL="171450" indent="-171450">
              <a:buFont typeface="Arial" panose="020B0604020202020204" pitchFamily="34" charset="0"/>
              <a:buChar char="•"/>
            </a:pPr>
            <a:r>
              <a:rPr lang="en-US" dirty="0"/>
              <a:t>Weather – 2018 was 13 degrees warmer than 2017</a:t>
            </a:r>
          </a:p>
          <a:p>
            <a:pPr marL="171450" indent="-171450">
              <a:buFont typeface="Arial" panose="020B0604020202020204" pitchFamily="34" charset="0"/>
              <a:buChar char="•"/>
            </a:pPr>
            <a:r>
              <a:rPr lang="en-US" dirty="0"/>
              <a:t>Count methodology/volunteer training improves over time</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6</a:t>
            </a:fld>
            <a:endParaRPr lang="en-US" dirty="0"/>
          </a:p>
        </p:txBody>
      </p:sp>
    </p:spTree>
    <p:extLst>
      <p:ext uri="{BB962C8B-B14F-4D97-AF65-F5344CB8AC3E}">
        <p14:creationId xmlns:p14="http://schemas.microsoft.com/office/powerpoint/2010/main" val="3130981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are some reasons that people may not be motivated to get housing?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is little research on why people decline shelter/housing.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you know the reasons are complicated, and highly individualized and include:</a:t>
            </a:r>
          </a:p>
          <a:p>
            <a:pPr lvl="1"/>
            <a:r>
              <a:rPr lang="en-US" sz="1200" kern="1200" dirty="0">
                <a:solidFill>
                  <a:schemeClr val="tx1"/>
                </a:solidFill>
                <a:effectLst/>
                <a:latin typeface="+mn-lt"/>
                <a:ea typeface="+mn-ea"/>
                <a:cs typeface="+mn-cs"/>
              </a:rPr>
              <a:t>Real or perceived safety issues  in shelter</a:t>
            </a:r>
          </a:p>
          <a:p>
            <a:pPr lvl="1"/>
            <a:r>
              <a:rPr lang="en-US" sz="1200" kern="1200" dirty="0">
                <a:solidFill>
                  <a:schemeClr val="tx1"/>
                </a:solidFill>
                <a:effectLst/>
                <a:latin typeface="+mn-lt"/>
                <a:ea typeface="+mn-ea"/>
                <a:cs typeface="+mn-cs"/>
              </a:rPr>
              <a:t>Not wanting to give up the companionship built on the streets</a:t>
            </a:r>
          </a:p>
          <a:p>
            <a:pPr lvl="1"/>
            <a:r>
              <a:rPr lang="en-US" sz="1200" kern="1200" dirty="0">
                <a:solidFill>
                  <a:schemeClr val="tx1"/>
                </a:solidFill>
                <a:effectLst/>
                <a:latin typeface="+mn-lt"/>
                <a:ea typeface="+mn-ea"/>
                <a:cs typeface="+mn-cs"/>
              </a:rPr>
              <a:t>Not being able to tolerate a noisy, chaotic environment or Lack of privacy</a:t>
            </a:r>
          </a:p>
          <a:p>
            <a:pPr lvl="1"/>
            <a:r>
              <a:rPr lang="en-US" sz="1200" kern="1200" dirty="0">
                <a:solidFill>
                  <a:schemeClr val="tx1"/>
                </a:solidFill>
                <a:effectLst/>
                <a:latin typeface="+mn-lt"/>
                <a:ea typeface="+mn-ea"/>
                <a:cs typeface="+mn-cs"/>
              </a:rPr>
              <a:t>Early wake up hours</a:t>
            </a:r>
          </a:p>
          <a:p>
            <a:pPr lvl="1"/>
            <a:r>
              <a:rPr lang="en-US" sz="1200" kern="1200" dirty="0">
                <a:solidFill>
                  <a:schemeClr val="tx1"/>
                </a:solidFill>
                <a:effectLst/>
                <a:latin typeface="+mn-lt"/>
                <a:ea typeface="+mn-ea"/>
                <a:cs typeface="+mn-cs"/>
              </a:rPr>
              <a:t>Shelter rules and shelter rejection policies</a:t>
            </a:r>
          </a:p>
          <a:p>
            <a:pPr lvl="1"/>
            <a:r>
              <a:rPr lang="en-US" sz="1200" kern="1200" dirty="0">
                <a:solidFill>
                  <a:schemeClr val="tx1"/>
                </a:solidFill>
                <a:effectLst/>
                <a:latin typeface="+mn-lt"/>
                <a:ea typeface="+mn-ea"/>
                <a:cs typeface="+mn-cs"/>
              </a:rPr>
              <a:t>Not being able to access shelter together with your family, including pets</a:t>
            </a:r>
          </a:p>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62</a:t>
            </a:fld>
            <a:endParaRPr lang="en-US" dirty="0"/>
          </a:p>
        </p:txBody>
      </p:sp>
    </p:spTree>
    <p:extLst>
      <p:ext uri="{BB962C8B-B14F-4D97-AF65-F5344CB8AC3E}">
        <p14:creationId xmlns:p14="http://schemas.microsoft.com/office/powerpoint/2010/main" val="704001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endParaRPr lang="en-US" dirty="0"/>
          </a:p>
          <a:p>
            <a:r>
              <a:rPr lang="en-US" dirty="0"/>
              <a:t>HMM. Help</a:t>
            </a:r>
          </a:p>
        </p:txBody>
      </p:sp>
      <p:sp>
        <p:nvSpPr>
          <p:cNvPr id="4" name="Slide Number Placeholder 3"/>
          <p:cNvSpPr>
            <a:spLocks noGrp="1"/>
          </p:cNvSpPr>
          <p:nvPr>
            <p:ph type="sldNum" sz="quarter" idx="5"/>
          </p:nvPr>
        </p:nvSpPr>
        <p:spPr/>
        <p:txBody>
          <a:bodyPr/>
          <a:lstStyle/>
          <a:p>
            <a:fld id="{0FD34AC3-89D8-4701-9A78-432BD3C7E72D}" type="slidenum">
              <a:rPr lang="en-US" smtClean="0"/>
              <a:t>65</a:t>
            </a:fld>
            <a:endParaRPr lang="en-US" dirty="0"/>
          </a:p>
        </p:txBody>
      </p:sp>
    </p:spTree>
    <p:extLst>
      <p:ext uri="{BB962C8B-B14F-4D97-AF65-F5344CB8AC3E}">
        <p14:creationId xmlns:p14="http://schemas.microsoft.com/office/powerpoint/2010/main" val="647450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66</a:t>
            </a:fld>
            <a:endParaRPr lang="en-US" dirty="0"/>
          </a:p>
        </p:txBody>
      </p:sp>
    </p:spTree>
    <p:extLst>
      <p:ext uri="{BB962C8B-B14F-4D97-AF65-F5344CB8AC3E}">
        <p14:creationId xmlns:p14="http://schemas.microsoft.com/office/powerpoint/2010/main" val="3396151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7766DE-2CD3-49A8-9F04-170EBBE57E77}" type="slidenum">
              <a:rPr lang="en-US" altLang="en-US"/>
              <a:pPr/>
              <a:t>67</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dirty="0">
              <a:latin typeface="Arial" panose="020B0604020202020204" pitchFamily="34" charset="0"/>
            </a:endParaRPr>
          </a:p>
        </p:txBody>
      </p:sp>
    </p:spTree>
    <p:extLst>
      <p:ext uri="{BB962C8B-B14F-4D97-AF65-F5344CB8AC3E}">
        <p14:creationId xmlns:p14="http://schemas.microsoft.com/office/powerpoint/2010/main" val="891337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68</a:t>
            </a:fld>
            <a:endParaRPr lang="en-US" dirty="0"/>
          </a:p>
        </p:txBody>
      </p:sp>
    </p:spTree>
    <p:extLst>
      <p:ext uri="{BB962C8B-B14F-4D97-AF65-F5344CB8AC3E}">
        <p14:creationId xmlns:p14="http://schemas.microsoft.com/office/powerpoint/2010/main" val="530880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Arguing</a:t>
            </a:r>
          </a:p>
          <a:p>
            <a:endParaRPr lang="en-US" dirty="0"/>
          </a:p>
          <a:p>
            <a:r>
              <a:rPr lang="en-US" dirty="0"/>
              <a:t>Staff is framed as the expert</a:t>
            </a:r>
          </a:p>
          <a:p>
            <a:endParaRPr lang="en-US" dirty="0"/>
          </a:p>
          <a:p>
            <a:r>
              <a:rPr lang="en-US" dirty="0"/>
              <a:t>Client is focused on reasons not to change</a:t>
            </a:r>
          </a:p>
        </p:txBody>
      </p:sp>
      <p:sp>
        <p:nvSpPr>
          <p:cNvPr id="4" name="Slide Number Placeholder 3"/>
          <p:cNvSpPr>
            <a:spLocks noGrp="1"/>
          </p:cNvSpPr>
          <p:nvPr>
            <p:ph type="sldNum" sz="quarter" idx="5"/>
          </p:nvPr>
        </p:nvSpPr>
        <p:spPr/>
        <p:txBody>
          <a:bodyPr/>
          <a:lstStyle/>
          <a:p>
            <a:fld id="{1CB0AC8D-9C33-4649-8ED2-3455ED8F1DCE}" type="slidenum">
              <a:rPr lang="en-US" smtClean="0"/>
              <a:pPr/>
              <a:t>69</a:t>
            </a:fld>
            <a:endParaRPr lang="en-US" dirty="0"/>
          </a:p>
        </p:txBody>
      </p:sp>
    </p:spTree>
    <p:extLst>
      <p:ext uri="{BB962C8B-B14F-4D97-AF65-F5344CB8AC3E}">
        <p14:creationId xmlns:p14="http://schemas.microsoft.com/office/powerpoint/2010/main" val="181247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brings up substance abuse.</a:t>
            </a:r>
          </a:p>
          <a:p>
            <a:endParaRPr lang="en-US" dirty="0"/>
          </a:p>
          <a:p>
            <a:r>
              <a:rPr lang="en-US" dirty="0"/>
              <a:t>Worker is eliciting change talk.</a:t>
            </a:r>
          </a:p>
          <a:p>
            <a:endParaRPr lang="en-US" dirty="0"/>
          </a:p>
          <a:p>
            <a:r>
              <a:rPr lang="en-US" dirty="0"/>
              <a:t>Worker ignores the blaming and doesn’t try to show the client how he was at fault – you don’t have to accept the invitation to every argument.</a:t>
            </a:r>
          </a:p>
          <a:p>
            <a:endParaRPr lang="en-US" dirty="0"/>
          </a:p>
          <a:p>
            <a:r>
              <a:rPr lang="en-US" dirty="0"/>
              <a:t>Client is in control.</a:t>
            </a:r>
          </a:p>
          <a:p>
            <a:endParaRPr lang="en-US" dirty="0"/>
          </a:p>
          <a:p>
            <a:r>
              <a:rPr lang="en-US" dirty="0"/>
              <a:t>Worker reflects back what the client is saying so the client feels heard and knows the worker isn’t trying to argue</a:t>
            </a:r>
          </a:p>
        </p:txBody>
      </p:sp>
      <p:sp>
        <p:nvSpPr>
          <p:cNvPr id="4" name="Slide Number Placeholder 3"/>
          <p:cNvSpPr>
            <a:spLocks noGrp="1"/>
          </p:cNvSpPr>
          <p:nvPr>
            <p:ph type="sldNum" sz="quarter" idx="5"/>
          </p:nvPr>
        </p:nvSpPr>
        <p:spPr/>
        <p:txBody>
          <a:bodyPr/>
          <a:lstStyle/>
          <a:p>
            <a:fld id="{1CB0AC8D-9C33-4649-8ED2-3455ED8F1DCE}" type="slidenum">
              <a:rPr lang="en-US" smtClean="0"/>
              <a:pPr/>
              <a:t>70</a:t>
            </a:fld>
            <a:endParaRPr lang="en-US" dirty="0"/>
          </a:p>
        </p:txBody>
      </p:sp>
    </p:spTree>
    <p:extLst>
      <p:ext uri="{BB962C8B-B14F-4D97-AF65-F5344CB8AC3E}">
        <p14:creationId xmlns:p14="http://schemas.microsoft.com/office/powerpoint/2010/main" val="728561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 –informed puts client in control</a:t>
            </a:r>
          </a:p>
          <a:p>
            <a:endParaRPr lang="en-US" dirty="0"/>
          </a:p>
          <a:p>
            <a:r>
              <a:rPr lang="en-US" dirty="0"/>
              <a:t>Think of some clients you are currently working with.</a:t>
            </a:r>
          </a:p>
          <a:p>
            <a:endParaRPr lang="en-US" dirty="0"/>
          </a:p>
          <a:p>
            <a:r>
              <a:rPr lang="en-US" dirty="0"/>
              <a:t>What Pros and Cons might they identify for continuing drinking as they currently are?  For reducing drinking or drinking differently?</a:t>
            </a:r>
          </a:p>
        </p:txBody>
      </p:sp>
      <p:sp>
        <p:nvSpPr>
          <p:cNvPr id="4" name="Slide Number Placeholder 3"/>
          <p:cNvSpPr>
            <a:spLocks noGrp="1"/>
          </p:cNvSpPr>
          <p:nvPr>
            <p:ph type="sldNum" sz="quarter" idx="5"/>
          </p:nvPr>
        </p:nvSpPr>
        <p:spPr/>
        <p:txBody>
          <a:bodyPr/>
          <a:lstStyle/>
          <a:p>
            <a:fld id="{0FD34AC3-89D8-4701-9A78-432BD3C7E72D}" type="slidenum">
              <a:rPr lang="en-US" smtClean="0"/>
              <a:t>71</a:t>
            </a:fld>
            <a:endParaRPr lang="en-US" dirty="0"/>
          </a:p>
        </p:txBody>
      </p:sp>
    </p:spTree>
    <p:extLst>
      <p:ext uri="{BB962C8B-B14F-4D97-AF65-F5344CB8AC3E}">
        <p14:creationId xmlns:p14="http://schemas.microsoft.com/office/powerpoint/2010/main" val="3935239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0075" y="549275"/>
            <a:ext cx="3651250" cy="2738438"/>
          </a:xfrm>
        </p:spPr>
      </p:sp>
      <p:sp>
        <p:nvSpPr>
          <p:cNvPr id="3" name="Notes Placeholder 2"/>
          <p:cNvSpPr>
            <a:spLocks noGrp="1"/>
          </p:cNvSpPr>
          <p:nvPr>
            <p:ph type="body" idx="1"/>
          </p:nvPr>
        </p:nvSpPr>
        <p:spPr/>
        <p:txBody>
          <a:bodyPr/>
          <a:lstStyle/>
          <a:p>
            <a:r>
              <a:rPr lang="en-US" dirty="0"/>
              <a:t>Preferences</a:t>
            </a:r>
          </a:p>
          <a:p>
            <a:r>
              <a:rPr lang="en-US" dirty="0"/>
              <a:t>Identify what is negotiable and what is not</a:t>
            </a:r>
          </a:p>
          <a:p>
            <a:r>
              <a:rPr lang="en-US" dirty="0"/>
              <a:t>Let people dream a bit – what is their ideal, what do they have now, what would they accept</a:t>
            </a:r>
          </a:p>
          <a:p>
            <a:r>
              <a:rPr lang="en-US" dirty="0"/>
              <a:t>See option available as step towards goal</a:t>
            </a:r>
          </a:p>
          <a:p>
            <a:r>
              <a:rPr lang="en-US" dirty="0"/>
              <a:t>Background Problems</a:t>
            </a:r>
          </a:p>
          <a:p>
            <a:r>
              <a:rPr lang="en-US" dirty="0"/>
              <a:t>Identify what is different now from when issue occurred</a:t>
            </a:r>
          </a:p>
          <a:p>
            <a:r>
              <a:rPr lang="en-US" dirty="0"/>
              <a:t>Plan for not happening again</a:t>
            </a:r>
          </a:p>
          <a:p>
            <a:r>
              <a:rPr lang="en-US" dirty="0"/>
              <a:t>Line up supports</a:t>
            </a:r>
          </a:p>
          <a:p>
            <a:r>
              <a:rPr lang="en-US" dirty="0"/>
              <a:t>Practice discussing with potential landlords</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73</a:t>
            </a:fld>
            <a:endParaRPr lang="en-US" dirty="0"/>
          </a:p>
        </p:txBody>
      </p:sp>
    </p:spTree>
    <p:extLst>
      <p:ext uri="{BB962C8B-B14F-4D97-AF65-F5344CB8AC3E}">
        <p14:creationId xmlns:p14="http://schemas.microsoft.com/office/powerpoint/2010/main" val="8896878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77</a:t>
            </a:fld>
            <a:endParaRPr lang="en-US" dirty="0"/>
          </a:p>
        </p:txBody>
      </p:sp>
    </p:spTree>
    <p:extLst>
      <p:ext uri="{BB962C8B-B14F-4D97-AF65-F5344CB8AC3E}">
        <p14:creationId xmlns:p14="http://schemas.microsoft.com/office/powerpoint/2010/main" val="246961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7</a:t>
            </a:fld>
            <a:endParaRPr lang="en-US" dirty="0"/>
          </a:p>
        </p:txBody>
      </p:sp>
    </p:spTree>
    <p:extLst>
      <p:ext uri="{BB962C8B-B14F-4D97-AF65-F5344CB8AC3E}">
        <p14:creationId xmlns:p14="http://schemas.microsoft.com/office/powerpoint/2010/main" val="2635443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HUD has no minimum contact standard</a:t>
            </a:r>
          </a:p>
        </p:txBody>
      </p:sp>
      <p:sp>
        <p:nvSpPr>
          <p:cNvPr id="4" name="Slide Number Placeholder 3"/>
          <p:cNvSpPr>
            <a:spLocks noGrp="1"/>
          </p:cNvSpPr>
          <p:nvPr>
            <p:ph type="sldNum" sz="quarter" idx="10"/>
          </p:nvPr>
        </p:nvSpPr>
        <p:spPr/>
        <p:txBody>
          <a:bodyPr/>
          <a:lstStyle/>
          <a:p>
            <a:fld id="{1CB0AC8D-9C33-4649-8ED2-3455ED8F1DCE}" type="slidenum">
              <a:rPr lang="en-US" smtClean="0"/>
              <a:pPr/>
              <a:t>78</a:t>
            </a:fld>
            <a:endParaRPr lang="en-US" dirty="0"/>
          </a:p>
        </p:txBody>
      </p:sp>
    </p:spTree>
    <p:extLst>
      <p:ext uri="{BB962C8B-B14F-4D97-AF65-F5344CB8AC3E}">
        <p14:creationId xmlns:p14="http://schemas.microsoft.com/office/powerpoint/2010/main" val="1733882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r>
              <a:rPr lang="en-US" dirty="0"/>
              <a:t>Ability to complete paperwork, view apartments, handle interviews </a:t>
            </a:r>
          </a:p>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81</a:t>
            </a:fld>
            <a:endParaRPr lang="en-US" dirty="0"/>
          </a:p>
        </p:txBody>
      </p:sp>
    </p:spTree>
    <p:extLst>
      <p:ext uri="{BB962C8B-B14F-4D97-AF65-F5344CB8AC3E}">
        <p14:creationId xmlns:p14="http://schemas.microsoft.com/office/powerpoint/2010/main" val="2556643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03E4F4-A01B-4897-89BA-6AEFE9B73D45}"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655156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17825" y="522288"/>
            <a:ext cx="3475038" cy="2606675"/>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6E113E-7E5A-4894-B3AD-37CFDC586BEA}"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8757052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4F86D63-3184-4AA1-80CA-20E5D744930B}" type="slidenum">
              <a:rPr lang="en-US" smtClean="0"/>
              <a:pPr>
                <a:defRPr/>
              </a:pPr>
              <a:t>89</a:t>
            </a:fld>
            <a:endParaRPr lang="en-US" dirty="0"/>
          </a:p>
        </p:txBody>
      </p:sp>
    </p:spTree>
    <p:extLst>
      <p:ext uri="{BB962C8B-B14F-4D97-AF65-F5344CB8AC3E}">
        <p14:creationId xmlns:p14="http://schemas.microsoft.com/office/powerpoint/2010/main" val="3550260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93</a:t>
            </a:fld>
            <a:endParaRPr lang="en-US" dirty="0"/>
          </a:p>
        </p:txBody>
      </p:sp>
    </p:spTree>
    <p:extLst>
      <p:ext uri="{BB962C8B-B14F-4D97-AF65-F5344CB8AC3E}">
        <p14:creationId xmlns:p14="http://schemas.microsoft.com/office/powerpoint/2010/main" val="3687729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916238" y="522288"/>
            <a:ext cx="3476625" cy="2606675"/>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EE8F95-AE4C-45E7-AE75-D6DB9A0F88B2}" type="slidenum">
              <a:rPr lang="en-US" smtClean="0">
                <a:solidFill>
                  <a:prstClr val="black"/>
                </a:solidFill>
              </a:rPr>
              <a:pPr>
                <a:defRPr/>
              </a:pPr>
              <a:t>94</a:t>
            </a:fld>
            <a:endParaRPr lang="en-US" dirty="0">
              <a:solidFill>
                <a:prstClr val="black"/>
              </a:solidFill>
            </a:endParaRPr>
          </a:p>
        </p:txBody>
      </p:sp>
    </p:spTree>
    <p:extLst>
      <p:ext uri="{BB962C8B-B14F-4D97-AF65-F5344CB8AC3E}">
        <p14:creationId xmlns:p14="http://schemas.microsoft.com/office/powerpoint/2010/main" val="2849443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0AC8D-9C33-4649-8ED2-3455ED8F1DCE}" type="slidenum">
              <a:rPr lang="en-US" smtClean="0"/>
              <a:pPr/>
              <a:t>97</a:t>
            </a:fld>
            <a:endParaRPr lang="en-US" dirty="0"/>
          </a:p>
        </p:txBody>
      </p:sp>
    </p:spTree>
    <p:extLst>
      <p:ext uri="{BB962C8B-B14F-4D97-AF65-F5344CB8AC3E}">
        <p14:creationId xmlns:p14="http://schemas.microsoft.com/office/powerpoint/2010/main" val="4023409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28DA9-7690-4884-8C7F-5DE59FDF8F8D}" type="slidenum">
              <a:rPr lang="en-US" smtClean="0"/>
              <a:t>100</a:t>
            </a:fld>
            <a:endParaRPr lang="en-US" dirty="0"/>
          </a:p>
        </p:txBody>
      </p:sp>
    </p:spTree>
    <p:extLst>
      <p:ext uri="{BB962C8B-B14F-4D97-AF65-F5344CB8AC3E}">
        <p14:creationId xmlns:p14="http://schemas.microsoft.com/office/powerpoint/2010/main" val="1138842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28DA9-7690-4884-8C7F-5DE59FDF8F8D}" type="slidenum">
              <a:rPr lang="en-US" smtClean="0"/>
              <a:t>103</a:t>
            </a:fld>
            <a:endParaRPr lang="en-US" dirty="0"/>
          </a:p>
        </p:txBody>
      </p:sp>
    </p:spTree>
    <p:extLst>
      <p:ext uri="{BB962C8B-B14F-4D97-AF65-F5344CB8AC3E}">
        <p14:creationId xmlns:p14="http://schemas.microsoft.com/office/powerpoint/2010/main" val="285414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low availability  of units that are affordable to very poor folks does not track to the rate of unsheltered homelessness</a:t>
            </a:r>
          </a:p>
          <a:p>
            <a:pPr lvl="0"/>
            <a:r>
              <a:rPr lang="en-US" sz="1200" kern="1200" dirty="0">
                <a:solidFill>
                  <a:schemeClr val="tx1"/>
                </a:solidFill>
                <a:effectLst/>
                <a:latin typeface="+mn-lt"/>
                <a:ea typeface="+mn-ea"/>
                <a:cs typeface="+mn-cs"/>
              </a:rPr>
              <a:t>An analysis of the number of units available to extremely low-income renters and the rate of unsheltered homelessness shows some correlation, but low unit availability is not proportional to to the rate of unsheltered homelessness.</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Similarly, there is no clear connection between increased investment in temporary housing and unsheltered homelessness.  Between 2013 and 2016 most </a:t>
            </a:r>
            <a:r>
              <a:rPr lang="en-US" sz="1200" kern="1200" dirty="0" err="1">
                <a:solidFill>
                  <a:schemeClr val="tx1"/>
                </a:solidFill>
                <a:effectLst/>
                <a:latin typeface="+mn-lt"/>
                <a:ea typeface="+mn-ea"/>
                <a:cs typeface="+mn-cs"/>
              </a:rPr>
              <a:t>CoCs</a:t>
            </a:r>
            <a:r>
              <a:rPr lang="en-US" sz="1200" kern="1200" dirty="0">
                <a:solidFill>
                  <a:schemeClr val="tx1"/>
                </a:solidFill>
                <a:effectLst/>
                <a:latin typeface="+mn-lt"/>
                <a:ea typeface="+mn-ea"/>
                <a:cs typeface="+mn-cs"/>
              </a:rPr>
              <a:t> that reported decreases in unsheltered homelessness also reported decreases in temporary beds.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suggests that housing/shelter availability is just one piece of a complicated puzzle that determines the level of unsheltered homelessness in a community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 don’t have to tell you that just because a shelter or even a PSH bed is available it doesn’t mean someone will choose that bed over sleeping outside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reasons are complicated and highly individual and we’ll explore some of those reasons and how to overcome them together today.</a:t>
            </a:r>
          </a:p>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8</a:t>
            </a:fld>
            <a:endParaRPr lang="en-US" dirty="0"/>
          </a:p>
        </p:txBody>
      </p:sp>
    </p:spTree>
    <p:extLst>
      <p:ext uri="{BB962C8B-B14F-4D97-AF65-F5344CB8AC3E}">
        <p14:creationId xmlns:p14="http://schemas.microsoft.com/office/powerpoint/2010/main" val="3825204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28DA9-7690-4884-8C7F-5DE59FDF8F8D}" type="slidenum">
              <a:rPr lang="en-US" smtClean="0"/>
              <a:t>104</a:t>
            </a:fld>
            <a:endParaRPr lang="en-US" dirty="0"/>
          </a:p>
        </p:txBody>
      </p:sp>
    </p:spTree>
    <p:extLst>
      <p:ext uri="{BB962C8B-B14F-4D97-AF65-F5344CB8AC3E}">
        <p14:creationId xmlns:p14="http://schemas.microsoft.com/office/powerpoint/2010/main" val="38691142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105</a:t>
            </a:fld>
            <a:endParaRPr lang="en-US" dirty="0"/>
          </a:p>
        </p:txBody>
      </p:sp>
    </p:spTree>
    <p:extLst>
      <p:ext uri="{BB962C8B-B14F-4D97-AF65-F5344CB8AC3E}">
        <p14:creationId xmlns:p14="http://schemas.microsoft.com/office/powerpoint/2010/main" val="3678009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106</a:t>
            </a:fld>
            <a:endParaRPr lang="en-US" dirty="0"/>
          </a:p>
        </p:txBody>
      </p:sp>
    </p:spTree>
    <p:extLst>
      <p:ext uri="{BB962C8B-B14F-4D97-AF65-F5344CB8AC3E}">
        <p14:creationId xmlns:p14="http://schemas.microsoft.com/office/powerpoint/2010/main" val="7195997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situations in which you should never do outreach alone:</a:t>
            </a:r>
          </a:p>
          <a:p>
            <a:pPr marL="171450" indent="-171450">
              <a:buFont typeface="Arial" panose="020B0604020202020204" pitchFamily="34" charset="0"/>
              <a:buChar char="•"/>
            </a:pPr>
            <a:r>
              <a:rPr lang="en-US" dirty="0" err="1"/>
              <a:t>Encampents</a:t>
            </a:r>
            <a:endParaRPr lang="en-US" dirty="0"/>
          </a:p>
          <a:p>
            <a:pPr marL="171450" indent="-171450">
              <a:buFont typeface="Arial" panose="020B0604020202020204" pitchFamily="34" charset="0"/>
              <a:buChar char="•"/>
            </a:pPr>
            <a:r>
              <a:rPr lang="en-US" dirty="0"/>
              <a:t>Places that are not publicly visible</a:t>
            </a:r>
          </a:p>
          <a:p>
            <a:pPr marL="171450" indent="-171450">
              <a:buFont typeface="Arial" panose="020B0604020202020204" pitchFamily="34" charset="0"/>
              <a:buChar char="•"/>
            </a:pPr>
            <a:r>
              <a:rPr lang="en-US" dirty="0"/>
              <a:t>To people who are drunk/high/decompensated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109</a:t>
            </a:fld>
            <a:endParaRPr lang="en-US" dirty="0"/>
          </a:p>
        </p:txBody>
      </p:sp>
    </p:spTree>
    <p:extLst>
      <p:ext uri="{BB962C8B-B14F-4D97-AF65-F5344CB8AC3E}">
        <p14:creationId xmlns:p14="http://schemas.microsoft.com/office/powerpoint/2010/main" val="2591442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69950"/>
            <a:ext cx="3127375" cy="2346325"/>
          </a:xfrm>
        </p:spPr>
      </p:sp>
      <p:sp>
        <p:nvSpPr>
          <p:cNvPr id="3" name="Notes Placeholder 2"/>
          <p:cNvSpPr>
            <a:spLocks noGrp="1"/>
          </p:cNvSpPr>
          <p:nvPr>
            <p:ph type="body" idx="1"/>
          </p:nvPr>
        </p:nvSpPr>
        <p:spPr/>
        <p:txBody>
          <a:bodyPr/>
          <a:lstStyle/>
          <a:p>
            <a:r>
              <a:rPr lang="en-US" dirty="0"/>
              <a:t>H.A.L.T. stands for Hungry, Angry, Lonely, and Tired. Each one of these four physical or emotional conditions, if not taken care of, leaves an individual vulnerable for relapse. </a:t>
            </a:r>
            <a:br>
              <a:rPr lang="en-US" dirty="0"/>
            </a:br>
            <a:endParaRPr lang="en-US" dirty="0"/>
          </a:p>
        </p:txBody>
      </p:sp>
      <p:sp>
        <p:nvSpPr>
          <p:cNvPr id="4" name="Slide Number Placeholder 3"/>
          <p:cNvSpPr>
            <a:spLocks noGrp="1"/>
          </p:cNvSpPr>
          <p:nvPr>
            <p:ph type="sldNum" sz="quarter" idx="10"/>
          </p:nvPr>
        </p:nvSpPr>
        <p:spPr/>
        <p:txBody>
          <a:bodyPr/>
          <a:lstStyle/>
          <a:p>
            <a:fld id="{DAA6AE57-23F2-4F59-A214-6D9EF33C704A}" type="slidenum">
              <a:rPr lang="en-US" smtClean="0"/>
              <a:pPr/>
              <a:t>111</a:t>
            </a:fld>
            <a:endParaRPr lang="en-US" dirty="0"/>
          </a:p>
        </p:txBody>
      </p:sp>
    </p:spTree>
    <p:extLst>
      <p:ext uri="{BB962C8B-B14F-4D97-AF65-F5344CB8AC3E}">
        <p14:creationId xmlns:p14="http://schemas.microsoft.com/office/powerpoint/2010/main" val="2233055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112</a:t>
            </a:fld>
            <a:endParaRPr lang="en-US" dirty="0"/>
          </a:p>
        </p:txBody>
      </p:sp>
    </p:spTree>
    <p:extLst>
      <p:ext uri="{BB962C8B-B14F-4D97-AF65-F5344CB8AC3E}">
        <p14:creationId xmlns:p14="http://schemas.microsoft.com/office/powerpoint/2010/main" val="1203668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115</a:t>
            </a:fld>
            <a:endParaRPr lang="en-US" dirty="0"/>
          </a:p>
        </p:txBody>
      </p:sp>
    </p:spTree>
    <p:extLst>
      <p:ext uri="{BB962C8B-B14F-4D97-AF65-F5344CB8AC3E}">
        <p14:creationId xmlns:p14="http://schemas.microsoft.com/office/powerpoint/2010/main" val="35442190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Bobbi Jo</a:t>
            </a:r>
          </a:p>
        </p:txBody>
      </p:sp>
      <p:sp>
        <p:nvSpPr>
          <p:cNvPr id="4" name="Slide Number Placeholder 3"/>
          <p:cNvSpPr>
            <a:spLocks noGrp="1"/>
          </p:cNvSpPr>
          <p:nvPr>
            <p:ph type="sldNum" sz="quarter" idx="5"/>
          </p:nvPr>
        </p:nvSpPr>
        <p:spPr/>
        <p:txBody>
          <a:bodyPr/>
          <a:lstStyle/>
          <a:p>
            <a:fld id="{0FD34AC3-89D8-4701-9A78-432BD3C7E72D}" type="slidenum">
              <a:rPr lang="en-US" smtClean="0"/>
              <a:t>117</a:t>
            </a:fld>
            <a:endParaRPr lang="en-US" dirty="0"/>
          </a:p>
        </p:txBody>
      </p:sp>
    </p:spTree>
    <p:extLst>
      <p:ext uri="{BB962C8B-B14F-4D97-AF65-F5344CB8AC3E}">
        <p14:creationId xmlns:p14="http://schemas.microsoft.com/office/powerpoint/2010/main" val="28522357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0AC8D-9C33-4649-8ED2-3455ED8F1DCE}" type="slidenum">
              <a:rPr lang="en-US" smtClean="0"/>
              <a:pPr/>
              <a:t>119</a:t>
            </a:fld>
            <a:endParaRPr lang="en-US" dirty="0"/>
          </a:p>
        </p:txBody>
      </p:sp>
    </p:spTree>
    <p:extLst>
      <p:ext uri="{BB962C8B-B14F-4D97-AF65-F5344CB8AC3E}">
        <p14:creationId xmlns:p14="http://schemas.microsoft.com/office/powerpoint/2010/main" val="138284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changes in the national homeless services landscape.</a:t>
            </a:r>
          </a:p>
          <a:p>
            <a:endParaRPr lang="en-US" dirty="0"/>
          </a:p>
          <a:p>
            <a:r>
              <a:rPr lang="en-US" dirty="0"/>
              <a:t>When I first started doing this work, each program was it’s own siloed universe and no one was coordinating.</a:t>
            </a:r>
          </a:p>
          <a:p>
            <a:endParaRPr lang="en-US" dirty="0"/>
          </a:p>
          <a:p>
            <a:r>
              <a:rPr lang="en-US" dirty="0"/>
              <a:t>Who got housed depended on who could overcome the barriers we set up:</a:t>
            </a:r>
          </a:p>
          <a:p>
            <a:pPr marL="171450" indent="-171450">
              <a:buFont typeface="Arial" panose="020B0604020202020204" pitchFamily="34" charset="0"/>
              <a:buChar char="•"/>
            </a:pPr>
            <a:r>
              <a:rPr lang="en-US" dirty="0"/>
              <a:t>Credit</a:t>
            </a:r>
          </a:p>
          <a:p>
            <a:pPr marL="171450" indent="-171450">
              <a:buFont typeface="Arial" panose="020B0604020202020204" pitchFamily="34" charset="0"/>
              <a:buChar char="•"/>
            </a:pPr>
            <a:r>
              <a:rPr lang="en-US" dirty="0"/>
              <a:t>Eviction History</a:t>
            </a:r>
          </a:p>
          <a:p>
            <a:pPr marL="171450" indent="-171450">
              <a:buFont typeface="Arial" panose="020B0604020202020204" pitchFamily="34" charset="0"/>
              <a:buChar char="•"/>
            </a:pPr>
            <a:r>
              <a:rPr lang="en-US" dirty="0"/>
              <a:t>Insight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Whether or not you got housing was also super dependent on how much your case manager knew about the system and who and when they called to figure out which programs had vacancies and what the </a:t>
            </a:r>
            <a:r>
              <a:rPr lang="en-US" dirty="0" err="1"/>
              <a:t>eligility</a:t>
            </a:r>
            <a:r>
              <a:rPr lang="en-US" dirty="0"/>
              <a:t> rules were.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Basically we were housing a lot of people who were probably going to figure it out on their own without our help anyway and the people who were the most vulnerable only got help if they were lucky enough to have a really awesome case manager who knew how to work the system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HUD started to push communities to do Coordinated Entry and Embrace Housing First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dirty="0"/>
              <a:t>target resources </a:t>
            </a:r>
            <a:r>
              <a:rPr lang="en-US" sz="1200" dirty="0"/>
              <a:t>to highest needs/longest homelessness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Lower the barriers to housing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Make sure everyone knows what vacancies exist and what’s needed to access each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HUD also started making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measure what we are doing to see if it’s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Shift investments to improve performance and better align with identified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As a system how much money we get for housing, depends on how well we do on these things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compete with other communities across the country for that money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That means to keep up, we have to keep doing better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Good news, is that b/c we have been collecting and analyzing data for longer than other human service sectors, we have a lot of evidence that our services work, which means we are less at risk for cuts. </a:t>
            </a:r>
          </a:p>
          <a:p>
            <a:pPr marL="0" indent="0">
              <a:buFont typeface="Arial" panose="020B0604020202020204" pitchFamily="34" charset="0"/>
              <a:buNone/>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0FD34AC3-89D8-4701-9A78-432BD3C7E72D}" type="slidenum">
              <a:rPr lang="en-US" smtClean="0"/>
              <a:t>9</a:t>
            </a:fld>
            <a:endParaRPr lang="en-US" dirty="0"/>
          </a:p>
        </p:txBody>
      </p:sp>
    </p:spTree>
    <p:extLst>
      <p:ext uri="{BB962C8B-B14F-4D97-AF65-F5344CB8AC3E}">
        <p14:creationId xmlns:p14="http://schemas.microsoft.com/office/powerpoint/2010/main" val="235541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Data not yet available</a:t>
            </a:r>
          </a:p>
          <a:p>
            <a:endParaRPr lang="en-US" dirty="0"/>
          </a:p>
          <a:p>
            <a:r>
              <a:rPr lang="en-US" dirty="0"/>
              <a:t>HUD recognizes that each community is different in terms of resources, housing market dynamics, etc.</a:t>
            </a:r>
          </a:p>
          <a:p>
            <a:endParaRPr lang="en-US" dirty="0"/>
          </a:p>
          <a:p>
            <a:r>
              <a:rPr lang="en-US" dirty="0"/>
              <a:t>So they measure us against how we did in the past not against the national average</a:t>
            </a:r>
          </a:p>
          <a:p>
            <a:endParaRPr lang="en-US" dirty="0"/>
          </a:p>
          <a:p>
            <a:r>
              <a:rPr lang="en-US" dirty="0"/>
              <a:t>In a minute we’ll look at a tool you can use to see all sorts of data about your projects and CANS, including returns.</a:t>
            </a:r>
          </a:p>
        </p:txBody>
      </p:sp>
      <p:sp>
        <p:nvSpPr>
          <p:cNvPr id="4" name="Slide Number Placeholder 3"/>
          <p:cNvSpPr>
            <a:spLocks noGrp="1"/>
          </p:cNvSpPr>
          <p:nvPr>
            <p:ph type="sldNum" sz="quarter" idx="5"/>
          </p:nvPr>
        </p:nvSpPr>
        <p:spPr/>
        <p:txBody>
          <a:bodyPr/>
          <a:lstStyle/>
          <a:p>
            <a:fld id="{1CB0AC8D-9C33-4649-8ED2-3455ED8F1DCE}" type="slidenum">
              <a:rPr lang="en-US" smtClean="0"/>
              <a:pPr/>
              <a:t>10</a:t>
            </a:fld>
            <a:endParaRPr lang="en-US" dirty="0"/>
          </a:p>
        </p:txBody>
      </p:sp>
    </p:spTree>
    <p:extLst>
      <p:ext uri="{BB962C8B-B14F-4D97-AF65-F5344CB8AC3E}">
        <p14:creationId xmlns:p14="http://schemas.microsoft.com/office/powerpoint/2010/main" val="921599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806994-D0CE-47AD-A342-6AB0AC66F9AA}" type="datetime1">
              <a:rPr lang="en-US" smtClean="0"/>
              <a:pPr/>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083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DC8CA-C296-4C51-8427-E6D1B09BC9A0}" type="datetime1">
              <a:rPr lang="en-US" smtClean="0"/>
              <a:pPr/>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27695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AC18-834B-4F35-B4E6-BB4C3822C142}" type="datetime1">
              <a:rPr lang="en-US" smtClean="0"/>
              <a:pPr/>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8759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626"/>
          <a:ext cx="1587" cy="1587"/>
        </p:xfrm>
        <a:graphic>
          <a:graphicData uri="http://schemas.openxmlformats.org/presentationml/2006/ole">
            <mc:AlternateContent xmlns:mc="http://schemas.openxmlformats.org/markup-compatibility/2006">
              <mc:Choice xmlns:v="urn:schemas-microsoft-com:vml" Requires="v">
                <p:oleObj spid="_x0000_s21544"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626"/>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34975" y="163513"/>
            <a:ext cx="8275320" cy="667512"/>
          </a:xfrm>
          <a:prstGeom prst="rect">
            <a:avLst/>
          </a:prstGeom>
        </p:spPr>
        <p:txBody>
          <a:bodyPr/>
          <a:lstStyle/>
          <a:p>
            <a:r>
              <a:rPr lang="en-US"/>
              <a:t>Click to edit Master title style</a:t>
            </a:r>
            <a:endParaRPr lang="en-GB" dirty="0"/>
          </a:p>
        </p:txBody>
      </p:sp>
      <p:sp>
        <p:nvSpPr>
          <p:cNvPr id="5" name="Text Placeholder 4"/>
          <p:cNvSpPr>
            <a:spLocks noGrp="1"/>
          </p:cNvSpPr>
          <p:nvPr>
            <p:ph type="body" sz="quarter" idx="10"/>
          </p:nvPr>
        </p:nvSpPr>
        <p:spPr>
          <a:xfrm>
            <a:off x="434975" y="1184403"/>
            <a:ext cx="8274051" cy="4075611"/>
          </a:xfrm>
          <a:prstGeom prst="rect">
            <a:avLst/>
          </a:prstGeom>
        </p:spPr>
        <p:txBody>
          <a:bodyPr/>
          <a:lstStyle>
            <a:lvl2pPr marL="258062" indent="-125013">
              <a:defRPr/>
            </a:lvl2pPr>
            <a:lvl3pPr marL="508979" indent="-118763">
              <a:defRPr/>
            </a:lvl3pPr>
            <a:lvl4pPr marL="769720" indent="-1223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17564169"/>
      </p:ext>
    </p:extLst>
  </p:cSld>
  <p:clrMapOvr>
    <a:masterClrMapping/>
  </p:clrMapOvr>
  <p:extLst mod="1">
    <p:ext uri="{DCECCB84-F9BA-43D5-87BE-67443E8EF086}">
      <p15:sldGuideLst xmlns:p15="http://schemas.microsoft.com/office/powerpoint/2012/main">
        <p15:guide id="1" orient="horz" pos="744">
          <p15:clr>
            <a:srgbClr val="FBAE40"/>
          </p15:clr>
        </p15:guide>
        <p15:guide id="2" pos="198">
          <p15:clr>
            <a:srgbClr val="FBAE40"/>
          </p15:clr>
        </p15:guide>
        <p15:guide id="3" pos="4122">
          <p15:clr>
            <a:srgbClr val="FBAE40"/>
          </p15:clr>
        </p15:guide>
        <p15:guide id="4" orient="horz" pos="33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5E00F-61A9-484C-B2D4-C4C9B99CBA1E}" type="datetime1">
              <a:rPr lang="en-US" smtClean="0"/>
              <a:pPr/>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27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8B043C-7254-4A1F-A864-5AACDABFBF69}" type="datetime1">
              <a:rPr lang="en-US" smtClean="0"/>
              <a:pPr/>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27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7827F0-D3B2-4B17-A068-407E01A77649}" type="datetime1">
              <a:rPr lang="en-US" smtClean="0"/>
              <a:pPr/>
              <a:t>3/21/19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617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573131-92F9-432C-A2C2-CD383B22BA73}" type="datetime1">
              <a:rPr lang="en-US" smtClean="0"/>
              <a:pPr/>
              <a:t>3/21/19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0784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9492E4-F8F1-4B9D-ACCF-9552E7B3E206}" type="datetime1">
              <a:rPr lang="en-US" smtClean="0"/>
              <a:pPr/>
              <a:t>3/21/19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951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3F21A0B-C300-42ED-8938-773A160B4865}" type="datetime1">
              <a:rPr lang="en-US" smtClean="0"/>
              <a:pPr/>
              <a:t>3/21/19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893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BA61B34-BA64-4136-A426-71EB0937EA92}" type="datetime1">
              <a:rPr lang="en-US" smtClean="0"/>
              <a:pPr/>
              <a:t>3/21/19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172504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2A5312-50F6-4214-98BB-5A621E345801}" type="datetime1">
              <a:rPr lang="en-US" smtClean="0"/>
              <a:pPr/>
              <a:t>3/21/19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6370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051A0BFC-57B3-4B87-BD46-1BC9C40DFAB2}" type="datetime1">
              <a:rPr lang="en-US" smtClean="0"/>
              <a:pPr defTabSz="457200"/>
              <a:t>3/21/19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124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white@housinginnovations.u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mailto:lpareti@housinginnovations.us"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0.jpg&amp;ehk=bBu92XioeUJhyLfFrzdwfw&amp;pid=OfficeInsert"/></Relationships>
</file>

<file path=ppt/slides/_rels/slide10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10.tiff"/><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training.nutmegit.com/mod/reservation/view.php?id=517" TargetMode="External"/><Relationship Id="rId2" Type="http://schemas.openxmlformats.org/officeDocument/2006/relationships/image" Target="../media/image121.tiff"/><Relationship Id="rId1" Type="http://schemas.openxmlformats.org/officeDocument/2006/relationships/slideLayout" Target="../slideLayouts/slideLayout4.xml"/><Relationship Id="rId5" Type="http://schemas.openxmlformats.org/officeDocument/2006/relationships/hyperlink" Target="http://www.cthmis.com/" TargetMode="External"/><Relationship Id="rId4" Type="http://schemas.openxmlformats.org/officeDocument/2006/relationships/hyperlink" Target="http://training.nutmegit.com/mod/reservation/view.php?id=525"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hyperlink" Target="http://www.ctbos.org/wp-content/uploads/2019/02/PATH-Monitoring-Training-v6.pdf" TargetMode="External"/><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customXml" Target="../ink/ink1.xml"/><Relationship Id="rId11" Type="http://schemas.openxmlformats.org/officeDocument/2006/relationships/image" Target="../media/image17.png"/><Relationship Id="rId5" Type="http://schemas.openxmlformats.org/officeDocument/2006/relationships/image" Target="../media/image15.tiff"/><Relationship Id="rId10" Type="http://schemas.openxmlformats.org/officeDocument/2006/relationships/customXml" Target="../ink/ink4.xml"/><Relationship Id="rId4" Type="http://schemas.openxmlformats.org/officeDocument/2006/relationships/hyperlink" Target="mailto:Shannon@housinginnovations.us" TargetMode="External"/><Relationship Id="rId9" Type="http://schemas.openxmlformats.org/officeDocument/2006/relationships/customXml" Target="../ink/ink3.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0.png"/><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58.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QuickStyle" Target="../diagrams/quickStyle10.xml"/><Relationship Id="rId11" Type="http://schemas.openxmlformats.org/officeDocument/2006/relationships/image" Target="../media/image72.png"/><Relationship Id="rId5" Type="http://schemas.openxmlformats.org/officeDocument/2006/relationships/diagramLayout" Target="../diagrams/layout10.xml"/><Relationship Id="rId10" Type="http://schemas.openxmlformats.org/officeDocument/2006/relationships/image" Target="../media/image71.emf"/><Relationship Id="rId4" Type="http://schemas.openxmlformats.org/officeDocument/2006/relationships/diagramData" Target="../diagrams/data10.xml"/><Relationship Id="rId9" Type="http://schemas.openxmlformats.org/officeDocument/2006/relationships/package" Target="../embeddings/Microsoft_Word_Document.docx"/></Relationships>
</file>

<file path=ppt/slides/_rels/slide7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3.emf"/></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78.jpg"/><Relationship Id="rId7" Type="http://schemas.openxmlformats.org/officeDocument/2006/relationships/diagramColors" Target="../diagrams/colors12.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63.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81.emf"/><Relationship Id="rId4" Type="http://schemas.openxmlformats.org/officeDocument/2006/relationships/diagramData" Target="../diagrams/data14.xml"/><Relationship Id="rId9" Type="http://schemas.openxmlformats.org/officeDocument/2006/relationships/package" Target="../embeddings/Microsoft_Word_Document2.docx"/></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94.jpe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endParaRPr lang="en-US" dirty="0"/>
          </a:p>
        </p:txBody>
      </p:sp>
      <p:sp>
        <p:nvSpPr>
          <p:cNvPr id="2" name="Title 1"/>
          <p:cNvSpPr>
            <a:spLocks noGrp="1"/>
          </p:cNvSpPr>
          <p:nvPr>
            <p:ph type="ctrTitle" idx="4294967295"/>
          </p:nvPr>
        </p:nvSpPr>
        <p:spPr>
          <a:xfrm>
            <a:off x="737924" y="1338843"/>
            <a:ext cx="7742238" cy="2628900"/>
          </a:xfrm>
        </p:spPr>
        <p:txBody>
          <a:bodyPr>
            <a:normAutofit fontScale="90000"/>
          </a:bodyPr>
          <a:lstStyle/>
          <a:p>
            <a:pPr algn="ctr">
              <a:spcBef>
                <a:spcPts val="450"/>
              </a:spcBef>
            </a:pPr>
            <a:r>
              <a:rPr lang="en-US" sz="3975" b="1" dirty="0">
                <a:solidFill>
                  <a:schemeClr val="tx1"/>
                </a:solidFill>
              </a:rPr>
              <a:t>Connecticut Outreach Training: National Trends &amp; Local Practice Strategies</a:t>
            </a:r>
            <a:br>
              <a:rPr lang="en-US" sz="3975" b="1" dirty="0">
                <a:solidFill>
                  <a:schemeClr val="tx1"/>
                </a:solidFill>
              </a:rPr>
            </a:br>
            <a:r>
              <a:rPr lang="en-US" sz="3000" b="1" i="1" dirty="0">
                <a:solidFill>
                  <a:schemeClr val="tx1"/>
                </a:solidFill>
              </a:rPr>
              <a:t>March 19, 2019</a:t>
            </a:r>
            <a:br>
              <a:rPr lang="en-US" sz="3000" b="1" dirty="0">
                <a:solidFill>
                  <a:schemeClr val="tx1"/>
                </a:solidFill>
              </a:rPr>
            </a:br>
            <a:br>
              <a:rPr lang="en-US" sz="3975" b="1" dirty="0">
                <a:solidFill>
                  <a:schemeClr val="tx1"/>
                </a:solidFill>
              </a:rPr>
            </a:br>
            <a:endParaRPr lang="en-US" sz="2325" b="1" dirty="0">
              <a:solidFill>
                <a:schemeClr val="accent1"/>
              </a:solidFill>
            </a:endParaRPr>
          </a:p>
        </p:txBody>
      </p:sp>
      <p:sp>
        <p:nvSpPr>
          <p:cNvPr id="3" name="Rectangle 2"/>
          <p:cNvSpPr/>
          <p:nvPr/>
        </p:nvSpPr>
        <p:spPr>
          <a:xfrm>
            <a:off x="2286000" y="2978877"/>
            <a:ext cx="4572000" cy="300082"/>
          </a:xfrm>
          <a:prstGeom prst="rect">
            <a:avLst/>
          </a:prstGeom>
        </p:spPr>
        <p:txBody>
          <a:bodyPr>
            <a:spAutoFit/>
          </a:bodyPr>
          <a:lstStyle/>
          <a:p>
            <a:r>
              <a:rPr lang="en-US" sz="1350" dirty="0"/>
              <a:t> </a:t>
            </a:r>
          </a:p>
        </p:txBody>
      </p:sp>
      <p:sp>
        <p:nvSpPr>
          <p:cNvPr id="6" name="Subtitle 4"/>
          <p:cNvSpPr txBox="1">
            <a:spLocks/>
          </p:cNvSpPr>
          <p:nvPr/>
        </p:nvSpPr>
        <p:spPr>
          <a:xfrm>
            <a:off x="963085" y="3343275"/>
            <a:ext cx="7291916" cy="2085975"/>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138" dirty="0"/>
              <a:t>Andrea White</a:t>
            </a:r>
          </a:p>
          <a:p>
            <a:r>
              <a:rPr lang="en-US" sz="2138" dirty="0">
                <a:hlinkClick r:id="rId3"/>
              </a:rPr>
              <a:t>awhite@housinginnovations.us</a:t>
            </a:r>
            <a:endParaRPr lang="en-US" sz="2138" dirty="0"/>
          </a:p>
          <a:p>
            <a:r>
              <a:rPr lang="en-US" sz="2138" dirty="0"/>
              <a:t>Lauren Pareti</a:t>
            </a:r>
          </a:p>
          <a:p>
            <a:r>
              <a:rPr lang="en-US" sz="2138" dirty="0">
                <a:hlinkClick r:id="rId4"/>
              </a:rPr>
              <a:t>lpareti@housinginnovations.us</a:t>
            </a:r>
            <a:r>
              <a:rPr lang="en-US" sz="2138" dirty="0"/>
              <a:t> </a:t>
            </a:r>
          </a:p>
          <a:p>
            <a:r>
              <a:rPr lang="en-US" sz="2138" dirty="0"/>
              <a: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9247" y="4332760"/>
            <a:ext cx="2018535" cy="802376"/>
          </a:xfrm>
          <a:prstGeom prst="rect">
            <a:avLst/>
          </a:prstGeom>
        </p:spPr>
      </p:pic>
    </p:spTree>
    <p:extLst>
      <p:ext uri="{BB962C8B-B14F-4D97-AF65-F5344CB8AC3E}">
        <p14:creationId xmlns:p14="http://schemas.microsoft.com/office/powerpoint/2010/main" val="69581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0DE112E-4717-4B3F-B159-967AC66BDED5}"/>
              </a:ext>
            </a:extLst>
          </p:cNvPr>
          <p:cNvGraphicFramePr>
            <a:graphicFrameLocks/>
          </p:cNvGraphicFramePr>
          <p:nvPr>
            <p:extLst>
              <p:ext uri="{D42A27DB-BD31-4B8C-83A1-F6EECF244321}">
                <p14:modId xmlns:p14="http://schemas.microsoft.com/office/powerpoint/2010/main" val="1799619645"/>
              </p:ext>
            </p:extLst>
          </p:nvPr>
        </p:nvGraphicFramePr>
        <p:xfrm>
          <a:off x="244046" y="991629"/>
          <a:ext cx="8655908" cy="54091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01112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550"/>
            <a:ext cx="8275320" cy="500634"/>
          </a:xfrm>
        </p:spPr>
        <p:txBody>
          <a:bodyPr>
            <a:normAutofit/>
          </a:bodyPr>
          <a:lstStyle/>
          <a:p>
            <a:r>
              <a:rPr lang="en-US" sz="2700" dirty="0"/>
              <a:t> </a:t>
            </a:r>
          </a:p>
        </p:txBody>
      </p:sp>
      <p:graphicFrame>
        <p:nvGraphicFramePr>
          <p:cNvPr id="4" name="Diagram 3">
            <a:extLst>
              <a:ext uri="{FF2B5EF4-FFF2-40B4-BE49-F238E27FC236}">
                <a16:creationId xmlns:a16="http://schemas.microsoft.com/office/drawing/2014/main" id="{C5A7AA18-B14C-46D1-8E18-A8F8A7E3DAD9}"/>
              </a:ext>
            </a:extLst>
          </p:cNvPr>
          <p:cNvGraphicFramePr/>
          <p:nvPr>
            <p:extLst/>
          </p:nvPr>
        </p:nvGraphicFramePr>
        <p:xfrm>
          <a:off x="509060" y="1174771"/>
          <a:ext cx="8274051" cy="429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60092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Group Discussions</a:t>
            </a:r>
          </a:p>
        </p:txBody>
      </p:sp>
      <p:sp>
        <p:nvSpPr>
          <p:cNvPr id="5" name="Text Placeholder 4"/>
          <p:cNvSpPr>
            <a:spLocks noGrp="1"/>
          </p:cNvSpPr>
          <p:nvPr>
            <p:ph type="body" idx="1"/>
          </p:nvPr>
        </p:nvSpPr>
        <p:spPr/>
        <p:txBody>
          <a:bodyPr/>
          <a:lstStyle/>
          <a:p>
            <a:r>
              <a:rPr lang="en-US" dirty="0"/>
              <a:t>case studies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101</a:t>
            </a:fld>
            <a:endParaRPr lang="en-US" dirty="0"/>
          </a:p>
        </p:txBody>
      </p:sp>
    </p:spTree>
    <p:extLst>
      <p:ext uri="{BB962C8B-B14F-4D97-AF65-F5344CB8AC3E}">
        <p14:creationId xmlns:p14="http://schemas.microsoft.com/office/powerpoint/2010/main" val="26094694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3731078" y="634946"/>
            <a:ext cx="4931229" cy="1450757"/>
          </a:xfrm>
        </p:spPr>
        <p:txBody>
          <a:bodyPr>
            <a:normAutofit/>
          </a:bodyPr>
          <a:lstStyle/>
          <a:p>
            <a:r>
              <a:rPr lang="en-US" dirty="0"/>
              <a:t>Rodney</a:t>
            </a:r>
          </a:p>
        </p:txBody>
      </p:sp>
      <p:pic>
        <p:nvPicPr>
          <p:cNvPr id="9" name="Content Placeholder 7">
            <a:extLst>
              <a:ext uri="{FF2B5EF4-FFF2-40B4-BE49-F238E27FC236}">
                <a16:creationId xmlns:a16="http://schemas.microsoft.com/office/drawing/2014/main" id="{AB8B8442-06CD-DD47-A370-4AD47ACD8A72}"/>
              </a:ext>
            </a:extLst>
          </p:cNvPr>
          <p:cNvPicPr>
            <a:picLocks noChangeAspect="1"/>
          </p:cNvPicPr>
          <p:nvPr/>
        </p:nvPicPr>
        <p:blipFill rotWithShape="1">
          <a:blip r:embed="rId2"/>
          <a:srcRect l="37036" r="29083" b="1"/>
          <a:stretch/>
        </p:blipFill>
        <p:spPr>
          <a:xfrm>
            <a:off x="475499" y="640081"/>
            <a:ext cx="3000986" cy="5314406"/>
          </a:xfrm>
          <a:prstGeom prst="rect">
            <a:avLst/>
          </a:prstGeom>
        </p:spPr>
      </p:pic>
      <p:cxnSp>
        <p:nvCxnSpPr>
          <p:cNvPr id="16" name="Straight Connector 15">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3731076" y="2198914"/>
            <a:ext cx="4931230" cy="367018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201168" lvl="1" indent="0">
              <a:buNone/>
            </a:pPr>
            <a:r>
              <a:rPr lang="en-US" sz="2400" dirty="0"/>
              <a:t>Rodney was staying at the shelter on &amp; off for the past few years.  He recently got a puppy and is now staying outside.  He likes when you visit and is very friendly. He tells you he’s always had a dog his whole life, and he’s happy  now that he has some company.  He knows he can’t earn enough to afford an apartment and that, since he isn’t disabled, he can’t get help with rent.  He says he’s fine where he is, but he’d like to help more dogs.  He wants your help getting free dog food.</a:t>
            </a:r>
          </a:p>
          <a:p>
            <a:endParaRPr lang="en-US" sz="1700" dirty="0"/>
          </a:p>
        </p:txBody>
      </p:sp>
      <p:sp>
        <p:nvSpPr>
          <p:cNvPr id="18" name="Rectangle 17">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102</a:t>
            </a:fld>
            <a:endParaRPr lang="en-US"/>
          </a:p>
        </p:txBody>
      </p:sp>
      <p:sp>
        <p:nvSpPr>
          <p:cNvPr id="2" name="TextBox 1"/>
          <p:cNvSpPr txBox="1"/>
          <p:nvPr/>
        </p:nvSpPr>
        <p:spPr>
          <a:xfrm>
            <a:off x="4404100" y="1923808"/>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34237658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a:normAutofit/>
          </a:bodyPr>
          <a:lstStyle/>
          <a:p>
            <a:r>
              <a:rPr lang="en-US"/>
              <a:t>Jake</a:t>
            </a:r>
          </a:p>
        </p:txBody>
      </p:sp>
      <p:pic>
        <p:nvPicPr>
          <p:cNvPr id="11" name="Picture 10">
            <a:extLst>
              <a:ext uri="{FF2B5EF4-FFF2-40B4-BE49-F238E27FC236}">
                <a16:creationId xmlns:a16="http://schemas.microsoft.com/office/drawing/2014/main" id="{0AB9727B-A4AC-DF4F-BE21-19F2932973BC}"/>
              </a:ext>
            </a:extLst>
          </p:cNvPr>
          <p:cNvPicPr>
            <a:picLocks noChangeAspect="1"/>
          </p:cNvPicPr>
          <p:nvPr/>
        </p:nvPicPr>
        <p:blipFill rotWithShape="1">
          <a:blip r:embed="rId3"/>
          <a:srcRect l="34314" r="34064"/>
          <a:stretch/>
        </p:blipFill>
        <p:spPr>
          <a:xfrm>
            <a:off x="475499" y="640081"/>
            <a:ext cx="3000986" cy="5314406"/>
          </a:xfrm>
          <a:prstGeom prst="rect">
            <a:avLst/>
          </a:prstGeom>
        </p:spPr>
      </p:pic>
      <p:cxnSp>
        <p:nvCxnSpPr>
          <p:cNvPr id="18" name="Straight Connector 17">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1076" y="2198914"/>
            <a:ext cx="4931230" cy="3897086"/>
          </a:xfrm>
        </p:spPr>
        <p:txBody>
          <a:bodyPr>
            <a:normAutofit lnSpcReduction="10000"/>
          </a:bodyPr>
          <a:lstStyle/>
          <a:p>
            <a:r>
              <a:rPr lang="en-US" sz="2200" dirty="0"/>
              <a:t>Jake has lots of health issues. The outreach team has tried everything, but his health seems to be getting worse.  He’s got a temper and has been banned from the shelter and a bunch of other programs.  He nods out sometimes, and you’re not sure why. He says he hates junkies and has never used in his life.  He will not discuss medical treatment. You called 911, because you thought he was having a stroke.  Now he won’t speak to you, &amp; he won’t authorize you to speak to the hospital.</a:t>
            </a:r>
          </a:p>
        </p:txBody>
      </p:sp>
      <p:sp>
        <p:nvSpPr>
          <p:cNvPr id="20" name="Rectangle 19">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a:prstGeom prst="rect">
            <a:avLst/>
          </a:prstGeom>
        </p:spPr>
        <p:txBody>
          <a:bodyPr>
            <a:normAutofit/>
          </a:bodyPr>
          <a:lstStyle/>
          <a:p>
            <a:pPr>
              <a:spcAft>
                <a:spcPts val="600"/>
              </a:spcAft>
              <a:defRPr/>
            </a:pPr>
            <a:fld id="{8A90EC89-DEE9-4D30-8BD5-74B5A77038F9}" type="slidenum">
              <a:rPr lang="en-US" smtClean="0"/>
              <a:pPr>
                <a:spcAft>
                  <a:spcPts val="600"/>
                </a:spcAft>
                <a:defRPr/>
              </a:pPr>
              <a:t>103</a:t>
            </a:fld>
            <a:endParaRPr lang="en-US"/>
          </a:p>
        </p:txBody>
      </p:sp>
    </p:spTree>
    <p:extLst>
      <p:ext uri="{BB962C8B-B14F-4D97-AF65-F5344CB8AC3E}">
        <p14:creationId xmlns:p14="http://schemas.microsoft.com/office/powerpoint/2010/main" val="1767547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D4E35D-A118-48D3-A2D3-3CEE5A0C7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dirty="0"/>
              <a:t>Cindy</a:t>
            </a:r>
          </a:p>
        </p:txBody>
      </p:sp>
      <p:pic>
        <p:nvPicPr>
          <p:cNvPr id="6" name="Picture 5">
            <a:extLst>
              <a:ext uri="{FF2B5EF4-FFF2-40B4-BE49-F238E27FC236}">
                <a16:creationId xmlns:a16="http://schemas.microsoft.com/office/drawing/2014/main" id="{2293764A-8599-7643-9BC2-25A96A1770FF}"/>
              </a:ext>
            </a:extLst>
          </p:cNvPr>
          <p:cNvPicPr>
            <a:picLocks noChangeAspect="1"/>
          </p:cNvPicPr>
          <p:nvPr/>
        </p:nvPicPr>
        <p:blipFill>
          <a:blip r:embed="rId3"/>
          <a:stretch>
            <a:fillRect/>
          </a:stretch>
        </p:blipFill>
        <p:spPr>
          <a:xfrm>
            <a:off x="475499" y="816604"/>
            <a:ext cx="3015223" cy="2005123"/>
          </a:xfrm>
          <a:prstGeom prst="rect">
            <a:avLst/>
          </a:prstGeom>
        </p:spPr>
      </p:pic>
      <p:cxnSp>
        <p:nvCxnSpPr>
          <p:cNvPr id="13" name="Straight Connector 12">
            <a:extLst>
              <a:ext uri="{FF2B5EF4-FFF2-40B4-BE49-F238E27FC236}">
                <a16:creationId xmlns:a16="http://schemas.microsoft.com/office/drawing/2014/main" id="{8A1FC8F0-6475-4788-9B10-7CF183FC5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Placerville &lt;strong&gt;Homeless&lt;/strong&gt; &lt;strong&gt;Camp&lt;/strong&gt; Removed by Police | In El Dorado Coun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99" y="3389534"/>
            <a:ext cx="3015222" cy="2133269"/>
          </a:xfrm>
          <a:prstGeom prst="rect">
            <a:avLst/>
          </a:prstGeom>
        </p:spPr>
      </p:pic>
      <p:sp>
        <p:nvSpPr>
          <p:cNvPr id="3" name="Content Placeholder 2"/>
          <p:cNvSpPr>
            <a:spLocks noGrp="1"/>
          </p:cNvSpPr>
          <p:nvPr>
            <p:ph idx="1"/>
          </p:nvPr>
        </p:nvSpPr>
        <p:spPr>
          <a:xfrm>
            <a:off x="3858509" y="2198914"/>
            <a:ext cx="4803797" cy="3670180"/>
          </a:xfrm>
        </p:spPr>
        <p:txBody>
          <a:bodyPr>
            <a:normAutofit/>
          </a:bodyPr>
          <a:lstStyle/>
          <a:p>
            <a:r>
              <a:rPr lang="en-US" dirty="0"/>
              <a:t>Cindy lives in an encampment with her boyfriend and a couple of other men. She raised 5 kids &amp; does most of the cooking in the camp.  She prides herself on knowing more than the workers.  She often has bruises and says it’s from climbing up the path to get to the camp.  She got a place about 3 years ago, but got evicted when she let a bunch of her friends move in. She’s mad at the outreach program for not helping her keep the place.</a:t>
            </a:r>
          </a:p>
        </p:txBody>
      </p:sp>
      <p:sp>
        <p:nvSpPr>
          <p:cNvPr id="15" name="Rectangle 14">
            <a:extLst>
              <a:ext uri="{FF2B5EF4-FFF2-40B4-BE49-F238E27FC236}">
                <a16:creationId xmlns:a16="http://schemas.microsoft.com/office/drawing/2014/main" id="{30F84B10-5D81-46AE-920D-E07497CDB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68DC746-DF72-4A62-B759-311531016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a:prstGeom prst="rect">
            <a:avLst/>
          </a:prstGeom>
        </p:spPr>
        <p:txBody>
          <a:bodyPr>
            <a:normAutofit/>
          </a:bodyPr>
          <a:lstStyle/>
          <a:p>
            <a:pPr>
              <a:spcAft>
                <a:spcPts val="600"/>
              </a:spcAft>
              <a:defRPr/>
            </a:pPr>
            <a:fld id="{8A90EC89-DEE9-4D30-8BD5-74B5A77038F9}" type="slidenum">
              <a:rPr lang="en-US" smtClean="0"/>
              <a:pPr>
                <a:spcAft>
                  <a:spcPts val="600"/>
                </a:spcAft>
                <a:defRPr/>
              </a:pPr>
              <a:t>104</a:t>
            </a:fld>
            <a:endParaRPr lang="en-US"/>
          </a:p>
        </p:txBody>
      </p:sp>
    </p:spTree>
    <p:extLst>
      <p:ext uri="{BB962C8B-B14F-4D97-AF65-F5344CB8AC3E}">
        <p14:creationId xmlns:p14="http://schemas.microsoft.com/office/powerpoint/2010/main" val="11223016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071EF-F0AB-A143-B482-484FCBE052F1}"/>
              </a:ext>
            </a:extLst>
          </p:cNvPr>
          <p:cNvSpPr>
            <a:spLocks noGrp="1"/>
          </p:cNvSpPr>
          <p:nvPr>
            <p:ph type="title"/>
          </p:nvPr>
        </p:nvSpPr>
        <p:spPr>
          <a:xfrm>
            <a:off x="3731078" y="634946"/>
            <a:ext cx="4931229" cy="1450757"/>
          </a:xfrm>
        </p:spPr>
        <p:txBody>
          <a:bodyPr>
            <a:normAutofit/>
          </a:bodyPr>
          <a:lstStyle/>
          <a:p>
            <a:r>
              <a:rPr lang="en-US" dirty="0"/>
              <a:t>Pedro &amp; Adam</a:t>
            </a:r>
          </a:p>
        </p:txBody>
      </p:sp>
      <p:pic>
        <p:nvPicPr>
          <p:cNvPr id="7" name="Picture 6">
            <a:extLst>
              <a:ext uri="{FF2B5EF4-FFF2-40B4-BE49-F238E27FC236}">
                <a16:creationId xmlns:a16="http://schemas.microsoft.com/office/drawing/2014/main" id="{6FD84939-83F0-AA41-8A1F-BC87A9A88C33}"/>
              </a:ext>
            </a:extLst>
          </p:cNvPr>
          <p:cNvPicPr>
            <a:picLocks noChangeAspect="1"/>
          </p:cNvPicPr>
          <p:nvPr/>
        </p:nvPicPr>
        <p:blipFill rotWithShape="1">
          <a:blip r:embed="rId3"/>
          <a:srcRect l="47099" r="15350"/>
          <a:stretch/>
        </p:blipFill>
        <p:spPr>
          <a:xfrm>
            <a:off x="475499" y="640081"/>
            <a:ext cx="3000986" cy="5314406"/>
          </a:xfrm>
          <a:prstGeom prst="rect">
            <a:avLst/>
          </a:prstGeom>
        </p:spPr>
      </p:pic>
      <p:cxnSp>
        <p:nvCxnSpPr>
          <p:cNvPr id="27" name="Straight Connector 26">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9">
            <a:extLst>
              <a:ext uri="{FF2B5EF4-FFF2-40B4-BE49-F238E27FC236}">
                <a16:creationId xmlns:a16="http://schemas.microsoft.com/office/drawing/2014/main" id="{F52C9830-BBF3-48E7-9694-A7D93CF44581}"/>
              </a:ext>
            </a:extLst>
          </p:cNvPr>
          <p:cNvSpPr>
            <a:spLocks noGrp="1"/>
          </p:cNvSpPr>
          <p:nvPr>
            <p:ph idx="1"/>
          </p:nvPr>
        </p:nvSpPr>
        <p:spPr>
          <a:xfrm>
            <a:off x="3731076" y="2198914"/>
            <a:ext cx="4931230" cy="3670180"/>
          </a:xfrm>
        </p:spPr>
        <p:txBody>
          <a:bodyPr>
            <a:normAutofit/>
          </a:bodyPr>
          <a:lstStyle/>
          <a:p>
            <a:r>
              <a:rPr lang="en-US" dirty="0"/>
              <a:t>Adam has been on his own since he was 16 &amp; his family found out he’s gay.  Pedro was in foster care until about a year ago, and Adam is trying to teach him the ropes. They have some friends they say they are crashing with, but they are evasive when you ask too many questions.  They stay occasionally at the shelter and are always looking for a place where they can shower, do laundry, and keep some stuff.  They fight a lot and Adam recently said he’s tired of taking care of Pedro.</a:t>
            </a:r>
          </a:p>
        </p:txBody>
      </p:sp>
      <p:sp>
        <p:nvSpPr>
          <p:cNvPr id="29" name="Rectangle 28">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82681B6A-1BD8-C443-AA03-87CC6E98B9CA}"/>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a:pPr>
                <a:spcAft>
                  <a:spcPts val="600"/>
                </a:spcAft>
              </a:pPr>
              <a:t>105</a:t>
            </a:fld>
            <a:endParaRPr lang="en-US"/>
          </a:p>
        </p:txBody>
      </p:sp>
    </p:spTree>
    <p:extLst>
      <p:ext uri="{BB962C8B-B14F-4D97-AF65-F5344CB8AC3E}">
        <p14:creationId xmlns:p14="http://schemas.microsoft.com/office/powerpoint/2010/main" val="14318124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6F6D6D-68C7-4DE7-BCC8-49EDF0B35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2909" y="634946"/>
            <a:ext cx="2529396" cy="5055904"/>
          </a:xfrm>
        </p:spPr>
        <p:txBody>
          <a:bodyPr anchor="ctr">
            <a:normAutofit/>
          </a:bodyPr>
          <a:lstStyle/>
          <a:p>
            <a:r>
              <a:rPr lang="en-US" sz="4400"/>
              <a:t>Questions to Explore in Small Groups</a:t>
            </a:r>
          </a:p>
        </p:txBody>
      </p:sp>
      <p:cxnSp>
        <p:nvCxnSpPr>
          <p:cNvPr id="13" name="Straight Connector 12">
            <a:extLst>
              <a:ext uri="{FF2B5EF4-FFF2-40B4-BE49-F238E27FC236}">
                <a16:creationId xmlns:a16="http://schemas.microsoft.com/office/drawing/2014/main" id="{ED2ABB72-FC8B-4840-AD94-0699193233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92733"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DB0E252-C782-4F12-9522-B29D4B7D4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3A9B9E4-D842-4215-A86C-FA3FE90EF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106</a:t>
            </a:fld>
            <a:endParaRPr lang="en-US"/>
          </a:p>
        </p:txBody>
      </p:sp>
      <p:graphicFrame>
        <p:nvGraphicFramePr>
          <p:cNvPr id="6" name="Content Placeholder 2">
            <a:extLst>
              <a:ext uri="{FF2B5EF4-FFF2-40B4-BE49-F238E27FC236}">
                <a16:creationId xmlns:a16="http://schemas.microsoft.com/office/drawing/2014/main" id="{933682BB-24C6-4BA8-BE2C-30BCBF542B6E}"/>
              </a:ext>
            </a:extLst>
          </p:cNvPr>
          <p:cNvGraphicFramePr>
            <a:graphicFrameLocks noGrp="1"/>
          </p:cNvGraphicFramePr>
          <p:nvPr>
            <p:ph idx="1"/>
            <p:extLst>
              <p:ext uri="{D42A27DB-BD31-4B8C-83A1-F6EECF244321}">
                <p14:modId xmlns:p14="http://schemas.microsoft.com/office/powerpoint/2010/main" val="2468755718"/>
              </p:ext>
            </p:extLst>
          </p:nvPr>
        </p:nvGraphicFramePr>
        <p:xfrm>
          <a:off x="475059" y="639763"/>
          <a:ext cx="5182791"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61E9D72-2ABE-314C-86BC-801B1E751699}"/>
              </a:ext>
            </a:extLst>
          </p:cNvPr>
          <p:cNvPicPr>
            <a:picLocks noChangeAspect="1"/>
          </p:cNvPicPr>
          <p:nvPr/>
        </p:nvPicPr>
        <p:blipFill rotWithShape="1">
          <a:blip r:embed="rId8"/>
          <a:srcRect l="29252" t="37895" b="1"/>
          <a:stretch/>
        </p:blipFill>
        <p:spPr>
          <a:xfrm>
            <a:off x="609600" y="1791298"/>
            <a:ext cx="660400" cy="685800"/>
          </a:xfrm>
          <a:prstGeom prst="rect">
            <a:avLst/>
          </a:prstGeom>
        </p:spPr>
      </p:pic>
    </p:spTree>
    <p:extLst>
      <p:ext uri="{BB962C8B-B14F-4D97-AF65-F5344CB8AC3E}">
        <p14:creationId xmlns:p14="http://schemas.microsoft.com/office/powerpoint/2010/main" val="25633952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B7D1EFAA-7858-42D7-9544-98A552ADF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047500" y="639097"/>
            <a:ext cx="3609804" cy="3686015"/>
          </a:xfrm>
        </p:spPr>
        <p:txBody>
          <a:bodyPr vert="horz" lIns="91440" tIns="45720" rIns="91440" bIns="45720" rtlCol="0" anchor="b">
            <a:normAutofit/>
          </a:bodyPr>
          <a:lstStyle/>
          <a:p>
            <a:r>
              <a:rPr lang="en-US" dirty="0"/>
              <a:t>Safety in the field</a:t>
            </a:r>
          </a:p>
        </p:txBody>
      </p:sp>
      <p:sp>
        <p:nvSpPr>
          <p:cNvPr id="6" name="Text Placeholder 5"/>
          <p:cNvSpPr>
            <a:spLocks noGrp="1"/>
          </p:cNvSpPr>
          <p:nvPr>
            <p:ph type="body" idx="1"/>
          </p:nvPr>
        </p:nvSpPr>
        <p:spPr>
          <a:xfrm>
            <a:off x="5047499" y="4455621"/>
            <a:ext cx="3621826" cy="1238616"/>
          </a:xfrm>
        </p:spPr>
        <p:txBody>
          <a:bodyPr vert="horz" lIns="91440" tIns="45720" rIns="91440" bIns="45720" rtlCol="0">
            <a:normAutofit/>
          </a:bodyPr>
          <a:lstStyle/>
          <a:p>
            <a:r>
              <a:rPr lang="en-US" dirty="0">
                <a:solidFill>
                  <a:schemeClr val="tx1">
                    <a:lumMod val="85000"/>
                    <a:lumOff val="15000"/>
                  </a:schemeClr>
                </a:solidFill>
              </a:rPr>
              <a:t> </a:t>
            </a:r>
          </a:p>
        </p:txBody>
      </p:sp>
      <p:pic>
        <p:nvPicPr>
          <p:cNvPr id="2" name="Picture 1">
            <a:extLst>
              <a:ext uri="{FF2B5EF4-FFF2-40B4-BE49-F238E27FC236}">
                <a16:creationId xmlns:a16="http://schemas.microsoft.com/office/drawing/2014/main" id="{E54D1FFD-3F00-994A-905D-911FED5A8D07}"/>
              </a:ext>
            </a:extLst>
          </p:cNvPr>
          <p:cNvPicPr>
            <a:picLocks noChangeAspect="1"/>
          </p:cNvPicPr>
          <p:nvPr/>
        </p:nvPicPr>
        <p:blipFill>
          <a:blip r:embed="rId2"/>
          <a:stretch>
            <a:fillRect/>
          </a:stretch>
        </p:blipFill>
        <p:spPr>
          <a:xfrm>
            <a:off x="475499" y="1118908"/>
            <a:ext cx="4096501" cy="4096501"/>
          </a:xfrm>
          <a:prstGeom prst="rect">
            <a:avLst/>
          </a:prstGeom>
        </p:spPr>
      </p:pic>
      <p:cxnSp>
        <p:nvCxnSpPr>
          <p:cNvPr id="19" name="Straight Connector 18">
            <a:extLst>
              <a:ext uri="{FF2B5EF4-FFF2-40B4-BE49-F238E27FC236}">
                <a16:creationId xmlns:a16="http://schemas.microsoft.com/office/drawing/2014/main" id="{F04961BF-6DD2-4525-8611-2B21957DBE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F34D2C8-D65B-47C7-91F2-331661DBC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0064D8A-32C8-44B3-9941-291A5A21C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107</a:t>
            </a:fld>
            <a:endParaRPr lang="en-US"/>
          </a:p>
        </p:txBody>
      </p:sp>
    </p:spTree>
    <p:extLst>
      <p:ext uri="{BB962C8B-B14F-4D97-AF65-F5344CB8AC3E}">
        <p14:creationId xmlns:p14="http://schemas.microsoft.com/office/powerpoint/2010/main" val="35707202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23" y="573648"/>
            <a:ext cx="7854381" cy="1088068"/>
          </a:xfrm>
        </p:spPr>
        <p:txBody>
          <a:bodyPr/>
          <a:lstStyle/>
          <a:p>
            <a:r>
              <a:rPr lang="en-US" dirty="0"/>
              <a:t>Safety: Core Components</a:t>
            </a:r>
          </a:p>
        </p:txBody>
      </p:sp>
      <p:sp>
        <p:nvSpPr>
          <p:cNvPr id="3" name="Content Placeholder 2"/>
          <p:cNvSpPr>
            <a:spLocks noGrp="1"/>
          </p:cNvSpPr>
          <p:nvPr>
            <p:ph idx="1"/>
          </p:nvPr>
        </p:nvSpPr>
        <p:spPr>
          <a:xfrm>
            <a:off x="481978" y="1919610"/>
            <a:ext cx="7925326" cy="4252590"/>
          </a:xfrm>
        </p:spPr>
        <p:txBody>
          <a:bodyPr>
            <a:noAutofit/>
          </a:bodyPr>
          <a:lstStyle/>
          <a:p>
            <a:pPr marL="354013" lvl="2" indent="-293688">
              <a:spcBef>
                <a:spcPts val="0"/>
              </a:spcBef>
              <a:spcAft>
                <a:spcPts val="450"/>
              </a:spcAft>
              <a:buFont typeface="Arial" panose="020B0604020202020204" pitchFamily="34" charset="0"/>
              <a:buChar char="•"/>
            </a:pPr>
            <a:r>
              <a:rPr lang="en-US" sz="2400" dirty="0"/>
              <a:t>Remember we are in the clients’ space. </a:t>
            </a:r>
          </a:p>
          <a:p>
            <a:pPr marL="354013" lvl="2" indent="-293688">
              <a:spcBef>
                <a:spcPts val="0"/>
              </a:spcBef>
              <a:spcAft>
                <a:spcPts val="450"/>
              </a:spcAft>
              <a:buFont typeface="Arial" panose="020B0604020202020204" pitchFamily="34" charset="0"/>
              <a:buChar char="•"/>
            </a:pPr>
            <a:r>
              <a:rPr lang="en-US" sz="2400" dirty="0"/>
              <a:t>Be clear about your role and limits.</a:t>
            </a:r>
          </a:p>
          <a:p>
            <a:pPr marL="354013" lvl="2" indent="-293688">
              <a:spcBef>
                <a:spcPts val="0"/>
              </a:spcBef>
              <a:spcAft>
                <a:spcPts val="450"/>
              </a:spcAft>
              <a:buFont typeface="Arial" panose="020B0604020202020204" pitchFamily="34" charset="0"/>
              <a:buChar char="•"/>
            </a:pPr>
            <a:r>
              <a:rPr lang="en-US" sz="2400" dirty="0"/>
              <a:t>Negotiate visits in advance if possible - be clear about conditions (intoxication, guests, firearms).</a:t>
            </a:r>
          </a:p>
          <a:p>
            <a:pPr marL="354013" lvl="2" indent="-293688">
              <a:spcBef>
                <a:spcPts val="0"/>
              </a:spcBef>
              <a:spcAft>
                <a:spcPts val="450"/>
              </a:spcAft>
              <a:buFont typeface="Arial" panose="020B0604020202020204" pitchFamily="34" charset="0"/>
              <a:buChar char="•"/>
            </a:pPr>
            <a:r>
              <a:rPr lang="en-US" sz="2400" dirty="0"/>
              <a:t>Follow your agency’s safety policy.</a:t>
            </a:r>
          </a:p>
          <a:p>
            <a:pPr marL="354013" lvl="2" indent="-293688">
              <a:spcBef>
                <a:spcPts val="0"/>
              </a:spcBef>
              <a:spcAft>
                <a:spcPts val="450"/>
              </a:spcAft>
              <a:buFont typeface="Arial" panose="020B0604020202020204" pitchFamily="34" charset="0"/>
              <a:buChar char="•"/>
            </a:pPr>
            <a:r>
              <a:rPr lang="en-US" sz="2400" dirty="0"/>
              <a:t>Start slowly, keeping small promises. </a:t>
            </a:r>
          </a:p>
          <a:p>
            <a:pPr marL="354013" lvl="2" indent="-293688">
              <a:spcBef>
                <a:spcPts val="0"/>
              </a:spcBef>
              <a:spcAft>
                <a:spcPts val="450"/>
              </a:spcAft>
              <a:buFont typeface="Arial" panose="020B0604020202020204" pitchFamily="34" charset="0"/>
              <a:buChar char="•"/>
            </a:pPr>
            <a:r>
              <a:rPr lang="en-US" sz="2400" dirty="0"/>
              <a:t>If risk /crisis is assessed get help -have a back up plan.</a:t>
            </a:r>
          </a:p>
          <a:p>
            <a:pPr marL="354013" lvl="2" indent="-293688">
              <a:spcBef>
                <a:spcPts val="0"/>
              </a:spcBef>
              <a:spcAft>
                <a:spcPts val="450"/>
              </a:spcAft>
              <a:buFont typeface="Arial" panose="020B0604020202020204" pitchFamily="34" charset="0"/>
              <a:buChar char="•"/>
            </a:pPr>
            <a:r>
              <a:rPr lang="en-US" sz="2400" dirty="0"/>
              <a:t>Always let the team know where you are and when you are expected to return –  check in frequently.</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108</a:t>
            </a:fld>
            <a:endParaRPr lang="en-US" dirty="0"/>
          </a:p>
        </p:txBody>
      </p:sp>
      <p:pic>
        <p:nvPicPr>
          <p:cNvPr id="5" name="Picture 4"/>
          <p:cNvPicPr>
            <a:picLocks noChangeAspect="1"/>
          </p:cNvPicPr>
          <p:nvPr/>
        </p:nvPicPr>
        <p:blipFill>
          <a:blip r:embed="rId2"/>
          <a:stretch>
            <a:fillRect/>
          </a:stretch>
        </p:blipFill>
        <p:spPr>
          <a:xfrm>
            <a:off x="7620001" y="1485900"/>
            <a:ext cx="962025" cy="871538"/>
          </a:xfrm>
          <a:prstGeom prst="rect">
            <a:avLst/>
          </a:prstGeom>
        </p:spPr>
      </p:pic>
    </p:spTree>
    <p:extLst>
      <p:ext uri="{BB962C8B-B14F-4D97-AF65-F5344CB8AC3E}">
        <p14:creationId xmlns:p14="http://schemas.microsoft.com/office/powerpoint/2010/main" val="15441118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355" y="588983"/>
            <a:ext cx="7527290" cy="1088068"/>
          </a:xfrm>
        </p:spPr>
        <p:txBody>
          <a:bodyPr>
            <a:normAutofit fontScale="90000"/>
          </a:bodyPr>
          <a:lstStyle/>
          <a:p>
            <a:r>
              <a:rPr lang="en-US" dirty="0"/>
              <a:t>Prevention: Preparing for Outreach</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7449281"/>
              </p:ext>
            </p:extLst>
          </p:nvPr>
        </p:nvGraphicFramePr>
        <p:xfrm>
          <a:off x="228600" y="2286004"/>
          <a:ext cx="7862380" cy="3228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7425359" y="5702112"/>
            <a:ext cx="984019" cy="273844"/>
          </a:xfrm>
          <a:prstGeom prst="rect">
            <a:avLst/>
          </a:prstGeom>
        </p:spPr>
        <p:txBody>
          <a:bodyPr/>
          <a:lstStyle/>
          <a:p>
            <a:fld id="{FE52A76A-748A-4629-ACD2-7C5742ED6B9B}" type="slidenum">
              <a:rPr lang="en-US" smtClean="0"/>
              <a:pPr/>
              <a:t>109</a:t>
            </a:fld>
            <a:endParaRPr lang="en-US" dirty="0"/>
          </a:p>
        </p:txBody>
      </p:sp>
    </p:spTree>
    <p:extLst>
      <p:ext uri="{BB962C8B-B14F-4D97-AF65-F5344CB8AC3E}">
        <p14:creationId xmlns:p14="http://schemas.microsoft.com/office/powerpoint/2010/main" val="1586996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EA470-4CA9-4C4F-ACD9-B8B4CEFE0509}"/>
              </a:ext>
            </a:extLst>
          </p:cNvPr>
          <p:cNvSpPr>
            <a:spLocks noGrp="1"/>
          </p:cNvSpPr>
          <p:nvPr>
            <p:ph type="title"/>
          </p:nvPr>
        </p:nvSpPr>
        <p:spPr>
          <a:xfrm>
            <a:off x="3967316" y="1336573"/>
            <a:ext cx="4689988" cy="2764511"/>
          </a:xfrm>
        </p:spPr>
        <p:txBody>
          <a:bodyPr vert="horz" lIns="68580" tIns="34290" rIns="68580" bIns="34290" rtlCol="0" anchor="b" anchorCtr="0">
            <a:normAutofit/>
          </a:bodyPr>
          <a:lstStyle/>
          <a:p>
            <a:r>
              <a:rPr lang="en-US" dirty="0"/>
              <a:t>Outreach Standards</a:t>
            </a:r>
          </a:p>
        </p:txBody>
      </p:sp>
      <p:sp>
        <p:nvSpPr>
          <p:cNvPr id="3" name="Text Placeholder 2">
            <a:extLst>
              <a:ext uri="{FF2B5EF4-FFF2-40B4-BE49-F238E27FC236}">
                <a16:creationId xmlns:a16="http://schemas.microsoft.com/office/drawing/2014/main" id="{8A01A866-DBCF-6741-807C-6C87AB380E69}"/>
              </a:ext>
            </a:extLst>
          </p:cNvPr>
          <p:cNvSpPr>
            <a:spLocks noGrp="1"/>
          </p:cNvSpPr>
          <p:nvPr>
            <p:ph type="body" idx="1"/>
          </p:nvPr>
        </p:nvSpPr>
        <p:spPr>
          <a:xfrm>
            <a:off x="3967315" y="4198966"/>
            <a:ext cx="4702010" cy="928962"/>
          </a:xfrm>
        </p:spPr>
        <p:txBody>
          <a:bodyPr vert="horz" lIns="68580" tIns="34290" rIns="68580" bIns="34290" rtlCol="0" anchor="t" anchorCtr="0">
            <a:normAutofit/>
          </a:bodyPr>
          <a:lstStyle/>
          <a:p>
            <a:r>
              <a:rPr lang="en-US">
                <a:solidFill>
                  <a:schemeClr val="tx1">
                    <a:lumMod val="85000"/>
                    <a:lumOff val="15000"/>
                  </a:schemeClr>
                </a:solidFill>
              </a:rPr>
              <a:t> </a:t>
            </a:r>
          </a:p>
        </p:txBody>
      </p:sp>
      <p:sp>
        <p:nvSpPr>
          <p:cNvPr id="4" name="Slide Number Placeholder 3">
            <a:extLst>
              <a:ext uri="{FF2B5EF4-FFF2-40B4-BE49-F238E27FC236}">
                <a16:creationId xmlns:a16="http://schemas.microsoft.com/office/drawing/2014/main" id="{A0A3165A-7F8C-3E42-BD54-7ADB2F013B54}"/>
              </a:ext>
            </a:extLst>
          </p:cNvPr>
          <p:cNvSpPr>
            <a:spLocks noGrp="1"/>
          </p:cNvSpPr>
          <p:nvPr>
            <p:ph type="sldNum" sz="quarter" idx="12"/>
          </p:nvPr>
        </p:nvSpPr>
        <p:spPr/>
        <p:txBody>
          <a:bodyPr vert="horz" lIns="68580" tIns="34290" rIns="68580" bIns="34290" rtlCol="0" anchor="ctr">
            <a:normAutofit/>
          </a:bodyPr>
          <a:lstStyle/>
          <a:p>
            <a:pPr defTabSz="685800">
              <a:spcAft>
                <a:spcPts val="450"/>
              </a:spcAft>
            </a:pPr>
            <a:fld id="{4FAB73BC-B049-4115-A692-8D63A059BFB8}" type="slidenum">
              <a:rPr lang="en-US" smtClean="0"/>
              <a:pPr defTabSz="685800">
                <a:spcAft>
                  <a:spcPts val="450"/>
                </a:spcAft>
              </a:pPr>
              <a:t>11</a:t>
            </a:fld>
            <a:endParaRPr lang="en-US"/>
          </a:p>
        </p:txBody>
      </p:sp>
      <p:pic>
        <p:nvPicPr>
          <p:cNvPr id="5" name="Picture 4">
            <a:extLst>
              <a:ext uri="{FF2B5EF4-FFF2-40B4-BE49-F238E27FC236}">
                <a16:creationId xmlns:a16="http://schemas.microsoft.com/office/drawing/2014/main" id="{0DA24B1F-AAB0-1E44-A333-395D67CF7C7D}"/>
              </a:ext>
            </a:extLst>
          </p:cNvPr>
          <p:cNvPicPr>
            <a:picLocks noChangeAspect="1"/>
          </p:cNvPicPr>
          <p:nvPr/>
        </p:nvPicPr>
        <p:blipFill>
          <a:blip r:embed="rId2"/>
          <a:stretch>
            <a:fillRect/>
          </a:stretch>
        </p:blipFill>
        <p:spPr>
          <a:xfrm>
            <a:off x="475500" y="2253450"/>
            <a:ext cx="3000986" cy="1953879"/>
          </a:xfrm>
          <a:prstGeom prst="rect">
            <a:avLst/>
          </a:prstGeom>
        </p:spPr>
      </p:pic>
    </p:spTree>
    <p:extLst>
      <p:ext uri="{BB962C8B-B14F-4D97-AF65-F5344CB8AC3E}">
        <p14:creationId xmlns:p14="http://schemas.microsoft.com/office/powerpoint/2010/main" val="39603249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03" y="782240"/>
            <a:ext cx="7665194" cy="1088068"/>
          </a:xfrm>
        </p:spPr>
        <p:txBody>
          <a:bodyPr/>
          <a:lstStyle/>
          <a:p>
            <a:r>
              <a:rPr lang="en-US" dirty="0"/>
              <a:t>Field Safety Tips</a:t>
            </a:r>
          </a:p>
        </p:txBody>
      </p:sp>
      <p:sp>
        <p:nvSpPr>
          <p:cNvPr id="3" name="Content Placeholder 2"/>
          <p:cNvSpPr>
            <a:spLocks noGrp="1"/>
          </p:cNvSpPr>
          <p:nvPr>
            <p:ph sz="half" idx="1"/>
          </p:nvPr>
        </p:nvSpPr>
        <p:spPr>
          <a:xfrm>
            <a:off x="599090" y="1870308"/>
            <a:ext cx="5725510" cy="4378092"/>
          </a:xfrm>
        </p:spPr>
        <p:txBody>
          <a:bodyPr>
            <a:noAutofit/>
          </a:bodyPr>
          <a:lstStyle/>
          <a:p>
            <a:pPr>
              <a:lnSpc>
                <a:spcPct val="110000"/>
              </a:lnSpc>
              <a:spcBef>
                <a:spcPts val="0"/>
              </a:spcBef>
              <a:buFont typeface="Arial" panose="020B0604020202020204" pitchFamily="34" charset="0"/>
              <a:buChar char="•"/>
            </a:pPr>
            <a:r>
              <a:rPr lang="en-US" dirty="0"/>
              <a:t>Always have a way to communicate- charged phone.</a:t>
            </a:r>
          </a:p>
          <a:p>
            <a:pPr>
              <a:lnSpc>
                <a:spcPct val="110000"/>
              </a:lnSpc>
              <a:spcBef>
                <a:spcPts val="0"/>
              </a:spcBef>
              <a:buFont typeface="Arial" panose="020B0604020202020204" pitchFamily="34" charset="0"/>
              <a:buChar char="•"/>
            </a:pPr>
            <a:r>
              <a:rPr lang="en-US" dirty="0"/>
              <a:t>Don’t approach if you feel unsafe. Use your gut instincts.</a:t>
            </a:r>
          </a:p>
          <a:p>
            <a:pPr>
              <a:lnSpc>
                <a:spcPct val="110000"/>
              </a:lnSpc>
              <a:spcBef>
                <a:spcPts val="0"/>
              </a:spcBef>
              <a:buFont typeface="Arial" panose="020B0604020202020204" pitchFamily="34" charset="0"/>
              <a:buChar char="•"/>
            </a:pPr>
            <a:r>
              <a:rPr lang="en-US" dirty="0"/>
              <a:t>Avoid approaching someone for the first time alone.</a:t>
            </a:r>
          </a:p>
          <a:p>
            <a:pPr>
              <a:lnSpc>
                <a:spcPct val="110000"/>
              </a:lnSpc>
              <a:spcBef>
                <a:spcPts val="0"/>
              </a:spcBef>
              <a:buFont typeface="Arial" panose="020B0604020202020204" pitchFamily="34" charset="0"/>
              <a:buChar char="•"/>
            </a:pPr>
            <a:r>
              <a:rPr lang="en-US" dirty="0"/>
              <a:t>If alone, don’t approach a group, engage someone high risk, or enter a location that is not publicly visible.</a:t>
            </a:r>
          </a:p>
          <a:p>
            <a:pPr>
              <a:lnSpc>
                <a:spcPct val="110000"/>
              </a:lnSpc>
              <a:spcBef>
                <a:spcPts val="0"/>
              </a:spcBef>
              <a:buFont typeface="Arial" panose="020B0604020202020204" pitchFamily="34" charset="0"/>
              <a:buChar char="•"/>
            </a:pPr>
            <a:r>
              <a:rPr lang="en-US" dirty="0"/>
              <a:t>Postpone, meet in a different location, or have a team member join.</a:t>
            </a:r>
          </a:p>
          <a:p>
            <a:pPr>
              <a:lnSpc>
                <a:spcPct val="110000"/>
              </a:lnSpc>
              <a:spcBef>
                <a:spcPts val="0"/>
              </a:spcBef>
              <a:buFont typeface="Arial" panose="020B0604020202020204" pitchFamily="34" charset="0"/>
              <a:buChar char="•"/>
            </a:pPr>
            <a:r>
              <a:rPr lang="en-US" dirty="0"/>
              <a:t>Build good relationships with police and involve them when needed.</a:t>
            </a:r>
          </a:p>
          <a:p>
            <a:pPr>
              <a:lnSpc>
                <a:spcPct val="110000"/>
              </a:lnSpc>
              <a:spcBef>
                <a:spcPts val="0"/>
              </a:spcBef>
              <a:buFont typeface="Arial" panose="020B0604020202020204" pitchFamily="34" charset="0"/>
              <a:buChar char="•"/>
            </a:pPr>
            <a:r>
              <a:rPr lang="en-US" dirty="0"/>
              <a:t>Schedule visits for early morning when less likely to be intoxicated .</a:t>
            </a:r>
          </a:p>
          <a:p>
            <a:endParaRPr lang="en-US" dirty="0"/>
          </a:p>
        </p:txBody>
      </p:sp>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110</a:t>
            </a:fld>
            <a:endParaRPr lang="en-US" dirty="0"/>
          </a:p>
        </p:txBody>
      </p:sp>
      <p:pic>
        <p:nvPicPr>
          <p:cNvPr id="3074" name="Picture 2" descr="http://cee.utk.edu/safety/safety-matte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940051"/>
            <a:ext cx="2558596"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670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Signs</a:t>
            </a:r>
          </a:p>
        </p:txBody>
      </p:sp>
      <p:sp>
        <p:nvSpPr>
          <p:cNvPr id="3" name="Content Placeholder 2"/>
          <p:cNvSpPr>
            <a:spLocks noGrp="1"/>
          </p:cNvSpPr>
          <p:nvPr>
            <p:ph idx="1"/>
          </p:nvPr>
        </p:nvSpPr>
        <p:spPr>
          <a:xfrm>
            <a:off x="685800" y="1905000"/>
            <a:ext cx="6934200" cy="4267199"/>
          </a:xfrm>
        </p:spPr>
        <p:txBody>
          <a:bodyPr>
            <a:noAutofit/>
          </a:bodyPr>
          <a:lstStyle/>
          <a:p>
            <a:pPr marL="175022" indent="-175022">
              <a:buFont typeface="Arial" panose="020B0604020202020204" pitchFamily="34" charset="0"/>
              <a:buChar char="•"/>
            </a:pPr>
            <a:r>
              <a:rPr lang="en-US" sz="2400" dirty="0"/>
              <a:t>Changes in: Behavior, relationships, use of services/ supports</a:t>
            </a:r>
          </a:p>
          <a:p>
            <a:pPr marL="175022" indent="-175022">
              <a:buFont typeface="Arial" panose="020B0604020202020204" pitchFamily="34" charset="0"/>
              <a:buChar char="•"/>
            </a:pPr>
            <a:r>
              <a:rPr lang="en-US" sz="2400" dirty="0"/>
              <a:t>Changes in income or living situation</a:t>
            </a:r>
          </a:p>
          <a:p>
            <a:pPr marL="175022" indent="-175022">
              <a:buFont typeface="Arial" panose="020B0604020202020204" pitchFamily="34" charset="0"/>
              <a:buChar char="•"/>
            </a:pPr>
            <a:r>
              <a:rPr lang="en-US" sz="2400" dirty="0"/>
              <a:t>HALT Hungry, Angry, Lonely, Tired </a:t>
            </a:r>
          </a:p>
          <a:p>
            <a:pPr marL="175022" indent="-175022">
              <a:buFont typeface="Arial" panose="020B0604020202020204" pitchFamily="34" charset="0"/>
              <a:buChar char="•"/>
            </a:pPr>
            <a:r>
              <a:rPr lang="en-US" sz="2400" dirty="0"/>
              <a:t>Presence of substance abuse, TBI, PTSD or psychiatric symptoms</a:t>
            </a:r>
          </a:p>
          <a:p>
            <a:pPr marL="175022" indent="-175022">
              <a:buFont typeface="Arial" panose="020B0604020202020204" pitchFamily="34" charset="0"/>
              <a:buChar char="•"/>
            </a:pPr>
            <a:r>
              <a:rPr lang="en-US" sz="2400" dirty="0"/>
              <a:t>Talking about not wanting to live or about hurting self or others, making threats</a:t>
            </a:r>
          </a:p>
          <a:p>
            <a:pPr marL="175022" indent="-175022">
              <a:buFont typeface="Arial" panose="020B0604020202020204" pitchFamily="34" charset="0"/>
              <a:buChar char="•"/>
            </a:pPr>
            <a:r>
              <a:rPr lang="en-US" sz="2400" dirty="0"/>
              <a:t>History of dangerous behavior </a:t>
            </a:r>
          </a:p>
          <a:p>
            <a:pPr marL="175022" indent="-175022">
              <a:buFont typeface="Arial" panose="020B0604020202020204" pitchFamily="34" charset="0"/>
              <a:buChar char="•"/>
            </a:pPr>
            <a:r>
              <a:rPr lang="en-US" sz="2400" dirty="0"/>
              <a:t>Plan and/or access to resources to do harm </a:t>
            </a:r>
          </a:p>
        </p:txBody>
      </p:sp>
      <p:sp>
        <p:nvSpPr>
          <p:cNvPr id="4" name="Slide Number Placeholder 3"/>
          <p:cNvSpPr>
            <a:spLocks noGrp="1"/>
          </p:cNvSpPr>
          <p:nvPr>
            <p:ph type="sldNum" sz="quarter" idx="12"/>
          </p:nvPr>
        </p:nvSpPr>
        <p:spPr>
          <a:xfrm>
            <a:off x="7425359" y="5702112"/>
            <a:ext cx="984019" cy="273844"/>
          </a:xfrm>
          <a:prstGeom prst="rect">
            <a:avLst/>
          </a:prstGeom>
        </p:spPr>
        <p:txBody>
          <a:bodyPr/>
          <a:lstStyle/>
          <a:p>
            <a:fld id="{4FAB73BC-B049-4115-A692-8D63A059BFB8}" type="slidenum">
              <a:rPr lang="en-US" smtClean="0"/>
              <a:pPr/>
              <a:t>111</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52" y="2365202"/>
            <a:ext cx="1874055" cy="1257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0693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Disruptive Behavior </a:t>
            </a:r>
          </a:p>
        </p:txBody>
      </p:sp>
      <p:sp>
        <p:nvSpPr>
          <p:cNvPr id="3" name="Content Placeholder 2"/>
          <p:cNvSpPr>
            <a:spLocks noGrp="1"/>
          </p:cNvSpPr>
          <p:nvPr>
            <p:ph idx="1"/>
          </p:nvPr>
        </p:nvSpPr>
        <p:spPr>
          <a:xfrm>
            <a:off x="865562" y="2210594"/>
            <a:ext cx="7543800" cy="3959754"/>
          </a:xfrm>
        </p:spPr>
        <p:txBody>
          <a:bodyPr>
            <a:noAutofit/>
          </a:bodyPr>
          <a:lstStyle/>
          <a:p>
            <a:r>
              <a:rPr lang="en-US" sz="2400" dirty="0"/>
              <a:t>There are many reasons a participant may be disruptive:</a:t>
            </a:r>
          </a:p>
          <a:p>
            <a:pPr lvl="1"/>
            <a:r>
              <a:rPr lang="en-US" sz="2400" dirty="0"/>
              <a:t>Mental health issues, drug and alcohol use, trauma history, medical, brain injuries, cognitive issues</a:t>
            </a:r>
          </a:p>
          <a:p>
            <a:pPr lvl="1"/>
            <a:r>
              <a:rPr lang="en-US" sz="2400" dirty="0"/>
              <a:t>Different people/agencies seeing this person and may have different perceptions and information</a:t>
            </a:r>
          </a:p>
          <a:p>
            <a:pPr lvl="1"/>
            <a:r>
              <a:rPr lang="en-US" sz="2400" dirty="0"/>
              <a:t>Gather all the information and problem solve how to stop the behavior</a:t>
            </a:r>
          </a:p>
          <a:p>
            <a:pPr lvl="1"/>
            <a:r>
              <a:rPr lang="en-US" sz="2400" dirty="0"/>
              <a:t>Ask for consult with the Mental Health, Substance Use, medical provider</a:t>
            </a:r>
          </a:p>
          <a:p>
            <a:pPr lvl="1"/>
            <a:r>
              <a:rPr lang="en-US" sz="2400" dirty="0"/>
              <a:t>Offer alternatives for compliance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112</a:t>
            </a:fld>
            <a:endParaRPr lang="en-US" dirty="0"/>
          </a:p>
        </p:txBody>
      </p:sp>
      <p:pic>
        <p:nvPicPr>
          <p:cNvPr id="4098" name="Picture 2" descr="Image result for images for disruptive behavior ad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195718"/>
            <a:ext cx="1572838" cy="97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511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4BD2E6AE-C3F2-4810-9E5A-558DF5952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7315" y="639097"/>
            <a:ext cx="4689988" cy="3686015"/>
          </a:xfrm>
        </p:spPr>
        <p:txBody>
          <a:bodyPr vert="horz" lIns="91440" tIns="45720" rIns="91440" bIns="45720" rtlCol="0" anchor="b">
            <a:normAutofit/>
          </a:bodyPr>
          <a:lstStyle/>
          <a:p>
            <a:r>
              <a:rPr lang="en-US" sz="6200"/>
              <a:t>Documenting Services</a:t>
            </a:r>
          </a:p>
        </p:txBody>
      </p:sp>
      <p:sp>
        <p:nvSpPr>
          <p:cNvPr id="3" name="Text Placeholder 2"/>
          <p:cNvSpPr>
            <a:spLocks noGrp="1"/>
          </p:cNvSpPr>
          <p:nvPr>
            <p:ph type="body" idx="1"/>
          </p:nvPr>
        </p:nvSpPr>
        <p:spPr>
          <a:xfrm>
            <a:off x="3967314" y="4455621"/>
            <a:ext cx="4702011" cy="1238616"/>
          </a:xfrm>
        </p:spPr>
        <p:txBody>
          <a:bodyPr vert="horz" lIns="91440" tIns="45720" rIns="91440" bIns="45720" rtlCol="0">
            <a:normAutofit/>
          </a:bodyPr>
          <a:lstStyle/>
          <a:p>
            <a:r>
              <a:rPr lang="en-US">
                <a:solidFill>
                  <a:schemeClr val="tx1">
                    <a:lumMod val="85000"/>
                    <a:lumOff val="15000"/>
                  </a:schemeClr>
                </a:solidFill>
              </a:rPr>
              <a:t> </a:t>
            </a:r>
          </a:p>
        </p:txBody>
      </p:sp>
      <p:pic>
        <p:nvPicPr>
          <p:cNvPr id="5" name="Picture 4"/>
          <p:cNvPicPr/>
          <p:nvPr/>
        </p:nvPicPr>
        <p:blipFill rotWithShape="1">
          <a:blip r:embed="rId2">
            <a:extLst>
              <a:ext uri="{28A0092B-C50C-407E-A947-70E740481C1C}">
                <a14:useLocalDpi xmlns:a14="http://schemas.microsoft.com/office/drawing/2010/main" val="0"/>
              </a:ext>
            </a:extLst>
          </a:blip>
          <a:srcRect l="11669" r="11670" b="1"/>
          <a:stretch/>
        </p:blipFill>
        <p:spPr bwMode="auto">
          <a:xfrm>
            <a:off x="475499" y="620720"/>
            <a:ext cx="3000986" cy="5086933"/>
          </a:xfrm>
          <a:prstGeom prst="rect">
            <a:avLst/>
          </a:prstGeom>
          <a:noFill/>
        </p:spPr>
      </p:pic>
      <p:cxnSp>
        <p:nvCxnSpPr>
          <p:cNvPr id="18" name="Straight Connector 17">
            <a:extLst>
              <a:ext uri="{FF2B5EF4-FFF2-40B4-BE49-F238E27FC236}">
                <a16:creationId xmlns:a16="http://schemas.microsoft.com/office/drawing/2014/main" id="{DFC7D57A-9BAF-4E96-975B-960E53B65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3C132D2-2AC6-4C49-B6A8-16CA2EA67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349B1CA5-C549-417D-AA96-540C50D7D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113</a:t>
            </a:fld>
            <a:endParaRPr lang="en-US"/>
          </a:p>
        </p:txBody>
      </p:sp>
    </p:spTree>
    <p:extLst>
      <p:ext uri="{BB962C8B-B14F-4D97-AF65-F5344CB8AC3E}">
        <p14:creationId xmlns:p14="http://schemas.microsoft.com/office/powerpoint/2010/main" val="30449887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22960" y="286603"/>
            <a:ext cx="7543800" cy="1450757"/>
          </a:xfrm>
        </p:spPr>
        <p:txBody>
          <a:bodyPr>
            <a:normAutofit/>
          </a:bodyPr>
          <a:lstStyle/>
          <a:p>
            <a:r>
              <a:rPr lang="en-US" dirty="0"/>
              <a:t>Why is documentation important?</a:t>
            </a:r>
          </a:p>
        </p:txBody>
      </p:sp>
      <p:sp>
        <p:nvSpPr>
          <p:cNvPr id="6" name="Content Placeholder 5"/>
          <p:cNvSpPr>
            <a:spLocks noGrp="1"/>
          </p:cNvSpPr>
          <p:nvPr>
            <p:ph idx="1"/>
          </p:nvPr>
        </p:nvSpPr>
        <p:spPr>
          <a:xfrm>
            <a:off x="822959" y="1845734"/>
            <a:ext cx="5913124" cy="4478866"/>
          </a:xfrm>
        </p:spPr>
        <p:txBody>
          <a:bodyPr>
            <a:noAutofit/>
          </a:bodyPr>
          <a:lstStyle/>
          <a:p>
            <a:pPr marL="171450" indent="-171450">
              <a:buFont typeface="Arial"/>
              <a:buChar char="•"/>
            </a:pPr>
            <a:r>
              <a:rPr lang="en-US" dirty="0"/>
              <a:t>To ensure no one falls through the cracks and everyone has someone checking in with them.</a:t>
            </a:r>
          </a:p>
          <a:p>
            <a:pPr marL="171450" indent="-171450">
              <a:buFont typeface="Arial"/>
              <a:buChar char="•"/>
            </a:pPr>
            <a:r>
              <a:rPr lang="en-US" dirty="0"/>
              <a:t>To ensure every unsheltered person is prioritized and connected to housing as quickly as possible.</a:t>
            </a:r>
          </a:p>
          <a:p>
            <a:pPr marL="171450" indent="-171450">
              <a:buFont typeface="Arial"/>
              <a:buChar char="•"/>
            </a:pPr>
            <a:r>
              <a:rPr lang="en-US" dirty="0"/>
              <a:t>To conserve scarce resources and avoid service duplication.</a:t>
            </a:r>
          </a:p>
          <a:p>
            <a:pPr marL="171450" indent="-171450">
              <a:buFont typeface="Arial"/>
              <a:buChar char="•"/>
            </a:pPr>
            <a:r>
              <a:rPr lang="en-US" dirty="0"/>
              <a:t>To establish an agreement about what you are working on together and what you are going to do by when.</a:t>
            </a:r>
          </a:p>
          <a:p>
            <a:pPr marL="171450" indent="-171450">
              <a:buFont typeface="Arial"/>
              <a:buChar char="•"/>
            </a:pPr>
            <a:r>
              <a:rPr lang="en-US" dirty="0"/>
              <a:t>To keep track of what you agreed to do and make sure it’s done promptly.</a:t>
            </a:r>
          </a:p>
          <a:p>
            <a:pPr marL="171450" indent="-171450">
              <a:buFont typeface="Arial"/>
              <a:buChar char="•"/>
            </a:pPr>
            <a:r>
              <a:rPr lang="en-US" dirty="0"/>
              <a:t>So other people can find your clients, know something about them and what you were working on together in case you cannot continue to provide services.</a:t>
            </a:r>
          </a:p>
        </p:txBody>
      </p:sp>
      <p:pic>
        <p:nvPicPr>
          <p:cNvPr id="7" name="Content Placeholder 5"/>
          <p:cNvPicPr>
            <a:picLocks noGrp="1"/>
          </p:cNvPicPr>
          <p:nvPr/>
        </p:nvPicPr>
        <p:blipFill rotWithShape="1">
          <a:blip r:embed="rId2">
            <a:extLst>
              <a:ext uri="{28A0092B-C50C-407E-A947-70E740481C1C}">
                <a14:useLocalDpi xmlns:a14="http://schemas.microsoft.com/office/drawing/2010/main" val="0"/>
              </a:ext>
            </a:extLst>
          </a:blip>
          <a:srcRect l="29430" r="32508" b="1"/>
          <a:stretch/>
        </p:blipFill>
        <p:spPr bwMode="auto">
          <a:xfrm>
            <a:off x="6736083" y="2819400"/>
            <a:ext cx="1584958" cy="1969882"/>
          </a:xfrm>
          <a:prstGeom prst="rect">
            <a:avLst/>
          </a:prstGeom>
          <a:noFill/>
        </p:spPr>
      </p:pic>
      <p:sp>
        <p:nvSpPr>
          <p:cNvPr id="4" name="Slide Number Placeholder 3"/>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114</a:t>
            </a:fld>
            <a:endParaRPr lang="en-US"/>
          </a:p>
        </p:txBody>
      </p:sp>
    </p:spTree>
    <p:extLst>
      <p:ext uri="{BB962C8B-B14F-4D97-AF65-F5344CB8AC3E}">
        <p14:creationId xmlns:p14="http://schemas.microsoft.com/office/powerpoint/2010/main" val="18728498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vert="horz" lIns="91440" tIns="45720" rIns="91440" bIns="45720" rtlCol="0" anchor="b">
            <a:normAutofit/>
          </a:bodyPr>
          <a:lstStyle/>
          <a:p>
            <a:r>
              <a:rPr lang="en-US" dirty="0"/>
              <a:t>Strategies for field documentation</a:t>
            </a:r>
          </a:p>
        </p:txBody>
      </p:sp>
      <p:pic>
        <p:nvPicPr>
          <p:cNvPr id="6" name="Content Placeholder 5" descr="A group of people around each other&#13;&#10;&#13;&#10;Description automatically generated"/>
          <p:cNvPicPr>
            <a:picLocks noGrp="1"/>
          </p:cNvPicPr>
          <p:nvPr>
            <p:ph sz="half" idx="2"/>
          </p:nvPr>
        </p:nvPicPr>
        <p:blipFill rotWithShape="1">
          <a:blip r:embed="rId3">
            <a:extLst>
              <a:ext uri="{28A0092B-C50C-407E-A947-70E740481C1C}">
                <a14:useLocalDpi xmlns:a14="http://schemas.microsoft.com/office/drawing/2010/main" val="0"/>
              </a:ext>
            </a:extLst>
          </a:blip>
          <a:srcRect l="21838" r="37675" b="2"/>
          <a:stretch/>
        </p:blipFill>
        <p:spPr bwMode="auto">
          <a:xfrm>
            <a:off x="475499" y="640081"/>
            <a:ext cx="3000986" cy="5314406"/>
          </a:xfrm>
          <a:prstGeom prst="rect">
            <a:avLst/>
          </a:prstGeom>
          <a:noFill/>
        </p:spPr>
      </p:pic>
      <p:cxnSp>
        <p:nvCxnSpPr>
          <p:cNvPr id="19" name="Straight Connector 1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731076" y="2198913"/>
            <a:ext cx="4931230" cy="4024139"/>
          </a:xfrm>
        </p:spPr>
        <p:txBody>
          <a:bodyPr vert="horz" lIns="0" tIns="45720" rIns="0" bIns="45720" rtlCol="0">
            <a:normAutofit fontScale="92500" lnSpcReduction="10000"/>
          </a:bodyPr>
          <a:lstStyle/>
          <a:p>
            <a:pPr marL="171450" indent="-171450">
              <a:buFont typeface="Calibri" panose="020F0502020204030204" pitchFamily="34" charset="0"/>
              <a:buChar char="•"/>
            </a:pPr>
            <a:r>
              <a:rPr lang="en-US" dirty="0"/>
              <a:t>Ask questions &amp; build the assessment over time.</a:t>
            </a:r>
          </a:p>
          <a:p>
            <a:pPr marL="171450" indent="-171450">
              <a:buFont typeface="Calibri" panose="020F0502020204030204" pitchFamily="34" charset="0"/>
              <a:buChar char="•"/>
            </a:pPr>
            <a:r>
              <a:rPr lang="en-US" dirty="0"/>
              <a:t>Fill out what you know, as you learn it through normal conversations. You don’t have to bring forms with you. Only fill out what you know.</a:t>
            </a:r>
          </a:p>
          <a:p>
            <a:pPr marL="171450" indent="-171450">
              <a:buFont typeface="Calibri" panose="020F0502020204030204" pitchFamily="34" charset="0"/>
              <a:buChar char="•"/>
            </a:pPr>
            <a:r>
              <a:rPr lang="en-US" dirty="0"/>
              <a:t>Jot down or record notes on your phone or a pocket-sized pad about what to ask and what you learned.</a:t>
            </a:r>
          </a:p>
          <a:p>
            <a:pPr marL="171450" indent="-171450">
              <a:buFont typeface="Calibri" panose="020F0502020204030204" pitchFamily="34" charset="0"/>
              <a:buChar char="•"/>
            </a:pPr>
            <a:r>
              <a:rPr lang="en-US" dirty="0"/>
              <a:t>Scan documents using your phone (Genius Scan).</a:t>
            </a:r>
          </a:p>
          <a:p>
            <a:pPr marL="171450" indent="-171450">
              <a:buFont typeface="Calibri" panose="020F0502020204030204" pitchFamily="34" charset="0"/>
              <a:buChar char="•"/>
            </a:pPr>
            <a:r>
              <a:rPr lang="en-US" dirty="0"/>
              <a:t>Make sure you write down details about where you found the person.</a:t>
            </a:r>
          </a:p>
          <a:p>
            <a:pPr marL="171450" indent="-171450">
              <a:buFont typeface="Calibri" panose="020F0502020204030204" pitchFamily="34" charset="0"/>
              <a:buChar char="•"/>
            </a:pPr>
            <a:r>
              <a:rPr lang="en-US" dirty="0"/>
              <a:t>Other strategies that work for you</a:t>
            </a:r>
            <a:r>
              <a:rPr lang="en-US" sz="1400" dirty="0"/>
              <a:t>?</a:t>
            </a:r>
          </a:p>
        </p:txBody>
      </p:sp>
      <p:sp>
        <p:nvSpPr>
          <p:cNvPr id="21" name="Rectangle 2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115</a:t>
            </a:fld>
            <a:endParaRPr lang="en-US"/>
          </a:p>
        </p:txBody>
      </p:sp>
    </p:spTree>
    <p:extLst>
      <p:ext uri="{BB962C8B-B14F-4D97-AF65-F5344CB8AC3E}">
        <p14:creationId xmlns:p14="http://schemas.microsoft.com/office/powerpoint/2010/main" val="38950104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62103C-ABB1-1344-AD1D-0B04E37B217D}"/>
              </a:ext>
            </a:extLst>
          </p:cNvPr>
          <p:cNvSpPr>
            <a:spLocks noGrp="1"/>
          </p:cNvSpPr>
          <p:nvPr>
            <p:ph type="title"/>
          </p:nvPr>
        </p:nvSpPr>
        <p:spPr/>
        <p:txBody>
          <a:bodyPr/>
          <a:lstStyle/>
          <a:p>
            <a:r>
              <a:rPr lang="en-US" dirty="0"/>
              <a:t>Resources</a:t>
            </a:r>
          </a:p>
        </p:txBody>
      </p:sp>
      <p:sp>
        <p:nvSpPr>
          <p:cNvPr id="7" name="Text Placeholder 6">
            <a:extLst>
              <a:ext uri="{FF2B5EF4-FFF2-40B4-BE49-F238E27FC236}">
                <a16:creationId xmlns:a16="http://schemas.microsoft.com/office/drawing/2014/main" id="{570B2A70-D714-4848-A006-03572B539A67}"/>
              </a:ext>
            </a:extLst>
          </p:cNvPr>
          <p:cNvSpPr>
            <a:spLocks noGrp="1"/>
          </p:cNvSpPr>
          <p:nvPr>
            <p:ph type="body" idx="1"/>
          </p:nvPr>
        </p:nvSpPr>
        <p:spPr/>
        <p:txBody>
          <a:bodyPr/>
          <a:lstStyle/>
          <a:p>
            <a:r>
              <a:rPr lang="en-US" dirty="0"/>
              <a:t> </a:t>
            </a:r>
          </a:p>
        </p:txBody>
      </p:sp>
      <p:sp>
        <p:nvSpPr>
          <p:cNvPr id="5" name="Slide Number Placeholder 4">
            <a:extLst>
              <a:ext uri="{FF2B5EF4-FFF2-40B4-BE49-F238E27FC236}">
                <a16:creationId xmlns:a16="http://schemas.microsoft.com/office/drawing/2014/main" id="{21CF012D-5D54-FA4E-B545-3894C5E157E2}"/>
              </a:ext>
            </a:extLst>
          </p:cNvPr>
          <p:cNvSpPr>
            <a:spLocks noGrp="1"/>
          </p:cNvSpPr>
          <p:nvPr>
            <p:ph type="sldNum" sz="quarter" idx="12"/>
          </p:nvPr>
        </p:nvSpPr>
        <p:spPr/>
        <p:txBody>
          <a:bodyPr/>
          <a:lstStyle/>
          <a:p>
            <a:fld id="{4FAB73BC-B049-4115-A692-8D63A059BFB8}" type="slidenum">
              <a:rPr lang="en-US" smtClean="0"/>
              <a:pPr/>
              <a:t>116</a:t>
            </a:fld>
            <a:endParaRPr lang="en-US" dirty="0"/>
          </a:p>
        </p:txBody>
      </p:sp>
      <p:pic>
        <p:nvPicPr>
          <p:cNvPr id="8" name="Picture 7">
            <a:extLst>
              <a:ext uri="{FF2B5EF4-FFF2-40B4-BE49-F238E27FC236}">
                <a16:creationId xmlns:a16="http://schemas.microsoft.com/office/drawing/2014/main" id="{6F00DC14-86BD-8949-8E79-94FD15D1D2AA}"/>
              </a:ext>
            </a:extLst>
          </p:cNvPr>
          <p:cNvPicPr>
            <a:picLocks noChangeAspect="1"/>
          </p:cNvPicPr>
          <p:nvPr/>
        </p:nvPicPr>
        <p:blipFill>
          <a:blip r:embed="rId2"/>
          <a:stretch>
            <a:fillRect/>
          </a:stretch>
        </p:blipFill>
        <p:spPr>
          <a:xfrm>
            <a:off x="2667000" y="758952"/>
            <a:ext cx="4038600" cy="2019300"/>
          </a:xfrm>
          <a:prstGeom prst="rect">
            <a:avLst/>
          </a:prstGeom>
        </p:spPr>
      </p:pic>
    </p:spTree>
    <p:extLst>
      <p:ext uri="{BB962C8B-B14F-4D97-AF65-F5344CB8AC3E}">
        <p14:creationId xmlns:p14="http://schemas.microsoft.com/office/powerpoint/2010/main" val="16017271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Picture 5" descr="A person with a dog&#13;&#10;&#13;&#10;Description automatically generated">
            <a:extLst>
              <a:ext uri="{FF2B5EF4-FFF2-40B4-BE49-F238E27FC236}">
                <a16:creationId xmlns:a16="http://schemas.microsoft.com/office/drawing/2014/main" id="{0DFA781C-2E11-AC4E-9383-9A502723DA19}"/>
              </a:ext>
            </a:extLst>
          </p:cNvPr>
          <p:cNvPicPr>
            <a:picLocks noChangeAspect="1"/>
          </p:cNvPicPr>
          <p:nvPr/>
        </p:nvPicPr>
        <p:blipFill rotWithShape="1">
          <a:blip r:embed="rId3">
            <a:alphaModFix amt="35000"/>
            <a:extLst/>
          </a:blip>
          <a:srcRect l="10007" r="14993"/>
          <a:stretch/>
        </p:blipFill>
        <p:spPr>
          <a:xfrm>
            <a:off x="20" y="10"/>
            <a:ext cx="9143980" cy="6857990"/>
          </a:xfrm>
          <a:prstGeom prst="rect">
            <a:avLst/>
          </a:prstGeom>
        </p:spPr>
      </p:pic>
      <p:cxnSp>
        <p:nvCxnSpPr>
          <p:cNvPr id="11" name="Straight Connector 10">
            <a:extLst>
              <a:ext uri="{FF2B5EF4-FFF2-40B4-BE49-F238E27FC236}">
                <a16:creationId xmlns:a16="http://schemas.microsoft.com/office/drawing/2014/main" id="{25C014F1-8E33-495F-A49E-7911F19D89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a:normAutofit/>
          </a:bodyPr>
          <a:lstStyle/>
          <a:p>
            <a:r>
              <a:rPr lang="en-US">
                <a:solidFill>
                  <a:schemeClr val="tx1"/>
                </a:solidFill>
              </a:rPr>
              <a:t>Working with People with Pets</a:t>
            </a:r>
          </a:p>
        </p:txBody>
      </p:sp>
      <p:sp>
        <p:nvSpPr>
          <p:cNvPr id="3" name="Content Placeholder 2"/>
          <p:cNvSpPr>
            <a:spLocks noGrp="1"/>
          </p:cNvSpPr>
          <p:nvPr>
            <p:ph idx="1"/>
          </p:nvPr>
        </p:nvSpPr>
        <p:spPr>
          <a:xfrm>
            <a:off x="822960" y="1845734"/>
            <a:ext cx="7543800" cy="4023360"/>
          </a:xfrm>
        </p:spPr>
        <p:txBody>
          <a:bodyPr>
            <a:normAutofit/>
          </a:bodyPr>
          <a:lstStyle/>
          <a:p>
            <a:pPr marL="0" indent="0">
              <a:buNone/>
            </a:pPr>
            <a:r>
              <a:rPr lang="en-US" dirty="0">
                <a:solidFill>
                  <a:schemeClr val="tx1"/>
                </a:solidFill>
              </a:rPr>
              <a:t>    </a:t>
            </a:r>
          </a:p>
          <a:p>
            <a:pPr marL="630936" lvl="2" indent="-342900">
              <a:buFont typeface="Arial" panose="020B0604020202020204" pitchFamily="34" charset="0"/>
              <a:buChar char="•"/>
            </a:pPr>
            <a:r>
              <a:rPr lang="en-US" sz="2400" dirty="0">
                <a:solidFill>
                  <a:schemeClr val="tx1"/>
                </a:solidFill>
              </a:rPr>
              <a:t>Accept the person’s decisions without judgment.</a:t>
            </a:r>
          </a:p>
          <a:p>
            <a:pPr marL="630936" lvl="2" indent="-342900">
              <a:buFont typeface="Arial" panose="020B0604020202020204" pitchFamily="34" charset="0"/>
              <a:buChar char="•"/>
            </a:pPr>
            <a:r>
              <a:rPr lang="en-US" sz="2400" dirty="0">
                <a:solidFill>
                  <a:schemeClr val="tx1"/>
                </a:solidFill>
              </a:rPr>
              <a:t>Understand why the pet is so important.</a:t>
            </a:r>
          </a:p>
          <a:p>
            <a:pPr marL="630936" lvl="2" indent="-342900">
              <a:buFont typeface="Arial" panose="020B0604020202020204" pitchFamily="34" charset="0"/>
              <a:buChar char="•"/>
            </a:pPr>
            <a:r>
              <a:rPr lang="en-US" sz="2400" dirty="0">
                <a:solidFill>
                  <a:schemeClr val="tx1"/>
                </a:solidFill>
              </a:rPr>
              <a:t>Offer compassion and strategies for well-being for owner &amp; pet.</a:t>
            </a:r>
          </a:p>
          <a:p>
            <a:pPr marL="630936" lvl="2" indent="-342900">
              <a:buFont typeface="Arial" panose="020B0604020202020204" pitchFamily="34" charset="0"/>
              <a:buChar char="•"/>
            </a:pPr>
            <a:r>
              <a:rPr lang="en-US" sz="2400" dirty="0">
                <a:solidFill>
                  <a:schemeClr val="tx1"/>
                </a:solidFill>
              </a:rPr>
              <a:t>Find Resources (see handout).</a:t>
            </a:r>
          </a:p>
          <a:p>
            <a:pPr marL="630936" lvl="2" indent="-342900">
              <a:buFont typeface="Arial" panose="020B0604020202020204" pitchFamily="34" charset="0"/>
              <a:buChar char="•"/>
            </a:pPr>
            <a:r>
              <a:rPr lang="en-US" sz="2400" dirty="0">
                <a:solidFill>
                  <a:schemeClr val="tx1"/>
                </a:solidFill>
              </a:rPr>
              <a:t>Know the participants’ rights</a:t>
            </a:r>
          </a:p>
          <a:p>
            <a:pPr lvl="3">
              <a:buFont typeface="Courier New" panose="02070309020205020404" pitchFamily="49" charset="0"/>
              <a:buChar char="o"/>
            </a:pPr>
            <a:r>
              <a:rPr lang="en-US" sz="2000" dirty="0">
                <a:solidFill>
                  <a:schemeClr val="tx1"/>
                </a:solidFill>
              </a:rPr>
              <a:t>Emotional Support Animal</a:t>
            </a:r>
          </a:p>
          <a:p>
            <a:pPr lvl="3">
              <a:buFont typeface="Courier New" panose="02070309020205020404" pitchFamily="49" charset="0"/>
              <a:buChar char="o"/>
            </a:pPr>
            <a:r>
              <a:rPr lang="en-US" sz="2000" dirty="0">
                <a:solidFill>
                  <a:schemeClr val="tx1"/>
                </a:solidFill>
              </a:rPr>
              <a:t>Service Animal</a:t>
            </a:r>
          </a:p>
          <a:p>
            <a:pPr lvl="3">
              <a:buFont typeface="Courier New" panose="02070309020205020404" pitchFamily="49" charset="0"/>
              <a:buChar char="o"/>
            </a:pPr>
            <a:r>
              <a:rPr lang="en-US" sz="2000" dirty="0">
                <a:solidFill>
                  <a:schemeClr val="tx1"/>
                </a:solidFill>
              </a:rPr>
              <a:t>Reasonable Accommodations</a:t>
            </a:r>
          </a:p>
          <a:p>
            <a:pPr marL="384048" lvl="2" indent="0">
              <a:buNone/>
            </a:pPr>
            <a:endParaRPr lang="en-US" sz="2400" dirty="0">
              <a:solidFill>
                <a:schemeClr val="tx1"/>
              </a:solidFill>
            </a:endParaRPr>
          </a:p>
        </p:txBody>
      </p:sp>
      <p:sp>
        <p:nvSpPr>
          <p:cNvPr id="13" name="Rectangle 12">
            <a:extLst>
              <a:ext uri="{FF2B5EF4-FFF2-40B4-BE49-F238E27FC236}">
                <a16:creationId xmlns:a16="http://schemas.microsoft.com/office/drawing/2014/main" id="{7DD2B04A-1137-44B5-B028-ACB68B02C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9AA227F-6DA2-4C84-A893-F326972F0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a:normAutofit/>
          </a:bodyPr>
          <a:lstStyle/>
          <a:p>
            <a:pPr>
              <a:spcAft>
                <a:spcPts val="600"/>
              </a:spcAft>
              <a:defRPr/>
            </a:pPr>
            <a:fld id="{8A90EC89-DEE9-4D30-8BD5-74B5A77038F9}" type="slidenum">
              <a:rPr lang="en-US" sz="900"/>
              <a:pPr>
                <a:spcAft>
                  <a:spcPts val="600"/>
                </a:spcAft>
                <a:defRPr/>
              </a:pPr>
              <a:t>117</a:t>
            </a:fld>
            <a:endParaRPr lang="en-US" sz="900"/>
          </a:p>
        </p:txBody>
      </p:sp>
    </p:spTree>
    <p:extLst>
      <p:ext uri="{BB962C8B-B14F-4D97-AF65-F5344CB8AC3E}">
        <p14:creationId xmlns:p14="http://schemas.microsoft.com/office/powerpoint/2010/main" val="1566617818"/>
      </p:ext>
    </p:extLst>
  </p:cSld>
  <p:clrMapOvr>
    <a:overrideClrMapping bg1="dk1" tx1="lt1" bg2="dk2" tx2="lt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4F7252-4AA9-5044-9AC9-D91097A132E4}"/>
              </a:ext>
            </a:extLst>
          </p:cNvPr>
          <p:cNvSpPr>
            <a:spLocks noGrp="1"/>
          </p:cNvSpPr>
          <p:nvPr>
            <p:ph type="title"/>
          </p:nvPr>
        </p:nvSpPr>
        <p:spPr>
          <a:xfrm>
            <a:off x="3731078" y="634946"/>
            <a:ext cx="4931229" cy="1450757"/>
          </a:xfrm>
        </p:spPr>
        <p:txBody>
          <a:bodyPr vert="horz" lIns="91440" tIns="45720" rIns="91440" bIns="45720" rtlCol="0" anchor="b">
            <a:normAutofit/>
          </a:bodyPr>
          <a:lstStyle/>
          <a:p>
            <a:r>
              <a:rPr lang="en-US" dirty="0"/>
              <a:t>Upcoming HMIS PATH Trainings</a:t>
            </a:r>
          </a:p>
        </p:txBody>
      </p:sp>
      <p:pic>
        <p:nvPicPr>
          <p:cNvPr id="6" name="Content Placeholder 5" descr="A group of people sitting at a table&#10;&#10;Description automatically generated">
            <a:extLst>
              <a:ext uri="{FF2B5EF4-FFF2-40B4-BE49-F238E27FC236}">
                <a16:creationId xmlns:a16="http://schemas.microsoft.com/office/drawing/2014/main" id="{6FF24801-AD1F-1C44-939B-11EBF2256725}"/>
              </a:ext>
            </a:extLst>
          </p:cNvPr>
          <p:cNvPicPr>
            <a:picLocks noGrp="1" noChangeAspect="1"/>
          </p:cNvPicPr>
          <p:nvPr>
            <p:ph sz="half" idx="2"/>
          </p:nvPr>
        </p:nvPicPr>
        <p:blipFill rotWithShape="1">
          <a:blip r:embed="rId2"/>
          <a:srcRect l="35779" r="7752"/>
          <a:stretch/>
        </p:blipFill>
        <p:spPr>
          <a:xfrm>
            <a:off x="475499" y="640081"/>
            <a:ext cx="3000986" cy="5314406"/>
          </a:xfrm>
          <a:prstGeom prst="rect">
            <a:avLst/>
          </a:prstGeom>
        </p:spPr>
      </p:pic>
      <p:cxnSp>
        <p:nvCxnSpPr>
          <p:cNvPr id="19" name="Straight Connector 1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153FA4-60F7-FF42-93BD-A60C79380DF3}"/>
              </a:ext>
            </a:extLst>
          </p:cNvPr>
          <p:cNvSpPr>
            <a:spLocks noGrp="1"/>
          </p:cNvSpPr>
          <p:nvPr>
            <p:ph sz="half" idx="1"/>
          </p:nvPr>
        </p:nvSpPr>
        <p:spPr>
          <a:xfrm>
            <a:off x="3731076" y="2198914"/>
            <a:ext cx="4931230" cy="3670180"/>
          </a:xfrm>
        </p:spPr>
        <p:txBody>
          <a:bodyPr vert="horz" lIns="0" tIns="45720" rIns="0" bIns="45720" rtlCol="0">
            <a:normAutofit/>
          </a:bodyPr>
          <a:lstStyle/>
          <a:p>
            <a:endParaRPr lang="en-US" b="1" u="sng" dirty="0">
              <a:hlinkClick r:id="rId3">
                <a:extLst>
                  <a:ext uri="{A12FA001-AC4F-418D-AE19-62706E023703}">
                    <ahyp:hlinkClr xmlns:ahyp="http://schemas.microsoft.com/office/drawing/2018/hyperlinkcolor" val="tx"/>
                  </a:ext>
                </a:extLst>
              </a:hlinkClick>
            </a:endParaRPr>
          </a:p>
          <a:p>
            <a:pPr marL="226219" indent="-178594">
              <a:buFont typeface="Calibri" panose="020F0502020204030204" pitchFamily="34" charset="0"/>
              <a:buChar char="•"/>
            </a:pPr>
            <a:r>
              <a:rPr lang="en-US" dirty="0">
                <a:hlinkClick r:id="rId3">
                  <a:extLst>
                    <a:ext uri="{A12FA001-AC4F-418D-AE19-62706E023703}">
                      <ahyp:hlinkClr xmlns:ahyp="http://schemas.microsoft.com/office/drawing/2018/hyperlinkcolor" val="tx"/>
                    </a:ext>
                  </a:extLst>
                </a:hlinkClick>
              </a:rPr>
              <a:t>03/27/2019 HMIS (AM) PATH Training Class</a:t>
            </a:r>
            <a:endParaRPr lang="en-US" dirty="0"/>
          </a:p>
          <a:p>
            <a:pPr marL="226219" indent="-178594">
              <a:buFont typeface="Calibri" panose="020F0502020204030204" pitchFamily="34" charset="0"/>
              <a:buChar char="•"/>
            </a:pPr>
            <a:endParaRPr lang="en-US" dirty="0"/>
          </a:p>
          <a:p>
            <a:pPr marL="226219" indent="-178594">
              <a:buFont typeface="Calibri" panose="020F0502020204030204" pitchFamily="34" charset="0"/>
              <a:buChar char="•"/>
            </a:pPr>
            <a:r>
              <a:rPr lang="en-US" dirty="0">
                <a:hlinkClick r:id="rId4">
                  <a:extLst>
                    <a:ext uri="{A12FA001-AC4F-418D-AE19-62706E023703}">
                      <ahyp:hlinkClr xmlns:ahyp="http://schemas.microsoft.com/office/drawing/2018/hyperlinkcolor" val="tx"/>
                    </a:ext>
                  </a:extLst>
                </a:hlinkClick>
              </a:rPr>
              <a:t>04/24/2019 HMIS (AM) PATH Training Class</a:t>
            </a:r>
            <a:endParaRPr lang="en-US" dirty="0"/>
          </a:p>
          <a:p>
            <a:endParaRPr lang="en-US" dirty="0"/>
          </a:p>
          <a:p>
            <a:r>
              <a:rPr lang="en-US" dirty="0"/>
              <a:t>For more information visit:  </a:t>
            </a:r>
            <a:r>
              <a:rPr lang="en-US" dirty="0">
                <a:hlinkClick r:id="rId5"/>
              </a:rPr>
              <a:t>http://www.cthmis.com</a:t>
            </a:r>
            <a:endParaRPr lang="en-US" dirty="0"/>
          </a:p>
          <a:p>
            <a:endParaRPr lang="en-US" dirty="0"/>
          </a:p>
        </p:txBody>
      </p:sp>
      <p:sp>
        <p:nvSpPr>
          <p:cNvPr id="21" name="Rectangle 2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F89D60F8-9F2F-2240-8B9E-85AE29E24A7B}"/>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450"/>
              </a:spcAft>
            </a:pPr>
            <a:fld id="{4FAB73BC-B049-4115-A692-8D63A059BFB8}" type="slidenum">
              <a:rPr lang="en-US" smtClean="0"/>
              <a:pPr>
                <a:spcAft>
                  <a:spcPts val="450"/>
                </a:spcAft>
              </a:pPr>
              <a:t>118</a:t>
            </a:fld>
            <a:endParaRPr lang="en-US"/>
          </a:p>
        </p:txBody>
      </p:sp>
    </p:spTree>
    <p:extLst>
      <p:ext uri="{BB962C8B-B14F-4D97-AF65-F5344CB8AC3E}">
        <p14:creationId xmlns:p14="http://schemas.microsoft.com/office/powerpoint/2010/main" val="2371113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105832" y="639097"/>
            <a:ext cx="2551471" cy="3686015"/>
          </a:xfrm>
        </p:spPr>
        <p:txBody>
          <a:bodyPr vert="horz" lIns="91440" tIns="45720" rIns="91440" bIns="45720" rtlCol="0" anchor="b">
            <a:normAutofit/>
          </a:bodyPr>
          <a:lstStyle/>
          <a:p>
            <a:r>
              <a:rPr lang="en-US" sz="4000"/>
              <a:t>Wrap-up &amp; Evaluations</a:t>
            </a:r>
          </a:p>
        </p:txBody>
      </p:sp>
      <p:sp>
        <p:nvSpPr>
          <p:cNvPr id="6" name="Text Placeholder 5"/>
          <p:cNvSpPr>
            <a:spLocks noGrp="1"/>
          </p:cNvSpPr>
          <p:nvPr>
            <p:ph type="body" idx="1"/>
          </p:nvPr>
        </p:nvSpPr>
        <p:spPr>
          <a:xfrm>
            <a:off x="6105832" y="4455621"/>
            <a:ext cx="2563493" cy="1238616"/>
          </a:xfrm>
        </p:spPr>
        <p:txBody>
          <a:bodyPr vert="horz" lIns="91440" tIns="45720" rIns="91440" bIns="45720" rtlCol="0">
            <a:normAutofit/>
          </a:bodyPr>
          <a:lstStyle/>
          <a:p>
            <a:r>
              <a:rPr lang="en-US" sz="1700">
                <a:solidFill>
                  <a:schemeClr val="tx1">
                    <a:lumMod val="85000"/>
                    <a:lumOff val="15000"/>
                  </a:schemeClr>
                </a:solidFill>
              </a:rPr>
              <a:t>Thanks for participating!</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75499" y="1715594"/>
            <a:ext cx="5184163" cy="2903130"/>
          </a:xfrm>
          <a:prstGeom prst="rect">
            <a:avLst/>
          </a:prstGeom>
          <a:noFill/>
        </p:spPr>
      </p:pic>
      <p:cxnSp>
        <p:nvCxnSpPr>
          <p:cNvPr id="21" name="Straight Connector 20">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119</a:t>
            </a:fld>
            <a:endParaRPr lang="en-US"/>
          </a:p>
        </p:txBody>
      </p:sp>
    </p:spTree>
    <p:extLst>
      <p:ext uri="{BB962C8B-B14F-4D97-AF65-F5344CB8AC3E}">
        <p14:creationId xmlns:p14="http://schemas.microsoft.com/office/powerpoint/2010/main" val="341179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790" y="512469"/>
            <a:ext cx="7720374" cy="1088068"/>
          </a:xfrm>
        </p:spPr>
        <p:txBody>
          <a:bodyPr>
            <a:normAutofit/>
          </a:bodyPr>
          <a:lstStyle/>
          <a:p>
            <a:r>
              <a:rPr lang="en-US" sz="3300" dirty="0"/>
              <a:t>Street Outreach Lessons Learned (SAMHSA)</a:t>
            </a:r>
          </a:p>
        </p:txBody>
      </p:sp>
      <p:sp>
        <p:nvSpPr>
          <p:cNvPr id="3" name="Content Placeholder 2"/>
          <p:cNvSpPr>
            <a:spLocks noGrp="1"/>
          </p:cNvSpPr>
          <p:nvPr>
            <p:ph sz="half" idx="1"/>
          </p:nvPr>
        </p:nvSpPr>
        <p:spPr>
          <a:xfrm>
            <a:off x="790569" y="1905000"/>
            <a:ext cx="5694834" cy="3866159"/>
          </a:xfrm>
        </p:spPr>
        <p:txBody>
          <a:bodyPr>
            <a:normAutofit fontScale="92500"/>
          </a:bodyPr>
          <a:lstStyle/>
          <a:p>
            <a:pPr marL="0" indent="0">
              <a:spcBef>
                <a:spcPts val="450"/>
              </a:spcBef>
              <a:spcAft>
                <a:spcPts val="0"/>
              </a:spcAft>
              <a:buNone/>
            </a:pPr>
            <a:r>
              <a:rPr lang="en-US" sz="2200" b="1" dirty="0"/>
              <a:t>A systematic, documented approach. </a:t>
            </a:r>
          </a:p>
          <a:p>
            <a:pPr marL="255985" indent="-216694">
              <a:spcBef>
                <a:spcPts val="450"/>
              </a:spcBef>
              <a:spcAft>
                <a:spcPts val="0"/>
              </a:spcAft>
              <a:buFont typeface="Arial"/>
              <a:buChar char="•"/>
            </a:pPr>
            <a:r>
              <a:rPr lang="en-US" sz="2200" dirty="0"/>
              <a:t>A systematic approach allows faster access to a wider variety of targeted and mainstream programs</a:t>
            </a:r>
          </a:p>
          <a:p>
            <a:pPr marL="255985" indent="-216694">
              <a:spcBef>
                <a:spcPts val="450"/>
              </a:spcBef>
              <a:spcAft>
                <a:spcPts val="0"/>
              </a:spcAft>
              <a:buFont typeface="Arial"/>
              <a:buChar char="•"/>
            </a:pPr>
            <a:r>
              <a:rPr lang="en-US" sz="2200" dirty="0"/>
              <a:t>Consistent documentation of outreach efforts decreases the likelihood of overlooking those most in need &amp; service duplication</a:t>
            </a:r>
          </a:p>
          <a:p>
            <a:pPr marL="0" indent="0">
              <a:spcBef>
                <a:spcPts val="450"/>
              </a:spcBef>
              <a:spcAft>
                <a:spcPts val="0"/>
              </a:spcAft>
              <a:buNone/>
            </a:pPr>
            <a:r>
              <a:rPr lang="en-US" sz="2200" b="1" dirty="0"/>
              <a:t>Collaboration with nontraditional partners</a:t>
            </a:r>
            <a:r>
              <a:rPr lang="en-US" sz="2200" dirty="0"/>
              <a:t>.</a:t>
            </a:r>
          </a:p>
          <a:p>
            <a:pPr marL="259556" indent="-259556">
              <a:spcBef>
                <a:spcPts val="450"/>
              </a:spcBef>
              <a:spcAft>
                <a:spcPts val="0"/>
              </a:spcAft>
              <a:buFont typeface="Arial"/>
              <a:buChar char="•"/>
            </a:pPr>
            <a:r>
              <a:rPr lang="en-US" sz="2200" dirty="0"/>
              <a:t>Law enforcement, jails/prisons, hospital and other health/behavioral care and insurance providers</a:t>
            </a:r>
          </a:p>
          <a:p>
            <a:pPr marL="259556" indent="-259556">
              <a:spcBef>
                <a:spcPts val="450"/>
              </a:spcBef>
              <a:spcAft>
                <a:spcPts val="0"/>
              </a:spcAft>
              <a:buFont typeface="Arial"/>
              <a:buChar char="•"/>
            </a:pPr>
            <a:r>
              <a:rPr lang="en-US" sz="2200" dirty="0"/>
              <a:t>Provide supports upon exit to prevent homelessness/quickly re-house</a:t>
            </a:r>
          </a:p>
          <a:p>
            <a:pPr marL="259556" indent="-259556">
              <a:buFont typeface="Arial"/>
              <a:buChar char="•"/>
            </a:pPr>
            <a:endParaRPr lang="en-US" dirty="0"/>
          </a:p>
          <a:p>
            <a:pPr marL="255985" indent="-216694">
              <a:buFont typeface="Arial"/>
              <a:buChar char="•"/>
            </a:pPr>
            <a:endParaRPr lang="en-US" dirty="0"/>
          </a:p>
          <a:p>
            <a:endParaRPr lang="en-US" dirty="0"/>
          </a:p>
        </p:txBody>
      </p:sp>
      <p:pic>
        <p:nvPicPr>
          <p:cNvPr id="9" name="Content Placeholder 8"/>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05637" y="2801079"/>
            <a:ext cx="2466975" cy="1847850"/>
          </a:xfrm>
          <a:prstGeom prst="rect">
            <a:avLst/>
          </a:prstGeom>
          <a:noFill/>
          <a:ln>
            <a:noFill/>
          </a:ln>
        </p:spPr>
      </p:pic>
      <p:sp>
        <p:nvSpPr>
          <p:cNvPr id="5" name="Slide Number Placeholder 4"/>
          <p:cNvSpPr>
            <a:spLocks noGrp="1"/>
          </p:cNvSpPr>
          <p:nvPr>
            <p:ph type="sldNum" sz="quarter" idx="12"/>
          </p:nvPr>
        </p:nvSpPr>
        <p:spPr/>
        <p:txBody>
          <a:bodyPr/>
          <a:lstStyle/>
          <a:p>
            <a:fld id="{4FAB73BC-B049-4115-A692-8D63A059BFB8}" type="slidenum">
              <a:rPr lang="en-US" smtClean="0"/>
              <a:pPr/>
              <a:t>12</a:t>
            </a:fld>
            <a:endParaRPr lang="en-US" dirty="0"/>
          </a:p>
        </p:txBody>
      </p:sp>
      <p:sp>
        <p:nvSpPr>
          <p:cNvPr id="6" name="TextBox 5"/>
          <p:cNvSpPr txBox="1"/>
          <p:nvPr/>
        </p:nvSpPr>
        <p:spPr>
          <a:xfrm>
            <a:off x="821014" y="5771159"/>
            <a:ext cx="7588349" cy="253916"/>
          </a:xfrm>
          <a:prstGeom prst="rect">
            <a:avLst/>
          </a:prstGeom>
          <a:noFill/>
        </p:spPr>
        <p:txBody>
          <a:bodyPr wrap="square" rtlCol="0">
            <a:spAutoFit/>
          </a:bodyPr>
          <a:lstStyle/>
          <a:p>
            <a:r>
              <a:rPr lang="en-US" sz="1050" dirty="0"/>
              <a:t>https://www.usich.gov/resources/uploads/asset_library/Outreach_and_Engagement_Fact_Sheet_SAMHSA_USICH.pdf</a:t>
            </a:r>
          </a:p>
        </p:txBody>
      </p:sp>
    </p:spTree>
    <p:extLst>
      <p:ext uri="{BB962C8B-B14F-4D97-AF65-F5344CB8AC3E}">
        <p14:creationId xmlns:p14="http://schemas.microsoft.com/office/powerpoint/2010/main" val="33431911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574C-39BE-4041-B209-69C2B6100A41}"/>
              </a:ext>
            </a:extLst>
          </p:cNvPr>
          <p:cNvSpPr>
            <a:spLocks noGrp="1"/>
          </p:cNvSpPr>
          <p:nvPr>
            <p:ph type="title"/>
          </p:nvPr>
        </p:nvSpPr>
        <p:spPr/>
        <p:txBody>
          <a:bodyPr>
            <a:normAutofit/>
          </a:bodyPr>
          <a:lstStyle/>
          <a:p>
            <a:r>
              <a:rPr lang="en-US" dirty="0"/>
              <a:t>HANDOUTS(REMOVE PRIOR TO COPYING)</a:t>
            </a:r>
          </a:p>
        </p:txBody>
      </p:sp>
      <p:sp>
        <p:nvSpPr>
          <p:cNvPr id="6" name="Content Placeholder 5">
            <a:extLst>
              <a:ext uri="{FF2B5EF4-FFF2-40B4-BE49-F238E27FC236}">
                <a16:creationId xmlns:a16="http://schemas.microsoft.com/office/drawing/2014/main" id="{3D3866F3-49E5-8846-B3F8-7207D171AA1D}"/>
              </a:ext>
            </a:extLst>
          </p:cNvPr>
          <p:cNvSpPr>
            <a:spLocks noGrp="1"/>
          </p:cNvSpPr>
          <p:nvPr>
            <p:ph idx="1"/>
          </p:nvPr>
        </p:nvSpPr>
        <p:spPr/>
        <p:txBody>
          <a:bodyPr/>
          <a:lstStyle/>
          <a:p>
            <a:r>
              <a:rPr lang="en-US" dirty="0"/>
              <a:t>Slides </a:t>
            </a:r>
          </a:p>
          <a:p>
            <a:r>
              <a:rPr lang="en-US" dirty="0"/>
              <a:t>Evaluations</a:t>
            </a:r>
          </a:p>
          <a:p>
            <a:r>
              <a:rPr lang="en-US" dirty="0"/>
              <a:t>Resources for Pets</a:t>
            </a:r>
          </a:p>
          <a:p>
            <a:r>
              <a:rPr lang="en-US" dirty="0"/>
              <a:t>Embedded Docs:</a:t>
            </a:r>
          </a:p>
          <a:p>
            <a:pPr>
              <a:buFontTx/>
              <a:buChar char="-"/>
            </a:pPr>
            <a:r>
              <a:rPr lang="en-US" dirty="0"/>
              <a:t>Housing Planning Discussion Framework</a:t>
            </a:r>
          </a:p>
          <a:p>
            <a:pPr>
              <a:buFontTx/>
              <a:buChar char="-"/>
            </a:pPr>
            <a:r>
              <a:rPr lang="en-US" dirty="0"/>
              <a:t>Housing Plan</a:t>
            </a:r>
          </a:p>
          <a:p>
            <a:endParaRPr lang="en-US" dirty="0"/>
          </a:p>
        </p:txBody>
      </p:sp>
      <p:sp>
        <p:nvSpPr>
          <p:cNvPr id="4" name="Slide Number Placeholder 3">
            <a:extLst>
              <a:ext uri="{FF2B5EF4-FFF2-40B4-BE49-F238E27FC236}">
                <a16:creationId xmlns:a16="http://schemas.microsoft.com/office/drawing/2014/main" id="{523D7B2E-41F6-6B40-AF68-BF0E1BC03FFF}"/>
              </a:ext>
            </a:extLst>
          </p:cNvPr>
          <p:cNvSpPr>
            <a:spLocks noGrp="1"/>
          </p:cNvSpPr>
          <p:nvPr>
            <p:ph type="sldNum" sz="quarter" idx="12"/>
          </p:nvPr>
        </p:nvSpPr>
        <p:spPr/>
        <p:txBody>
          <a:bodyPr/>
          <a:lstStyle/>
          <a:p>
            <a:fld id="{4FAB73BC-B049-4115-A692-8D63A059BFB8}" type="slidenum">
              <a:rPr lang="en-US" smtClean="0"/>
              <a:pPr/>
              <a:t>120</a:t>
            </a:fld>
            <a:endParaRPr lang="en-US" dirty="0"/>
          </a:p>
        </p:txBody>
      </p:sp>
    </p:spTree>
    <p:extLst>
      <p:ext uri="{BB962C8B-B14F-4D97-AF65-F5344CB8AC3E}">
        <p14:creationId xmlns:p14="http://schemas.microsoft.com/office/powerpoint/2010/main" val="343357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803" y="510088"/>
            <a:ext cx="7870146" cy="1088068"/>
          </a:xfrm>
        </p:spPr>
        <p:txBody>
          <a:bodyPr>
            <a:normAutofit/>
          </a:bodyPr>
          <a:lstStyle/>
          <a:p>
            <a:r>
              <a:rPr lang="en-US" sz="3300" dirty="0"/>
              <a:t>Street Outreach Lessons Learned (SAMHSA -2)</a:t>
            </a:r>
          </a:p>
        </p:txBody>
      </p:sp>
      <p:sp>
        <p:nvSpPr>
          <p:cNvPr id="3" name="Content Placeholder 2"/>
          <p:cNvSpPr>
            <a:spLocks noGrp="1"/>
          </p:cNvSpPr>
          <p:nvPr>
            <p:ph idx="1"/>
          </p:nvPr>
        </p:nvSpPr>
        <p:spPr/>
        <p:txBody>
          <a:bodyPr>
            <a:normAutofit/>
          </a:bodyPr>
          <a:lstStyle/>
          <a:p>
            <a:pPr marL="0" indent="0">
              <a:buNone/>
            </a:pPr>
            <a:r>
              <a:rPr lang="en-US" sz="2400" b="1" dirty="0"/>
              <a:t>High quality data &amp; data sharing</a:t>
            </a:r>
          </a:p>
          <a:p>
            <a:pPr marL="173831" indent="-173831">
              <a:buFont typeface="Arial"/>
              <a:buChar char="•"/>
            </a:pPr>
            <a:r>
              <a:rPr lang="en-US" sz="2400" dirty="0"/>
              <a:t>All contacts recorded &amp;  permanent housing offers/placements tracked &amp; monitored </a:t>
            </a:r>
          </a:p>
          <a:p>
            <a:pPr marL="173831" indent="-173831">
              <a:buFont typeface="Arial"/>
              <a:buChar char="•"/>
            </a:pPr>
            <a:r>
              <a:rPr lang="en-US" sz="2400" dirty="0"/>
              <a:t>High quality/complete data enables better monitoring of individuals’ progress  &amp; accountability for identifying &amp; quickly helping every individual. </a:t>
            </a:r>
          </a:p>
          <a:p>
            <a:pPr marL="173831" indent="-173831">
              <a:buFont typeface="Arial"/>
              <a:buChar char="•"/>
            </a:pPr>
            <a:r>
              <a:rPr lang="en-US" sz="2400" dirty="0"/>
              <a:t>MOU’s/data sharing agreements enable identification of people with the highest needs from multiple systems and programs.</a:t>
            </a:r>
          </a:p>
          <a:p>
            <a:endParaRPr lang="en-US" dirty="0"/>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8" name="Content Placeholder 7"/>
          <p:cNvPicPr>
            <a:picLocks noGrp="1"/>
          </p:cNvPicPr>
          <p:nvPr>
            <p:ph sz="half" idx="4294967295"/>
          </p:nvPr>
        </p:nvPicPr>
        <p:blipFill rotWithShape="1">
          <a:blip r:embed="rId3">
            <a:extLst>
              <a:ext uri="{28A0092B-C50C-407E-A947-70E740481C1C}">
                <a14:useLocalDpi xmlns:a14="http://schemas.microsoft.com/office/drawing/2010/main" val="0"/>
              </a:ext>
            </a:extLst>
          </a:blip>
          <a:srcRect l="-102" r="833"/>
          <a:stretch/>
        </p:blipFill>
        <p:spPr bwMode="auto">
          <a:xfrm>
            <a:off x="5410200" y="5227555"/>
            <a:ext cx="2754312" cy="877888"/>
          </a:xfrm>
          <a:prstGeom prst="rect">
            <a:avLst/>
          </a:prstGeom>
          <a:noFill/>
          <a:ln>
            <a:noFill/>
          </a:ln>
        </p:spPr>
      </p:pic>
    </p:spTree>
    <p:extLst>
      <p:ext uri="{BB962C8B-B14F-4D97-AF65-F5344CB8AC3E}">
        <p14:creationId xmlns:p14="http://schemas.microsoft.com/office/powerpoint/2010/main" val="307912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6ED7-022D-304E-B758-8C9CAB2E4F77}"/>
              </a:ext>
            </a:extLst>
          </p:cNvPr>
          <p:cNvSpPr>
            <a:spLocks noGrp="1"/>
          </p:cNvSpPr>
          <p:nvPr>
            <p:ph type="title"/>
          </p:nvPr>
        </p:nvSpPr>
        <p:spPr>
          <a:xfrm>
            <a:off x="934810" y="533400"/>
            <a:ext cx="3845378" cy="1088068"/>
          </a:xfrm>
        </p:spPr>
        <p:txBody>
          <a:bodyPr vert="horz" lIns="68580" tIns="34290" rIns="68580" bIns="34290" rtlCol="0" anchor="b">
            <a:normAutofit/>
          </a:bodyPr>
          <a:lstStyle/>
          <a:p>
            <a:r>
              <a:rPr lang="en-US" dirty="0"/>
              <a:t>Our Goals</a:t>
            </a:r>
          </a:p>
        </p:txBody>
      </p:sp>
      <p:sp>
        <p:nvSpPr>
          <p:cNvPr id="3" name="Content Placeholder 2">
            <a:extLst>
              <a:ext uri="{FF2B5EF4-FFF2-40B4-BE49-F238E27FC236}">
                <a16:creationId xmlns:a16="http://schemas.microsoft.com/office/drawing/2014/main" id="{2D739B68-1A6D-5C42-9F8B-006078423DA4}"/>
              </a:ext>
            </a:extLst>
          </p:cNvPr>
          <p:cNvSpPr>
            <a:spLocks noGrp="1"/>
          </p:cNvSpPr>
          <p:nvPr>
            <p:ph sz="half" idx="1"/>
          </p:nvPr>
        </p:nvSpPr>
        <p:spPr>
          <a:xfrm>
            <a:off x="4808763" y="2506436"/>
            <a:ext cx="3845379" cy="3208564"/>
          </a:xfrm>
        </p:spPr>
        <p:txBody>
          <a:bodyPr vert="horz" lIns="0" tIns="34290" rIns="0" bIns="34290" rtlCol="0">
            <a:normAutofit fontScale="92500" lnSpcReduction="20000"/>
          </a:bodyPr>
          <a:lstStyle/>
          <a:p>
            <a:pPr marL="216694" indent="-203597">
              <a:buFont typeface="Calibri" panose="020F0502020204030204" pitchFamily="34" charset="0"/>
              <a:buChar char="•"/>
            </a:pPr>
            <a:r>
              <a:rPr lang="en-US" sz="2600" dirty="0"/>
              <a:t>Learn together what works.</a:t>
            </a:r>
          </a:p>
          <a:p>
            <a:pPr marL="216694" indent="-203597">
              <a:buFont typeface="Calibri" panose="020F0502020204030204" pitchFamily="34" charset="0"/>
              <a:buChar char="•"/>
            </a:pPr>
            <a:r>
              <a:rPr lang="en-US" sz="2600" dirty="0"/>
              <a:t>Create common standards and monitor to encourage the things that work to happen across the state.</a:t>
            </a:r>
          </a:p>
          <a:p>
            <a:pPr marL="216694" indent="-203597">
              <a:buFont typeface="Calibri" panose="020F0502020204030204" pitchFamily="34" charset="0"/>
              <a:buChar char="•"/>
            </a:pPr>
            <a:r>
              <a:rPr lang="en-US" sz="2600" dirty="0"/>
              <a:t>Support staff to help you do what works.</a:t>
            </a:r>
          </a:p>
          <a:p>
            <a:pPr marL="216694" indent="-203597">
              <a:buFont typeface="Calibri" panose="020F0502020204030204" pitchFamily="34" charset="0"/>
              <a:buChar char="•"/>
            </a:pPr>
            <a:r>
              <a:rPr lang="en-US" sz="2600" dirty="0"/>
              <a:t>Adjust the standards as we continue to learn.</a:t>
            </a:r>
          </a:p>
          <a:p>
            <a:pPr marL="471488" lvl="1" indent="-128588">
              <a:buFont typeface="Calibri" panose="020F0502020204030204" pitchFamily="34" charset="0"/>
              <a:buChar char="•"/>
            </a:pPr>
            <a:endParaRPr lang="en-US" dirty="0"/>
          </a:p>
          <a:p>
            <a:endParaRPr lang="en-US" dirty="0"/>
          </a:p>
        </p:txBody>
      </p:sp>
      <p:pic>
        <p:nvPicPr>
          <p:cNvPr id="6" name="Content Placeholder 5">
            <a:extLst>
              <a:ext uri="{FF2B5EF4-FFF2-40B4-BE49-F238E27FC236}">
                <a16:creationId xmlns:a16="http://schemas.microsoft.com/office/drawing/2014/main" id="{9453B70B-9B5D-6B4B-95A8-133EADA954D9}"/>
              </a:ext>
            </a:extLst>
          </p:cNvPr>
          <p:cNvPicPr>
            <a:picLocks noGrp="1" noChangeAspect="1"/>
          </p:cNvPicPr>
          <p:nvPr>
            <p:ph sz="half" idx="2"/>
          </p:nvPr>
        </p:nvPicPr>
        <p:blipFill>
          <a:blip r:embed="rId3"/>
          <a:stretch>
            <a:fillRect/>
          </a:stretch>
        </p:blipFill>
        <p:spPr>
          <a:xfrm>
            <a:off x="483280" y="2743200"/>
            <a:ext cx="4088720" cy="2289683"/>
          </a:xfrm>
          <a:prstGeom prst="rect">
            <a:avLst/>
          </a:prstGeom>
        </p:spPr>
      </p:pic>
      <p:sp>
        <p:nvSpPr>
          <p:cNvPr id="4" name="Slide Number Placeholder 3">
            <a:extLst>
              <a:ext uri="{FF2B5EF4-FFF2-40B4-BE49-F238E27FC236}">
                <a16:creationId xmlns:a16="http://schemas.microsoft.com/office/drawing/2014/main" id="{D1080C2A-B4FB-4543-BF6F-3814D34A1143}"/>
              </a:ext>
            </a:extLst>
          </p:cNvPr>
          <p:cNvSpPr>
            <a:spLocks noGrp="1"/>
          </p:cNvSpPr>
          <p:nvPr>
            <p:ph type="sldNum" sz="quarter" idx="12"/>
          </p:nvPr>
        </p:nvSpPr>
        <p:spPr/>
        <p:txBody>
          <a:bodyPr vert="horz" lIns="68580" tIns="34290" rIns="68580" bIns="34290" rtlCol="0" anchor="ctr">
            <a:normAutofit/>
          </a:bodyPr>
          <a:lstStyle/>
          <a:p>
            <a:pPr defTabSz="685800">
              <a:spcAft>
                <a:spcPts val="450"/>
              </a:spcAft>
            </a:pPr>
            <a:fld id="{4FAB73BC-B049-4115-A692-8D63A059BFB8}" type="slidenum">
              <a:rPr lang="en-US" smtClean="0"/>
              <a:pPr defTabSz="685800">
                <a:spcAft>
                  <a:spcPts val="450"/>
                </a:spcAft>
              </a:pPr>
              <a:t>14</a:t>
            </a:fld>
            <a:endParaRPr lang="en-US"/>
          </a:p>
        </p:txBody>
      </p:sp>
    </p:spTree>
    <p:extLst>
      <p:ext uri="{BB962C8B-B14F-4D97-AF65-F5344CB8AC3E}">
        <p14:creationId xmlns:p14="http://schemas.microsoft.com/office/powerpoint/2010/main" val="148622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9F369-CDC6-9B42-A39E-1026A4014705}"/>
              </a:ext>
            </a:extLst>
          </p:cNvPr>
          <p:cNvSpPr>
            <a:spLocks noGrp="1"/>
          </p:cNvSpPr>
          <p:nvPr>
            <p:ph type="title"/>
          </p:nvPr>
        </p:nvSpPr>
        <p:spPr>
          <a:ln>
            <a:solidFill>
              <a:schemeClr val="bg1"/>
            </a:solidFill>
          </a:ln>
        </p:spPr>
        <p:txBody>
          <a:bodyPr vert="horz" lIns="68580" tIns="34290" rIns="68580" bIns="68580" rtlCol="0" anchor="b">
            <a:normAutofit/>
          </a:bodyPr>
          <a:lstStyle/>
          <a:p>
            <a:r>
              <a:rPr lang="en-US" sz="3000" b="1" u="sng" dirty="0">
                <a:solidFill>
                  <a:schemeClr val="tx1"/>
                </a:solidFill>
              </a:rPr>
              <a:t>PATH Monitoring Webinar</a:t>
            </a:r>
          </a:p>
        </p:txBody>
      </p:sp>
      <p:sp>
        <p:nvSpPr>
          <p:cNvPr id="3" name="Content Placeholder 2">
            <a:extLst>
              <a:ext uri="{FF2B5EF4-FFF2-40B4-BE49-F238E27FC236}">
                <a16:creationId xmlns:a16="http://schemas.microsoft.com/office/drawing/2014/main" id="{30F07F7F-2E3C-4C47-A062-372E001EF8FC}"/>
              </a:ext>
            </a:extLst>
          </p:cNvPr>
          <p:cNvSpPr>
            <a:spLocks noGrp="1"/>
          </p:cNvSpPr>
          <p:nvPr>
            <p:ph sz="half" idx="1"/>
          </p:nvPr>
        </p:nvSpPr>
        <p:spPr/>
        <p:txBody>
          <a:bodyPr vert="horz" lIns="0" tIns="34290" rIns="0" bIns="34290" rtlCol="0">
            <a:normAutofit/>
          </a:bodyPr>
          <a:lstStyle/>
          <a:p>
            <a:pPr marL="0" indent="0">
              <a:buNone/>
            </a:pPr>
            <a:r>
              <a:rPr lang="en-US" sz="2325" dirty="0">
                <a:solidFill>
                  <a:schemeClr val="tx1"/>
                </a:solidFill>
              </a:rPr>
              <a:t>Detailed guidance on CT PATH monitoring standards:</a:t>
            </a:r>
          </a:p>
          <a:p>
            <a:pPr marL="0" indent="0">
              <a:buNone/>
            </a:pPr>
            <a:r>
              <a:rPr lang="en-US" sz="1425" dirty="0">
                <a:solidFill>
                  <a:schemeClr val="tx1"/>
                </a:solidFill>
                <a:hlinkClick r:id="rId3">
                  <a:extLst>
                    <a:ext uri="{A12FA001-AC4F-418D-AE19-62706E023703}">
                      <ahyp:hlinkClr xmlns:ahyp="http://schemas.microsoft.com/office/drawing/2018/hyperlinkcolor" val="tx"/>
                    </a:ext>
                  </a:extLst>
                </a:hlinkClick>
              </a:rPr>
              <a:t>http://www.ctbos.org/wp-content/uploads/2019/02/PATH-Monitoring-Training-v6.pdf</a:t>
            </a:r>
            <a:endParaRPr lang="en-US" sz="1425" dirty="0">
              <a:solidFill>
                <a:schemeClr val="tx1"/>
              </a:solidFill>
            </a:endParaRPr>
          </a:p>
          <a:p>
            <a:endParaRPr lang="en-US" sz="1050" dirty="0">
              <a:solidFill>
                <a:schemeClr val="tx1"/>
              </a:solidFill>
            </a:endParaRPr>
          </a:p>
          <a:p>
            <a:r>
              <a:rPr lang="en-US" sz="1950" dirty="0">
                <a:solidFill>
                  <a:schemeClr val="tx1"/>
                </a:solidFill>
              </a:rPr>
              <a:t>To listen to a recorded </a:t>
            </a:r>
            <a:r>
              <a:rPr lang="en-US" sz="2100" dirty="0">
                <a:solidFill>
                  <a:schemeClr val="tx1"/>
                </a:solidFill>
              </a:rPr>
              <a:t>version of the webinar contact:  </a:t>
            </a:r>
            <a:r>
              <a:rPr lang="en-US" sz="2100" dirty="0">
                <a:solidFill>
                  <a:schemeClr val="tx1"/>
                </a:solidFill>
                <a:hlinkClick r:id="rId4">
                  <a:extLst>
                    <a:ext uri="{A12FA001-AC4F-418D-AE19-62706E023703}">
                      <ahyp:hlinkClr xmlns:ahyp="http://schemas.microsoft.com/office/drawing/2018/hyperlinkcolor" val="tx"/>
                    </a:ext>
                  </a:extLst>
                </a:hlinkClick>
              </a:rPr>
              <a:t>Shannon@housinginnovations.us</a:t>
            </a:r>
            <a:endParaRPr lang="en-US" sz="2100" dirty="0">
              <a:solidFill>
                <a:schemeClr val="tx1"/>
              </a:solidFill>
            </a:endParaRPr>
          </a:p>
          <a:p>
            <a:endParaRPr lang="en-US" sz="2100" dirty="0">
              <a:solidFill>
                <a:schemeClr val="tx1"/>
              </a:solidFill>
            </a:endParaRPr>
          </a:p>
          <a:p>
            <a:endParaRPr lang="en-US" sz="2100" dirty="0">
              <a:solidFill>
                <a:srgbClr val="FFFFFF"/>
              </a:solidFill>
            </a:endParaRPr>
          </a:p>
        </p:txBody>
      </p:sp>
      <p:pic>
        <p:nvPicPr>
          <p:cNvPr id="9" name="Content Placeholder 8" descr="A person sitting at a table using a computer&#10;&#10;Description automatically generated">
            <a:extLst>
              <a:ext uri="{FF2B5EF4-FFF2-40B4-BE49-F238E27FC236}">
                <a16:creationId xmlns:a16="http://schemas.microsoft.com/office/drawing/2014/main" id="{DD264220-CEDC-0D40-9053-481FE5F0BF1D}"/>
              </a:ext>
            </a:extLst>
          </p:cNvPr>
          <p:cNvPicPr>
            <a:picLocks noGrp="1" noChangeAspect="1"/>
          </p:cNvPicPr>
          <p:nvPr>
            <p:ph sz="half" idx="2"/>
          </p:nvPr>
        </p:nvPicPr>
        <p:blipFill rotWithShape="1">
          <a:blip r:embed="rId5"/>
          <a:stretch/>
        </p:blipFill>
        <p:spPr>
          <a:xfrm>
            <a:off x="4664075" y="2623134"/>
            <a:ext cx="3702050" cy="2468982"/>
          </a:xfrm>
          <a:prstGeom prst="rect">
            <a:avLst/>
          </a:prstGeom>
        </p:spPr>
      </p:pic>
      <p:sp>
        <p:nvSpPr>
          <p:cNvPr id="4" name="Slide Number Placeholder 3">
            <a:extLst>
              <a:ext uri="{FF2B5EF4-FFF2-40B4-BE49-F238E27FC236}">
                <a16:creationId xmlns:a16="http://schemas.microsoft.com/office/drawing/2014/main" id="{FDBBC977-AD07-4142-9512-17E42162CE74}"/>
              </a:ext>
            </a:extLst>
          </p:cNvPr>
          <p:cNvSpPr>
            <a:spLocks noGrp="1"/>
          </p:cNvSpPr>
          <p:nvPr>
            <p:ph type="sldNum" sz="quarter" idx="12"/>
          </p:nvPr>
        </p:nvSpPr>
        <p:spPr/>
        <p:txBody>
          <a:bodyPr vert="horz" lIns="68580" tIns="34290" rIns="68580" bIns="34290" rtlCol="0" anchor="ctr">
            <a:normAutofit/>
          </a:bodyPr>
          <a:lstStyle/>
          <a:p>
            <a:pPr defTabSz="685800">
              <a:spcAft>
                <a:spcPts val="450"/>
              </a:spcAft>
            </a:pPr>
            <a:fld id="{4FAB73BC-B049-4115-A692-8D63A059BFB8}" type="slidenum">
              <a:rPr lang="en-US" smtClean="0"/>
              <a:pPr defTabSz="685800">
                <a:spcAft>
                  <a:spcPts val="450"/>
                </a:spcAft>
              </a:pPr>
              <a:t>15</a:t>
            </a:fld>
            <a:endParaRPr lang="en-US"/>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401423D-923A-9B49-9F4E-1EA9D73A7488}"/>
                  </a:ext>
                </a:extLst>
              </p14:cNvPr>
              <p14:cNvContentPartPr/>
              <p14:nvPr/>
            </p14:nvContentPartPr>
            <p14:xfrm>
              <a:off x="1531848" y="2471705"/>
              <a:ext cx="270" cy="270"/>
            </p14:xfrm>
          </p:contentPart>
        </mc:Choice>
        <mc:Fallback xmlns="">
          <p:pic>
            <p:nvPicPr>
              <p:cNvPr id="6" name="Ink 5">
                <a:extLst>
                  <a:ext uri="{FF2B5EF4-FFF2-40B4-BE49-F238E27FC236}">
                    <a16:creationId xmlns:a16="http://schemas.microsoft.com/office/drawing/2014/main" id="{9401423D-923A-9B49-9F4E-1EA9D73A7488}"/>
                  </a:ext>
                </a:extLst>
              </p:cNvPr>
              <p:cNvPicPr/>
              <p:nvPr/>
            </p:nvPicPr>
            <p:blipFill>
              <a:blip r:embed="rId7"/>
              <a:stretch>
                <a:fillRect/>
              </a:stretch>
            </p:blipFill>
            <p:spPr>
              <a:xfrm>
                <a:off x="1525098" y="2464955"/>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2946B79-2361-8849-91B0-6AD4FB0A3049}"/>
                  </a:ext>
                </a:extLst>
              </p14:cNvPr>
              <p14:cNvContentPartPr/>
              <p14:nvPr/>
            </p14:nvContentPartPr>
            <p14:xfrm>
              <a:off x="1466778" y="1909295"/>
              <a:ext cx="270" cy="270"/>
            </p14:xfrm>
          </p:contentPart>
        </mc:Choice>
        <mc:Fallback xmlns="">
          <p:pic>
            <p:nvPicPr>
              <p:cNvPr id="7" name="Ink 6">
                <a:extLst>
                  <a:ext uri="{FF2B5EF4-FFF2-40B4-BE49-F238E27FC236}">
                    <a16:creationId xmlns:a16="http://schemas.microsoft.com/office/drawing/2014/main" id="{22946B79-2361-8849-91B0-6AD4FB0A3049}"/>
                  </a:ext>
                </a:extLst>
              </p:cNvPr>
              <p:cNvPicPr/>
              <p:nvPr/>
            </p:nvPicPr>
            <p:blipFill>
              <a:blip r:embed="rId7"/>
              <a:stretch>
                <a:fillRect/>
              </a:stretch>
            </p:blipFill>
            <p:spPr>
              <a:xfrm>
                <a:off x="1460028" y="1902545"/>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36ACD178-73B5-DB48-822F-EEB09F6413A2}"/>
                  </a:ext>
                </a:extLst>
              </p14:cNvPr>
              <p14:cNvContentPartPr/>
              <p14:nvPr/>
            </p14:nvContentPartPr>
            <p14:xfrm>
              <a:off x="1129818" y="3785255"/>
              <a:ext cx="270" cy="270"/>
            </p14:xfrm>
          </p:contentPart>
        </mc:Choice>
        <mc:Fallback xmlns="">
          <p:pic>
            <p:nvPicPr>
              <p:cNvPr id="8" name="Ink 7">
                <a:extLst>
                  <a:ext uri="{FF2B5EF4-FFF2-40B4-BE49-F238E27FC236}">
                    <a16:creationId xmlns:a16="http://schemas.microsoft.com/office/drawing/2014/main" id="{36ACD178-73B5-DB48-822F-EEB09F6413A2}"/>
                  </a:ext>
                </a:extLst>
              </p:cNvPr>
              <p:cNvPicPr/>
              <p:nvPr/>
            </p:nvPicPr>
            <p:blipFill>
              <a:blip r:embed="rId7"/>
              <a:stretch>
                <a:fillRect/>
              </a:stretch>
            </p:blipFill>
            <p:spPr>
              <a:xfrm>
                <a:off x="1123068" y="3778505"/>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93246D33-C382-0F44-8300-E35F2E341510}"/>
                  </a:ext>
                </a:extLst>
              </p14:cNvPr>
              <p14:cNvContentPartPr/>
              <p14:nvPr/>
            </p14:nvContentPartPr>
            <p14:xfrm>
              <a:off x="1043148" y="2261645"/>
              <a:ext cx="270" cy="270"/>
            </p14:xfrm>
          </p:contentPart>
        </mc:Choice>
        <mc:Fallback xmlns="">
          <p:pic>
            <p:nvPicPr>
              <p:cNvPr id="12" name="Ink 11">
                <a:extLst>
                  <a:ext uri="{FF2B5EF4-FFF2-40B4-BE49-F238E27FC236}">
                    <a16:creationId xmlns:a16="http://schemas.microsoft.com/office/drawing/2014/main" id="{93246D33-C382-0F44-8300-E35F2E341510}"/>
                  </a:ext>
                </a:extLst>
              </p:cNvPr>
              <p:cNvPicPr/>
              <p:nvPr/>
            </p:nvPicPr>
            <p:blipFill>
              <a:blip r:embed="rId11"/>
              <a:stretch>
                <a:fillRect/>
              </a:stretch>
            </p:blipFill>
            <p:spPr>
              <a:xfrm>
                <a:off x="1036398" y="2254895"/>
                <a:ext cx="13500" cy="13500"/>
              </a:xfrm>
              <a:prstGeom prst="rect">
                <a:avLst/>
              </a:prstGeom>
            </p:spPr>
          </p:pic>
        </mc:Fallback>
      </mc:AlternateContent>
    </p:spTree>
    <p:extLst>
      <p:ext uri="{BB962C8B-B14F-4D97-AF65-F5344CB8AC3E}">
        <p14:creationId xmlns:p14="http://schemas.microsoft.com/office/powerpoint/2010/main" val="3972568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5832" y="639097"/>
            <a:ext cx="2551471" cy="3686015"/>
          </a:xfrm>
        </p:spPr>
        <p:txBody>
          <a:bodyPr vert="horz" lIns="91440" tIns="45720" rIns="91440" bIns="45720" rtlCol="0" anchor="b">
            <a:normAutofit/>
          </a:bodyPr>
          <a:lstStyle/>
          <a:p>
            <a:r>
              <a:rPr lang="en-US" sz="4400"/>
              <a:t>Defining &amp; Measuring Success</a:t>
            </a:r>
          </a:p>
        </p:txBody>
      </p:sp>
      <p:sp>
        <p:nvSpPr>
          <p:cNvPr id="6" name="Text Placeholder 5"/>
          <p:cNvSpPr>
            <a:spLocks noGrp="1"/>
          </p:cNvSpPr>
          <p:nvPr>
            <p:ph type="body" idx="1"/>
          </p:nvPr>
        </p:nvSpPr>
        <p:spPr>
          <a:xfrm>
            <a:off x="6105832" y="4455621"/>
            <a:ext cx="2563493" cy="1238616"/>
          </a:xfrm>
        </p:spPr>
        <p:txBody>
          <a:bodyPr vert="horz" lIns="91440" tIns="45720" rIns="91440" bIns="45720" rtlCol="0">
            <a:normAutofit/>
          </a:bodyPr>
          <a:lstStyle/>
          <a:p>
            <a:r>
              <a:rPr lang="en-US" sz="1700">
                <a:solidFill>
                  <a:schemeClr val="tx1">
                    <a:lumMod val="85000"/>
                    <a:lumOff val="15000"/>
                  </a:schemeClr>
                </a:solidFill>
              </a:rPr>
              <a:t> </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16</a:t>
            </a:fld>
            <a:endParaRPr lang="en-US"/>
          </a:p>
        </p:txBody>
      </p:sp>
      <p:pic>
        <p:nvPicPr>
          <p:cNvPr id="2" name="Picture 1">
            <a:extLst>
              <a:ext uri="{FF2B5EF4-FFF2-40B4-BE49-F238E27FC236}">
                <a16:creationId xmlns:a16="http://schemas.microsoft.com/office/drawing/2014/main" id="{B8DA998D-ED58-E740-9625-2CA90352F822}"/>
              </a:ext>
            </a:extLst>
          </p:cNvPr>
          <p:cNvPicPr>
            <a:picLocks noChangeAspect="1"/>
          </p:cNvPicPr>
          <p:nvPr/>
        </p:nvPicPr>
        <p:blipFill>
          <a:blip r:embed="rId3"/>
          <a:stretch>
            <a:fillRect/>
          </a:stretch>
        </p:blipFill>
        <p:spPr>
          <a:xfrm>
            <a:off x="475499" y="1782464"/>
            <a:ext cx="5184163" cy="2769390"/>
          </a:xfrm>
          <a:prstGeom prst="rect">
            <a:avLst/>
          </a:prstGeom>
        </p:spPr>
      </p:pic>
    </p:spTree>
    <p:extLst>
      <p:ext uri="{BB962C8B-B14F-4D97-AF65-F5344CB8AC3E}">
        <p14:creationId xmlns:p14="http://schemas.microsoft.com/office/powerpoint/2010/main" val="2755640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49F38109-6CA7-491B-A6A4-D2A06300E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98B356-76FC-F849-8627-00F1D021E41E}"/>
              </a:ext>
            </a:extLst>
          </p:cNvPr>
          <p:cNvSpPr>
            <a:spLocks noGrp="1"/>
          </p:cNvSpPr>
          <p:nvPr>
            <p:ph type="title"/>
          </p:nvPr>
        </p:nvSpPr>
        <p:spPr>
          <a:xfrm>
            <a:off x="5047500" y="639097"/>
            <a:ext cx="3609804" cy="3686015"/>
          </a:xfrm>
        </p:spPr>
        <p:txBody>
          <a:bodyPr vert="horz" lIns="91440" tIns="45720" rIns="91440" bIns="45720" rtlCol="0" anchor="b">
            <a:normAutofit/>
          </a:bodyPr>
          <a:lstStyle/>
          <a:p>
            <a:r>
              <a:rPr lang="en-US" sz="5000">
                <a:solidFill>
                  <a:schemeClr val="tx1">
                    <a:lumMod val="85000"/>
                    <a:lumOff val="15000"/>
                  </a:schemeClr>
                </a:solidFill>
              </a:rPr>
              <a:t>What’s the core purpose of your outreach project?</a:t>
            </a:r>
          </a:p>
        </p:txBody>
      </p:sp>
      <p:pic>
        <p:nvPicPr>
          <p:cNvPr id="10" name="Content Placeholder 6">
            <a:extLst>
              <a:ext uri="{FF2B5EF4-FFF2-40B4-BE49-F238E27FC236}">
                <a16:creationId xmlns:a16="http://schemas.microsoft.com/office/drawing/2014/main" id="{73376070-7912-2644-8E56-B75E823A17BC}"/>
              </a:ext>
            </a:extLst>
          </p:cNvPr>
          <p:cNvPicPr>
            <a:picLocks noGrp="1" noChangeAspect="1"/>
          </p:cNvPicPr>
          <p:nvPr>
            <p:ph sz="half" idx="1"/>
          </p:nvPr>
        </p:nvPicPr>
        <p:blipFill rotWithShape="1">
          <a:blip r:embed="rId2"/>
          <a:srcRect l="20581" r="20049" b="2"/>
          <a:stretch/>
        </p:blipFill>
        <p:spPr>
          <a:xfrm>
            <a:off x="475499" y="640081"/>
            <a:ext cx="4096501" cy="5054156"/>
          </a:xfrm>
          <a:prstGeom prst="rect">
            <a:avLst/>
          </a:prstGeom>
        </p:spPr>
      </p:pic>
      <p:cxnSp>
        <p:nvCxnSpPr>
          <p:cNvPr id="23" name="Straight Connector 22">
            <a:extLst>
              <a:ext uri="{FF2B5EF4-FFF2-40B4-BE49-F238E27FC236}">
                <a16:creationId xmlns:a16="http://schemas.microsoft.com/office/drawing/2014/main" id="{107708C9-4DE8-42DC-8556-86EFA6F0BB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093E2E4-CE1B-4314-8AD0-0555B7CAC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8D8D66C-6E87-4017-8A48-ED6A4578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E2E7F8CF-7C61-2948-BDE1-E74D7B142F07}"/>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450"/>
              </a:spcAft>
            </a:pPr>
            <a:fld id="{4FAB73BC-B049-4115-A692-8D63A059BFB8}" type="slidenum">
              <a:rPr lang="en-US" smtClean="0"/>
              <a:pPr>
                <a:spcAft>
                  <a:spcPts val="450"/>
                </a:spcAft>
              </a:pPr>
              <a:t>17</a:t>
            </a:fld>
            <a:endParaRPr lang="en-US"/>
          </a:p>
        </p:txBody>
      </p:sp>
    </p:spTree>
    <p:extLst>
      <p:ext uri="{BB962C8B-B14F-4D97-AF65-F5344CB8AC3E}">
        <p14:creationId xmlns:p14="http://schemas.microsoft.com/office/powerpoint/2010/main" val="742265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4B32C375-1EFF-493A-948D-E9A00A0E03F2}"/>
              </a:ext>
            </a:extLst>
          </p:cNvPr>
          <p:cNvSpPr txBox="1">
            <a:spLocks/>
          </p:cNvSpPr>
          <p:nvPr/>
        </p:nvSpPr>
        <p:spPr>
          <a:xfrm>
            <a:off x="3731078" y="634946"/>
            <a:ext cx="4931229"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450"/>
              </a:spcAft>
            </a:pPr>
            <a:r>
              <a:rPr lang="en-US"/>
              <a:t>Outreach Goals</a:t>
            </a:r>
          </a:p>
        </p:txBody>
      </p:sp>
      <p:pic>
        <p:nvPicPr>
          <p:cNvPr id="3" name="Picture 2" descr="A group of people posing for the camera&#10;&#10;Description automatically generated">
            <a:extLst>
              <a:ext uri="{FF2B5EF4-FFF2-40B4-BE49-F238E27FC236}">
                <a16:creationId xmlns:a16="http://schemas.microsoft.com/office/drawing/2014/main" id="{43A9B425-FA0A-41F9-A027-BE4785E2C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59" r="34490" b="2"/>
          <a:stretch/>
        </p:blipFill>
        <p:spPr>
          <a:xfrm>
            <a:off x="475499" y="640081"/>
            <a:ext cx="3000986" cy="5314406"/>
          </a:xfrm>
          <a:prstGeom prst="rect">
            <a:avLst/>
          </a:prstGeom>
        </p:spPr>
      </p:pic>
      <p:cxnSp>
        <p:nvCxnSpPr>
          <p:cNvPr id="17" name="Straight Connector 16">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A8AE4A22-7B55-4A82-A14F-6861A262B228}"/>
              </a:ext>
            </a:extLst>
          </p:cNvPr>
          <p:cNvSpPr txBox="1">
            <a:spLocks/>
          </p:cNvSpPr>
          <p:nvPr/>
        </p:nvSpPr>
        <p:spPr>
          <a:xfrm>
            <a:off x="3731076" y="2198914"/>
            <a:ext cx="4931230" cy="402414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dirty="0"/>
          </a:p>
          <a:p>
            <a:pPr lvl="1">
              <a:buFont typeface="Calibri" panose="020F0502020204030204" pitchFamily="34" charset="0"/>
              <a:buChar char="•"/>
            </a:pPr>
            <a:r>
              <a:rPr lang="en-US" sz="2000" dirty="0"/>
              <a:t>Rapidly connect unsheltered homeless persons to safe housing and supports &amp; reduce length of homelessness.</a:t>
            </a:r>
          </a:p>
          <a:p>
            <a:pPr lvl="1">
              <a:buFont typeface="Calibri" panose="020F0502020204030204" pitchFamily="34" charset="0"/>
              <a:buChar char="•"/>
            </a:pPr>
            <a:r>
              <a:rPr lang="en-US" sz="2000" dirty="0"/>
              <a:t>Identify people living in unsheltered locations &amp; reduce associated risks.</a:t>
            </a:r>
          </a:p>
          <a:p>
            <a:pPr lvl="1">
              <a:buFont typeface="Calibri" panose="020F0502020204030204" pitchFamily="34" charset="0"/>
              <a:buChar char="•"/>
            </a:pPr>
            <a:r>
              <a:rPr lang="en-US" sz="2000" dirty="0"/>
              <a:t>Use all available resources strategically to end unsheltered homelessness for as many people as possible prioritizing the most vulnerable and those who have been homeless the longest.</a:t>
            </a:r>
          </a:p>
          <a:p>
            <a:pPr lvl="1">
              <a:buFont typeface="Calibri" panose="020F0502020204030204" pitchFamily="34" charset="0"/>
              <a:buChar char="•"/>
            </a:pPr>
            <a:r>
              <a:rPr lang="en-US" sz="2000" dirty="0"/>
              <a:t>Help people to stabilize in housing so they do not return to homelessness.</a:t>
            </a:r>
          </a:p>
          <a:p>
            <a:pPr lvl="1"/>
            <a:endParaRPr lang="en-US" dirty="0"/>
          </a:p>
        </p:txBody>
      </p:sp>
      <p:sp>
        <p:nvSpPr>
          <p:cNvPr id="19" name="Rectangle 18">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766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2D589C-565F-3F46-BD1A-B5B47F22D874}"/>
              </a:ext>
            </a:extLst>
          </p:cNvPr>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6" name="Picture 5">
            <a:extLst>
              <a:ext uri="{FF2B5EF4-FFF2-40B4-BE49-F238E27FC236}">
                <a16:creationId xmlns:a16="http://schemas.microsoft.com/office/drawing/2014/main" id="{43DA93C2-509B-0648-9598-EAD3722A0241}"/>
              </a:ext>
            </a:extLst>
          </p:cNvPr>
          <p:cNvPicPr>
            <a:picLocks noChangeAspect="1"/>
          </p:cNvPicPr>
          <p:nvPr/>
        </p:nvPicPr>
        <p:blipFill>
          <a:blip r:embed="rId3"/>
          <a:stretch>
            <a:fillRect/>
          </a:stretch>
        </p:blipFill>
        <p:spPr>
          <a:xfrm>
            <a:off x="116322" y="881185"/>
            <a:ext cx="7045980" cy="4820933"/>
          </a:xfrm>
          <a:prstGeom prst="rect">
            <a:avLst/>
          </a:prstGeom>
        </p:spPr>
      </p:pic>
      <p:sp>
        <p:nvSpPr>
          <p:cNvPr id="7" name="TextBox 6">
            <a:extLst>
              <a:ext uri="{FF2B5EF4-FFF2-40B4-BE49-F238E27FC236}">
                <a16:creationId xmlns:a16="http://schemas.microsoft.com/office/drawing/2014/main" id="{1202A2EE-8A86-7049-8A50-FF36EAE15720}"/>
              </a:ext>
            </a:extLst>
          </p:cNvPr>
          <p:cNvSpPr txBox="1"/>
          <p:nvPr/>
        </p:nvSpPr>
        <p:spPr>
          <a:xfrm>
            <a:off x="7425363" y="2640331"/>
            <a:ext cx="1421457" cy="646331"/>
          </a:xfrm>
          <a:prstGeom prst="rect">
            <a:avLst/>
          </a:prstGeom>
          <a:noFill/>
        </p:spPr>
        <p:txBody>
          <a:bodyPr wrap="square" rtlCol="0">
            <a:spAutoFit/>
          </a:bodyPr>
          <a:lstStyle/>
          <a:p>
            <a:r>
              <a:rPr lang="en-US" dirty="0" err="1"/>
              <a:t>www.CTCANdata.org</a:t>
            </a:r>
            <a:endParaRPr lang="en-US" dirty="0"/>
          </a:p>
        </p:txBody>
      </p:sp>
    </p:spTree>
    <p:extLst>
      <p:ext uri="{BB962C8B-B14F-4D97-AF65-F5344CB8AC3E}">
        <p14:creationId xmlns:p14="http://schemas.microsoft.com/office/powerpoint/2010/main" val="398945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Why do you do this work? How can we help?</a:t>
            </a:r>
          </a:p>
        </p:txBody>
      </p:sp>
      <p:sp>
        <p:nvSpPr>
          <p:cNvPr id="5" name="Content Placeholder 4"/>
          <p:cNvSpPr>
            <a:spLocks noGrp="1"/>
          </p:cNvSpPr>
          <p:nvPr>
            <p:ph idx="1"/>
          </p:nvPr>
        </p:nvSpPr>
        <p:spPr/>
        <p:txBody>
          <a:bodyPr/>
          <a:lstStyle/>
          <a:p>
            <a:pPr marL="0" indent="0">
              <a:buNone/>
            </a:pPr>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2</a:t>
            </a:fld>
            <a:endParaRPr lang="en-US" dirty="0"/>
          </a:p>
        </p:txBody>
      </p:sp>
      <p:sp>
        <p:nvSpPr>
          <p:cNvPr id="3" name="Content Placeholder 2"/>
          <p:cNvSpPr>
            <a:spLocks noGrp="1"/>
          </p:cNvSpPr>
          <p:nvPr>
            <p:ph type="body" sz="half" idx="4294967295"/>
          </p:nvPr>
        </p:nvSpPr>
        <p:spPr>
          <a:xfrm>
            <a:off x="1059782" y="2057400"/>
            <a:ext cx="3562350" cy="3238500"/>
          </a:xfrm>
        </p:spPr>
        <p:txBody>
          <a:bodyPr>
            <a:normAutofit/>
          </a:bodyPr>
          <a:lstStyle/>
          <a:p>
            <a:endParaRPr lang="en-US" sz="2100" dirty="0"/>
          </a:p>
          <a:p>
            <a:pPr marL="0" indent="0" algn="ctr">
              <a:buNone/>
            </a:pPr>
            <a:r>
              <a:rPr lang="en-US" sz="2400" dirty="0"/>
              <a:t>Divide into pairs and spend a few minutes discussing what you like about your job and what you hope we cover today.</a:t>
            </a:r>
          </a:p>
          <a:p>
            <a:endParaRPr lang="en-US" sz="2400" dirty="0"/>
          </a:p>
        </p:txBody>
      </p:sp>
      <p:pic>
        <p:nvPicPr>
          <p:cNvPr id="7" name="Content Placeholder 6"/>
          <p:cNvPicPr>
            <a:picLocks noGrp="1"/>
          </p:cNvPicPr>
          <p:nvPr/>
        </p:nvPicPr>
        <p:blipFill>
          <a:blip r:embed="rId3">
            <a:extLst>
              <a:ext uri="{28A0092B-C50C-407E-A947-70E740481C1C}">
                <a14:useLocalDpi xmlns:a14="http://schemas.microsoft.com/office/drawing/2010/main" val="0"/>
              </a:ext>
            </a:extLst>
          </a:blip>
          <a:srcRect l="7882" r="7882"/>
          <a:stretch>
            <a:fillRect/>
          </a:stretch>
        </p:blipFill>
        <p:spPr bwMode="auto">
          <a:xfrm>
            <a:off x="5799945" y="2813957"/>
            <a:ext cx="2520731" cy="1988127"/>
          </a:xfrm>
          <a:prstGeom prst="rect">
            <a:avLst/>
          </a:prstGeom>
          <a:noFill/>
          <a:ln>
            <a:noFill/>
          </a:ln>
        </p:spPr>
      </p:pic>
    </p:spTree>
    <p:extLst>
      <p:ext uri="{BB962C8B-B14F-4D97-AF65-F5344CB8AC3E}">
        <p14:creationId xmlns:p14="http://schemas.microsoft.com/office/powerpoint/2010/main" val="52992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dirty="0"/>
              <a:t>Measuring success</a:t>
            </a:r>
          </a:p>
        </p:txBody>
      </p:sp>
      <p:sp>
        <p:nvSpPr>
          <p:cNvPr id="3" name="Content Placeholder 2"/>
          <p:cNvSpPr>
            <a:spLocks noGrp="1"/>
          </p:cNvSpPr>
          <p:nvPr>
            <p:ph sz="half" idx="1"/>
          </p:nvPr>
        </p:nvSpPr>
        <p:spPr>
          <a:xfrm>
            <a:off x="822959" y="1845733"/>
            <a:ext cx="4841240" cy="4429596"/>
          </a:xfrm>
        </p:spPr>
        <p:txBody>
          <a:bodyPr vert="horz" lIns="0" tIns="45720" rIns="0" bIns="45720" rtlCol="0">
            <a:normAutofit/>
          </a:bodyPr>
          <a:lstStyle/>
          <a:p>
            <a:pPr marL="259556" indent="-221456">
              <a:buFont typeface="Calibri" panose="020F0502020204030204" pitchFamily="34" charset="0"/>
              <a:buChar char="•"/>
            </a:pPr>
            <a:r>
              <a:rPr lang="en-US" sz="2400" dirty="0"/>
              <a:t>How long does it take to move people who are document ready into housing?</a:t>
            </a:r>
          </a:p>
          <a:p>
            <a:pPr marL="259556" indent="-221456">
              <a:buFont typeface="Calibri" panose="020F0502020204030204" pitchFamily="34" charset="0"/>
              <a:buChar char="•"/>
            </a:pPr>
            <a:r>
              <a:rPr lang="en-US" sz="2400" dirty="0"/>
              <a:t>How many people moved into housing last year?</a:t>
            </a:r>
          </a:p>
          <a:p>
            <a:pPr marL="259556" indent="-221456">
              <a:buFont typeface="Calibri" panose="020F0502020204030204" pitchFamily="34" charset="0"/>
              <a:buChar char="•"/>
            </a:pPr>
            <a:r>
              <a:rPr lang="en-US" sz="2400" dirty="0"/>
              <a:t>How many people are you going to move into housing this year?</a:t>
            </a:r>
          </a:p>
          <a:p>
            <a:pPr marL="259556" indent="-221456">
              <a:buFont typeface="Calibri" panose="020F0502020204030204" pitchFamily="34" charset="0"/>
              <a:buChar char="•"/>
            </a:pPr>
            <a:r>
              <a:rPr lang="en-US" sz="2400" dirty="0"/>
              <a:t>Of those who moved into housing, how many return to homelessness?</a:t>
            </a:r>
          </a:p>
          <a:p>
            <a:pPr marL="259556" indent="-221456">
              <a:buFont typeface="Calibri" panose="020F0502020204030204" pitchFamily="34" charset="0"/>
              <a:buChar char="•"/>
            </a:pPr>
            <a:r>
              <a:rPr lang="en-US" sz="2400" dirty="0"/>
              <a:t>What percentage of clients increase income from project entry to exit?</a:t>
            </a:r>
          </a:p>
        </p:txBody>
      </p:sp>
      <p:pic>
        <p:nvPicPr>
          <p:cNvPr id="6" name="Content Placeholder 5">
            <a:extLst>
              <a:ext uri="{FF2B5EF4-FFF2-40B4-BE49-F238E27FC236}">
                <a16:creationId xmlns:a16="http://schemas.microsoft.com/office/drawing/2014/main" id="{0EA24D0C-987B-4D54-AF78-9CDCFAA638C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0491" r="16018" b="-1"/>
          <a:stretch/>
        </p:blipFill>
        <p:spPr>
          <a:xfrm>
            <a:off x="6015427" y="2446206"/>
            <a:ext cx="2351332" cy="2411236"/>
          </a:xfrm>
          <a:prstGeom prst="rect">
            <a:avLst/>
          </a:prstGeom>
        </p:spPr>
      </p:pic>
      <p:sp>
        <p:nvSpPr>
          <p:cNvPr id="4" name="Slide Number Placeholder 3"/>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20</a:t>
            </a:fld>
            <a:endParaRPr lang="en-US"/>
          </a:p>
        </p:txBody>
      </p:sp>
    </p:spTree>
    <p:extLst>
      <p:ext uri="{BB962C8B-B14F-4D97-AF65-F5344CB8AC3E}">
        <p14:creationId xmlns:p14="http://schemas.microsoft.com/office/powerpoint/2010/main" val="20607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vert="horz" lIns="91440" tIns="45720" rIns="91440" bIns="45720" rtlCol="0" anchor="b">
            <a:normAutofit/>
          </a:bodyPr>
          <a:lstStyle/>
          <a:p>
            <a:r>
              <a:rPr lang="en-US" dirty="0"/>
              <a:t>Housing Targets</a:t>
            </a:r>
          </a:p>
        </p:txBody>
      </p:sp>
      <p:pic>
        <p:nvPicPr>
          <p:cNvPr id="6" name="Content Placeholder 5" descr="Image result for images for person at home"/>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475499" y="1796791"/>
            <a:ext cx="3000986" cy="300098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731076" y="2198914"/>
            <a:ext cx="4931230" cy="3670180"/>
          </a:xfrm>
        </p:spPr>
        <p:txBody>
          <a:bodyPr vert="horz" lIns="0" tIns="45720" rIns="0" bIns="45720" rtlCol="0">
            <a:normAutofit/>
          </a:bodyPr>
          <a:lstStyle/>
          <a:p>
            <a:pPr marL="259556" indent="-259556">
              <a:buFont typeface="Calibri" panose="020F0502020204030204" pitchFamily="34" charset="0"/>
              <a:buChar char="•"/>
            </a:pPr>
            <a:r>
              <a:rPr lang="en-US"/>
              <a:t>Establishing housing targets may help outreach teams to:</a:t>
            </a:r>
          </a:p>
          <a:p>
            <a:pPr marL="479012" lvl="1" indent="-259556">
              <a:buFont typeface="Calibri" panose="020F0502020204030204" pitchFamily="34" charset="0"/>
              <a:buChar char="•"/>
            </a:pPr>
            <a:r>
              <a:rPr lang="en-US"/>
              <a:t>Commit to a common goal</a:t>
            </a:r>
          </a:p>
          <a:p>
            <a:pPr marL="479012" lvl="1" indent="-259556">
              <a:buFont typeface="Calibri" panose="020F0502020204030204" pitchFamily="34" charset="0"/>
              <a:buChar char="•"/>
            </a:pPr>
            <a:r>
              <a:rPr lang="en-US"/>
              <a:t>Prioritize work that is most likely to lead to housing</a:t>
            </a:r>
          </a:p>
          <a:p>
            <a:pPr marL="479012" lvl="1" indent="-259556">
              <a:buFont typeface="Calibri" panose="020F0502020204030204" pitchFamily="34" charset="0"/>
              <a:buChar char="•"/>
            </a:pPr>
            <a:r>
              <a:rPr lang="en-US"/>
              <a:t>Measure and celebrate success</a:t>
            </a:r>
          </a:p>
          <a:p>
            <a:pPr marL="259556" indent="-259556">
              <a:buFont typeface="Calibri" panose="020F0502020204030204" pitchFamily="34" charset="0"/>
              <a:buChar char="•"/>
            </a:pPr>
            <a:endParaRPr lang="en-US" dirty="0"/>
          </a:p>
        </p:txBody>
      </p:sp>
      <p:sp>
        <p:nvSpPr>
          <p:cNvPr id="21" name="Rectangle 20">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21</a:t>
            </a:fld>
            <a:endParaRPr lang="en-US"/>
          </a:p>
        </p:txBody>
      </p:sp>
    </p:spTree>
    <p:extLst>
      <p:ext uri="{BB962C8B-B14F-4D97-AF65-F5344CB8AC3E}">
        <p14:creationId xmlns:p14="http://schemas.microsoft.com/office/powerpoint/2010/main" val="3036933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3B46F-4E46-6445-931F-C32D13C774D6}"/>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dirty="0"/>
              <a:t>Tracking # of People Housed</a:t>
            </a:r>
          </a:p>
        </p:txBody>
      </p:sp>
      <p:pic>
        <p:nvPicPr>
          <p:cNvPr id="6" name="Content Placeholder 5">
            <a:extLst>
              <a:ext uri="{FF2B5EF4-FFF2-40B4-BE49-F238E27FC236}">
                <a16:creationId xmlns:a16="http://schemas.microsoft.com/office/drawing/2014/main" id="{6361E743-FAB0-E74E-A921-B04E38434678}"/>
              </a:ext>
            </a:extLst>
          </p:cNvPr>
          <p:cNvPicPr>
            <a:picLocks noGrp="1" noChangeAspect="1"/>
          </p:cNvPicPr>
          <p:nvPr>
            <p:ph sz="half" idx="2"/>
          </p:nvPr>
        </p:nvPicPr>
        <p:blipFill rotWithShape="1">
          <a:blip r:embed="rId3"/>
          <a:srcRect l="13093" r="19159" b="-2"/>
          <a:stretch/>
        </p:blipFill>
        <p:spPr>
          <a:xfrm>
            <a:off x="749168" y="645106"/>
            <a:ext cx="3555172" cy="5247747"/>
          </a:xfrm>
          <a:prstGeom prst="rect">
            <a:avLst/>
          </a:prstGeom>
        </p:spPr>
      </p:pic>
      <p:cxnSp>
        <p:nvCxnSpPr>
          <p:cNvPr id="19" name="Straight Connector 18">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728E46-F361-0547-A570-30C2957F7A26}"/>
              </a:ext>
            </a:extLst>
          </p:cNvPr>
          <p:cNvSpPr>
            <a:spLocks noGrp="1"/>
          </p:cNvSpPr>
          <p:nvPr>
            <p:ph sz="half" idx="1"/>
          </p:nvPr>
        </p:nvSpPr>
        <p:spPr>
          <a:xfrm>
            <a:off x="4808763" y="2198914"/>
            <a:ext cx="3845379" cy="3670180"/>
          </a:xfrm>
        </p:spPr>
        <p:txBody>
          <a:bodyPr vert="horz" lIns="0" tIns="45720" rIns="0" bIns="45720" rtlCol="0">
            <a:normAutofit/>
          </a:bodyPr>
          <a:lstStyle/>
          <a:p>
            <a:endParaRPr lang="en-US" dirty="0"/>
          </a:p>
          <a:p>
            <a:r>
              <a:rPr lang="en-US" dirty="0"/>
              <a:t>Demo of new tool –available at:</a:t>
            </a:r>
          </a:p>
          <a:p>
            <a:endParaRPr lang="en-US" dirty="0"/>
          </a:p>
          <a:p>
            <a:r>
              <a:rPr lang="en-US" dirty="0"/>
              <a:t>http://</a:t>
            </a:r>
            <a:r>
              <a:rPr lang="en-US" dirty="0" err="1"/>
              <a:t>www.ctbos.org</a:t>
            </a:r>
            <a:r>
              <a:rPr lang="en-US" dirty="0"/>
              <a:t>/resources/</a:t>
            </a:r>
          </a:p>
          <a:p>
            <a:endParaRPr lang="en-US" dirty="0"/>
          </a:p>
        </p:txBody>
      </p:sp>
      <p:sp>
        <p:nvSpPr>
          <p:cNvPr id="21" name="Rectangle 20">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B0EA3A11-BFDA-4443-A4A4-4689DD044B8A}"/>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450"/>
              </a:spcAft>
            </a:pPr>
            <a:fld id="{4FAB73BC-B049-4115-A692-8D63A059BFB8}" type="slidenum">
              <a:rPr lang="en-US"/>
              <a:pPr>
                <a:spcAft>
                  <a:spcPts val="450"/>
                </a:spcAft>
              </a:pPr>
              <a:t>22</a:t>
            </a:fld>
            <a:endParaRPr lang="en-US"/>
          </a:p>
        </p:txBody>
      </p:sp>
    </p:spTree>
    <p:extLst>
      <p:ext uri="{BB962C8B-B14F-4D97-AF65-F5344CB8AC3E}">
        <p14:creationId xmlns:p14="http://schemas.microsoft.com/office/powerpoint/2010/main" val="379900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housing targets to focus outreach work </a:t>
            </a:r>
          </a:p>
        </p:txBody>
      </p:sp>
      <p:sp>
        <p:nvSpPr>
          <p:cNvPr id="4" name="Content Placeholder 3"/>
          <p:cNvSpPr>
            <a:spLocks noGrp="1"/>
          </p:cNvSpPr>
          <p:nvPr>
            <p:ph sz="half" idx="2"/>
          </p:nvPr>
        </p:nvSpPr>
        <p:spPr>
          <a:xfrm>
            <a:off x="3312172" y="2422435"/>
            <a:ext cx="5028112" cy="3017520"/>
          </a:xfrm>
        </p:spPr>
        <p:txBody>
          <a:bodyPr>
            <a:normAutofit/>
          </a:bodyPr>
          <a:lstStyle/>
          <a:p>
            <a:pPr marL="259556" indent="-259556">
              <a:buFont typeface="Arial"/>
              <a:buChar char="•"/>
            </a:pPr>
            <a:r>
              <a:rPr lang="en-US" sz="1800" dirty="0"/>
              <a:t>Decide each quarter which participants you are going to focus on housing in the coming quarter.  </a:t>
            </a:r>
          </a:p>
          <a:p>
            <a:pPr marL="259556" indent="-259556">
              <a:buFont typeface="Arial"/>
              <a:buChar char="•"/>
            </a:pPr>
            <a:r>
              <a:rPr lang="en-US" sz="1800" dirty="0"/>
              <a:t>Plan for the unexpected by focusing on twice as many people (e.g., if quarterly housing target is 4 placements, focus on 8 clients.)</a:t>
            </a:r>
          </a:p>
          <a:p>
            <a:pPr marL="259556" indent="-259556">
              <a:buFont typeface="Arial"/>
              <a:buChar char="•"/>
            </a:pPr>
            <a:r>
              <a:rPr lang="en-US" sz="1800" dirty="0"/>
              <a:t>Determine which tasks are most critical to get done to obtain housing for each targeted participant and set a target date for each task.</a:t>
            </a:r>
          </a:p>
          <a:p>
            <a:pPr>
              <a:buFont typeface="Arial"/>
              <a:buChar char="•"/>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23</a:t>
            </a:fld>
            <a:endParaRPr lang="en-US" dirty="0"/>
          </a:p>
        </p:txBody>
      </p:sp>
      <p:sp>
        <p:nvSpPr>
          <p:cNvPr id="6" name="Content Placeholder 5">
            <a:extLst>
              <a:ext uri="{FF2B5EF4-FFF2-40B4-BE49-F238E27FC236}">
                <a16:creationId xmlns:a16="http://schemas.microsoft.com/office/drawing/2014/main" id="{82EF7EAD-5E09-B042-AE17-49551BD049E0}"/>
              </a:ext>
            </a:extLst>
          </p:cNvPr>
          <p:cNvSpPr>
            <a:spLocks noGrp="1"/>
          </p:cNvSpPr>
          <p:nvPr>
            <p:ph sz="half" idx="1"/>
          </p:nvPr>
        </p:nvSpPr>
        <p:spPr/>
        <p:txBody>
          <a:bodyPr/>
          <a:lstStyle/>
          <a:p>
            <a:r>
              <a:rPr lang="en-US" dirty="0"/>
              <a:t> </a:t>
            </a:r>
          </a:p>
        </p:txBody>
      </p:sp>
      <p:pic>
        <p:nvPicPr>
          <p:cNvPr id="7" name="Picture 6">
            <a:extLst>
              <a:ext uri="{FF2B5EF4-FFF2-40B4-BE49-F238E27FC236}">
                <a16:creationId xmlns:a16="http://schemas.microsoft.com/office/drawing/2014/main" id="{8C70AAE6-0BB6-8E49-A730-90D346056FBE}"/>
              </a:ext>
            </a:extLst>
          </p:cNvPr>
          <p:cNvPicPr>
            <a:picLocks noChangeAspect="1"/>
          </p:cNvPicPr>
          <p:nvPr/>
        </p:nvPicPr>
        <p:blipFill rotWithShape="1">
          <a:blip r:embed="rId3"/>
          <a:srcRect l="12072" t="-3568" r="10255" b="3568"/>
          <a:stretch/>
        </p:blipFill>
        <p:spPr>
          <a:xfrm>
            <a:off x="457200" y="2514600"/>
            <a:ext cx="2712720" cy="2324100"/>
          </a:xfrm>
          <a:prstGeom prst="rect">
            <a:avLst/>
          </a:prstGeom>
        </p:spPr>
      </p:pic>
    </p:spTree>
    <p:extLst>
      <p:ext uri="{BB962C8B-B14F-4D97-AF65-F5344CB8AC3E}">
        <p14:creationId xmlns:p14="http://schemas.microsoft.com/office/powerpoint/2010/main" val="317477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housing targets to focus outreach work - 2</a:t>
            </a:r>
          </a:p>
        </p:txBody>
      </p:sp>
      <p:pic>
        <p:nvPicPr>
          <p:cNvPr id="7" name="Content Placeholder 6"/>
          <p:cNvPicPr>
            <a:picLocks noGrp="1"/>
          </p:cNvPicPr>
          <p:nvPr>
            <p:ph sz="half" idx="1"/>
          </p:nvPr>
        </p:nvPicPr>
        <p:blipFill>
          <a:blip r:embed="rId2">
            <a:extLst>
              <a:ext uri="{28A0092B-C50C-407E-A947-70E740481C1C}">
                <a14:useLocalDpi xmlns:a14="http://schemas.microsoft.com/office/drawing/2010/main" val="0"/>
              </a:ext>
            </a:extLst>
          </a:blip>
          <a:srcRect l="4020" r="4020"/>
          <a:stretch>
            <a:fillRect/>
          </a:stretch>
        </p:blipFill>
        <p:spPr bwMode="auto">
          <a:xfrm>
            <a:off x="822960" y="2712968"/>
            <a:ext cx="2275153" cy="2560212"/>
          </a:xfrm>
          <a:prstGeom prst="rect">
            <a:avLst/>
          </a:prstGeom>
          <a:noFill/>
          <a:ln>
            <a:noFill/>
          </a:ln>
        </p:spPr>
      </p:pic>
      <p:sp>
        <p:nvSpPr>
          <p:cNvPr id="4" name="Content Placeholder 3"/>
          <p:cNvSpPr>
            <a:spLocks noGrp="1"/>
          </p:cNvSpPr>
          <p:nvPr>
            <p:ph sz="half" idx="2"/>
          </p:nvPr>
        </p:nvSpPr>
        <p:spPr>
          <a:xfrm>
            <a:off x="3338649" y="2241551"/>
            <a:ext cx="5028112" cy="3281768"/>
          </a:xfrm>
        </p:spPr>
        <p:txBody>
          <a:bodyPr>
            <a:normAutofit fontScale="92500" lnSpcReduction="20000"/>
          </a:bodyPr>
          <a:lstStyle/>
          <a:p>
            <a:pPr marL="259556" indent="-259556">
              <a:buFont typeface="Arial"/>
              <a:buChar char="•"/>
            </a:pPr>
            <a:r>
              <a:rPr lang="en-US" sz="1800" dirty="0"/>
              <a:t>Regularly review and discuss data with the entire team</a:t>
            </a:r>
          </a:p>
          <a:p>
            <a:pPr marL="259556" indent="-259556">
              <a:buFont typeface="Arial"/>
              <a:buChar char="•"/>
            </a:pPr>
            <a:r>
              <a:rPr lang="en-US" sz="1800" dirty="0"/>
              <a:t>Take a team approach to problem solving when you encounter obstacles or don’t hit your target.</a:t>
            </a:r>
          </a:p>
          <a:p>
            <a:pPr marL="259556" indent="-259556">
              <a:buFont typeface="Arial"/>
              <a:buChar char="•"/>
            </a:pPr>
            <a:r>
              <a:rPr lang="en-US" sz="1800" dirty="0"/>
              <a:t>Regularly brainstorm opportunities to improve performance.</a:t>
            </a:r>
          </a:p>
          <a:p>
            <a:pPr marL="259556" indent="-259556">
              <a:buFont typeface="Arial"/>
              <a:buChar char="•"/>
            </a:pPr>
            <a:r>
              <a:rPr lang="en-US" sz="1800" dirty="0"/>
              <a:t>Focus on what you can control not on things outside of your control.</a:t>
            </a:r>
          </a:p>
          <a:p>
            <a:pPr marL="259556" indent="-259556">
              <a:buFont typeface="Arial"/>
              <a:buChar char="•"/>
            </a:pPr>
            <a:r>
              <a:rPr lang="en-US" sz="1800" dirty="0"/>
              <a:t>Adjust targets  as necessary (up and down).</a:t>
            </a:r>
          </a:p>
          <a:p>
            <a:pPr marL="259556" indent="-259556">
              <a:buFont typeface="Arial"/>
              <a:buChar char="•"/>
            </a:pPr>
            <a:r>
              <a:rPr lang="en-US" sz="1800" dirty="0"/>
              <a:t>Acknowledge each person’s contributions and celebrate successes </a:t>
            </a:r>
            <a:r>
              <a:rPr lang="mr-IN" sz="1800" dirty="0"/>
              <a:t>–</a:t>
            </a:r>
            <a:r>
              <a:rPr lang="en-US" sz="1800" dirty="0"/>
              <a:t> big and small!</a:t>
            </a:r>
          </a:p>
          <a:p>
            <a:pPr>
              <a:buFont typeface="Arial"/>
              <a:buChar char="•"/>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24</a:t>
            </a:fld>
            <a:endParaRPr lang="en-US" dirty="0"/>
          </a:p>
        </p:txBody>
      </p:sp>
    </p:spTree>
    <p:extLst>
      <p:ext uri="{BB962C8B-B14F-4D97-AF65-F5344CB8AC3E}">
        <p14:creationId xmlns:p14="http://schemas.microsoft.com/office/powerpoint/2010/main" val="174588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7435D6-3BD2-0E46-AF16-7EA5F884B600}"/>
              </a:ext>
            </a:extLst>
          </p:cNvPr>
          <p:cNvSpPr>
            <a:spLocks noGrp="1"/>
          </p:cNvSpPr>
          <p:nvPr>
            <p:ph type="sldNum" sz="quarter" idx="12"/>
          </p:nvPr>
        </p:nvSpPr>
        <p:spPr/>
        <p:txBody>
          <a:bodyPr vert="horz" lIns="68580" tIns="34290" rIns="68580" bIns="34290" rtlCol="0" anchor="ctr">
            <a:normAutofit/>
          </a:bodyPr>
          <a:lstStyle/>
          <a:p>
            <a:pPr>
              <a:spcAft>
                <a:spcPts val="450"/>
              </a:spcAft>
            </a:pPr>
            <a:fld id="{4FAB73BC-B049-4115-A692-8D63A059BFB8}" type="slidenum">
              <a:rPr lang="en-US" smtClean="0"/>
              <a:pPr>
                <a:spcAft>
                  <a:spcPts val="450"/>
                </a:spcAft>
              </a:pPr>
              <a:t>25</a:t>
            </a:fld>
            <a:endParaRPr lang="en-US"/>
          </a:p>
        </p:txBody>
      </p:sp>
      <p:graphicFrame>
        <p:nvGraphicFramePr>
          <p:cNvPr id="6" name="Diagram 5">
            <a:extLst>
              <a:ext uri="{FF2B5EF4-FFF2-40B4-BE49-F238E27FC236}">
                <a16:creationId xmlns:a16="http://schemas.microsoft.com/office/drawing/2014/main" id="{9234EB7C-A25D-C941-8802-54984FE52C4E}"/>
              </a:ext>
            </a:extLst>
          </p:cNvPr>
          <p:cNvGraphicFramePr/>
          <p:nvPr>
            <p:extLst/>
          </p:nvPr>
        </p:nvGraphicFramePr>
        <p:xfrm>
          <a:off x="890277" y="228600"/>
          <a:ext cx="7543800"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3428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B5BD-1DF1-3147-BC8D-0FA9FB0DDED7}"/>
              </a:ext>
            </a:extLst>
          </p:cNvPr>
          <p:cNvSpPr>
            <a:spLocks noGrp="1"/>
          </p:cNvSpPr>
          <p:nvPr>
            <p:ph type="title"/>
          </p:nvPr>
        </p:nvSpPr>
        <p:spPr>
          <a:xfrm>
            <a:off x="822960" y="286603"/>
            <a:ext cx="7543800" cy="1450757"/>
          </a:xfrm>
        </p:spPr>
        <p:txBody>
          <a:bodyPr>
            <a:normAutofit/>
          </a:bodyPr>
          <a:lstStyle/>
          <a:p>
            <a:r>
              <a:rPr lang="en-US" dirty="0"/>
              <a:t>Establishing Priorities</a:t>
            </a:r>
          </a:p>
        </p:txBody>
      </p:sp>
      <p:pic>
        <p:nvPicPr>
          <p:cNvPr id="6" name="Picture 5">
            <a:extLst>
              <a:ext uri="{FF2B5EF4-FFF2-40B4-BE49-F238E27FC236}">
                <a16:creationId xmlns:a16="http://schemas.microsoft.com/office/drawing/2014/main" id="{031A8926-A14B-DF40-92F7-80723F08722B}"/>
              </a:ext>
            </a:extLst>
          </p:cNvPr>
          <p:cNvPicPr>
            <a:picLocks noChangeAspect="1"/>
          </p:cNvPicPr>
          <p:nvPr/>
        </p:nvPicPr>
        <p:blipFill rotWithShape="1">
          <a:blip r:embed="rId2"/>
          <a:srcRect l="20270" r="20908"/>
          <a:stretch/>
        </p:blipFill>
        <p:spPr>
          <a:xfrm>
            <a:off x="987923" y="1916318"/>
            <a:ext cx="1960049" cy="3471012"/>
          </a:xfrm>
          <a:prstGeom prst="rect">
            <a:avLst/>
          </a:prstGeom>
        </p:spPr>
      </p:pic>
      <p:sp>
        <p:nvSpPr>
          <p:cNvPr id="3" name="Content Placeholder 2">
            <a:extLst>
              <a:ext uri="{FF2B5EF4-FFF2-40B4-BE49-F238E27FC236}">
                <a16:creationId xmlns:a16="http://schemas.microsoft.com/office/drawing/2014/main" id="{3928F4E9-4155-F444-BF1F-A94AA9E1BAEC}"/>
              </a:ext>
            </a:extLst>
          </p:cNvPr>
          <p:cNvSpPr>
            <a:spLocks noGrp="1"/>
          </p:cNvSpPr>
          <p:nvPr>
            <p:ph idx="1"/>
          </p:nvPr>
        </p:nvSpPr>
        <p:spPr>
          <a:xfrm>
            <a:off x="3479799" y="1845734"/>
            <a:ext cx="4886961" cy="4023360"/>
          </a:xfrm>
        </p:spPr>
        <p:txBody>
          <a:bodyPr>
            <a:normAutofit fontScale="92500" lnSpcReduction="10000"/>
          </a:bodyPr>
          <a:lstStyle/>
          <a:p>
            <a:r>
              <a:rPr lang="en-US" sz="1900" dirty="0"/>
              <a:t>What is most important to focus on?</a:t>
            </a:r>
          </a:p>
          <a:p>
            <a:pPr marL="236538" indent="-225425">
              <a:buFont typeface="Arial" panose="020B0604020202020204" pitchFamily="34" charset="0"/>
              <a:buChar char="•"/>
            </a:pPr>
            <a:r>
              <a:rPr lang="en-US" sz="1900" dirty="0"/>
              <a:t>Housing focused case management for people prioritized for housing</a:t>
            </a:r>
          </a:p>
          <a:p>
            <a:pPr marL="236538" indent="-225425">
              <a:buFont typeface="Arial" panose="020B0604020202020204" pitchFamily="34" charset="0"/>
              <a:buChar char="•"/>
            </a:pPr>
            <a:r>
              <a:rPr lang="en-US" sz="1900" dirty="0"/>
              <a:t>Outreach to find new people</a:t>
            </a:r>
          </a:p>
          <a:p>
            <a:pPr marL="236538" indent="-225425">
              <a:buFont typeface="Arial" panose="020B0604020202020204" pitchFamily="34" charset="0"/>
              <a:buChar char="•"/>
            </a:pPr>
            <a:r>
              <a:rPr lang="en-US" sz="1900" dirty="0"/>
              <a:t>Outreach to engage people you are already working on &amp; help them reduce risks?</a:t>
            </a:r>
          </a:p>
          <a:p>
            <a:pPr marL="236538" indent="-225425">
              <a:buFont typeface="Arial" panose="020B0604020202020204" pitchFamily="34" charset="0"/>
              <a:buChar char="•"/>
            </a:pPr>
            <a:r>
              <a:rPr lang="en-US" sz="1900" dirty="0"/>
              <a:t>Aftercare for people already housed</a:t>
            </a:r>
          </a:p>
          <a:p>
            <a:pPr marL="11113" indent="0">
              <a:buNone/>
            </a:pPr>
            <a:r>
              <a:rPr lang="en-US" sz="1900" dirty="0"/>
              <a:t>Not prioritizing leads to:</a:t>
            </a:r>
          </a:p>
          <a:p>
            <a:pPr marL="354013" indent="-342900">
              <a:buFont typeface="Arial" panose="020B0604020202020204" pitchFamily="34" charset="0"/>
              <a:buChar char="•"/>
            </a:pPr>
            <a:r>
              <a:rPr lang="en-US" sz="1900" dirty="0"/>
              <a:t>Squeaky wheel greasing</a:t>
            </a:r>
          </a:p>
          <a:p>
            <a:pPr marL="354013" indent="-342900">
              <a:buFont typeface="Arial" panose="020B0604020202020204" pitchFamily="34" charset="0"/>
              <a:buChar char="•"/>
            </a:pPr>
            <a:r>
              <a:rPr lang="en-US" sz="1900" dirty="0"/>
              <a:t>Bouncing from one crisis to the next</a:t>
            </a:r>
          </a:p>
          <a:p>
            <a:pPr marL="354013" indent="-342900">
              <a:buFont typeface="Arial" panose="020B0604020202020204" pitchFamily="34" charset="0"/>
              <a:buChar char="•"/>
            </a:pPr>
            <a:r>
              <a:rPr lang="en-US" sz="1900" dirty="0"/>
              <a:t>Inefficient use of scarce resources</a:t>
            </a:r>
          </a:p>
          <a:p>
            <a:pPr marL="354013" indent="-342900">
              <a:buFont typeface="Arial" panose="020B0604020202020204" pitchFamily="34" charset="0"/>
              <a:buChar char="•"/>
            </a:pPr>
            <a:endParaRPr lang="en-US" sz="1900" dirty="0"/>
          </a:p>
          <a:p>
            <a:pPr marL="11113" indent="0">
              <a:buNone/>
            </a:pPr>
            <a:endParaRPr lang="en-US" sz="1900" dirty="0"/>
          </a:p>
          <a:p>
            <a:pPr marL="354013" indent="-342900"/>
            <a:endParaRPr lang="en-US" sz="1900" dirty="0"/>
          </a:p>
        </p:txBody>
      </p:sp>
      <p:sp>
        <p:nvSpPr>
          <p:cNvPr id="5" name="Slide Number Placeholder 4">
            <a:extLst>
              <a:ext uri="{FF2B5EF4-FFF2-40B4-BE49-F238E27FC236}">
                <a16:creationId xmlns:a16="http://schemas.microsoft.com/office/drawing/2014/main" id="{9B0FA96D-8A38-614C-B837-7AD9DA1D1095}"/>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26</a:t>
            </a:fld>
            <a:endParaRPr lang="en-US"/>
          </a:p>
        </p:txBody>
      </p:sp>
    </p:spTree>
    <p:extLst>
      <p:ext uri="{BB962C8B-B14F-4D97-AF65-F5344CB8AC3E}">
        <p14:creationId xmlns:p14="http://schemas.microsoft.com/office/powerpoint/2010/main" val="907197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590E-BEB1-2849-BB70-C8D7A6604525}"/>
              </a:ext>
            </a:extLst>
          </p:cNvPr>
          <p:cNvSpPr>
            <a:spLocks noGrp="1"/>
          </p:cNvSpPr>
          <p:nvPr>
            <p:ph type="title"/>
          </p:nvPr>
        </p:nvSpPr>
        <p:spPr>
          <a:xfrm>
            <a:off x="822960" y="286603"/>
            <a:ext cx="7543800" cy="1450757"/>
          </a:xfrm>
        </p:spPr>
        <p:txBody>
          <a:bodyPr>
            <a:normAutofit/>
          </a:bodyPr>
          <a:lstStyle/>
          <a:p>
            <a:r>
              <a:rPr lang="en-US" dirty="0"/>
              <a:t>Establishing Priorities (2)</a:t>
            </a:r>
          </a:p>
        </p:txBody>
      </p:sp>
      <p:pic>
        <p:nvPicPr>
          <p:cNvPr id="5" name="Picture 4">
            <a:extLst>
              <a:ext uri="{FF2B5EF4-FFF2-40B4-BE49-F238E27FC236}">
                <a16:creationId xmlns:a16="http://schemas.microsoft.com/office/drawing/2014/main" id="{037A72FF-79C6-AE49-BE5F-60D2DC12FFD7}"/>
              </a:ext>
            </a:extLst>
          </p:cNvPr>
          <p:cNvPicPr>
            <a:picLocks noChangeAspect="1"/>
          </p:cNvPicPr>
          <p:nvPr/>
        </p:nvPicPr>
        <p:blipFill>
          <a:blip r:embed="rId3"/>
          <a:stretch>
            <a:fillRect/>
          </a:stretch>
        </p:blipFill>
        <p:spPr>
          <a:xfrm>
            <a:off x="807324" y="2295903"/>
            <a:ext cx="2321247" cy="2711841"/>
          </a:xfrm>
          <a:prstGeom prst="rect">
            <a:avLst/>
          </a:prstGeom>
        </p:spPr>
      </p:pic>
      <p:sp>
        <p:nvSpPr>
          <p:cNvPr id="3" name="Content Placeholder 2">
            <a:extLst>
              <a:ext uri="{FF2B5EF4-FFF2-40B4-BE49-F238E27FC236}">
                <a16:creationId xmlns:a16="http://schemas.microsoft.com/office/drawing/2014/main" id="{23F50158-3DF5-9D40-A0D1-E55543A5EACF}"/>
              </a:ext>
            </a:extLst>
          </p:cNvPr>
          <p:cNvSpPr>
            <a:spLocks noGrp="1"/>
          </p:cNvSpPr>
          <p:nvPr>
            <p:ph idx="1"/>
          </p:nvPr>
        </p:nvSpPr>
        <p:spPr>
          <a:xfrm>
            <a:off x="3479799" y="1845734"/>
            <a:ext cx="4886961" cy="4402666"/>
          </a:xfrm>
        </p:spPr>
        <p:txBody>
          <a:bodyPr>
            <a:normAutofit/>
          </a:bodyPr>
          <a:lstStyle/>
          <a:p>
            <a:pPr marL="236538" indent="-225425">
              <a:buFont typeface="Arial" panose="020B0604020202020204" pitchFamily="34" charset="0"/>
              <a:buChar char="•"/>
            </a:pPr>
            <a:r>
              <a:rPr lang="en-US" dirty="0"/>
              <a:t>Making time for supervision &amp; planning saves time.</a:t>
            </a:r>
          </a:p>
          <a:p>
            <a:pPr marL="236538" indent="-225425">
              <a:buFont typeface="Arial" panose="020B0604020202020204" pitchFamily="34" charset="0"/>
              <a:buChar char="•"/>
            </a:pPr>
            <a:r>
              <a:rPr lang="en-US" dirty="0"/>
              <a:t>Ask your supervisor for help establishing priorities  - individual supervision at least bi-weekly is required for PATH projects.</a:t>
            </a:r>
          </a:p>
          <a:p>
            <a:pPr marL="236538" indent="-225425">
              <a:buFont typeface="Arial" panose="020B0604020202020204" pitchFamily="34" charset="0"/>
              <a:buChar char="•"/>
            </a:pPr>
            <a:r>
              <a:rPr lang="en-US" dirty="0"/>
              <a:t>Be a good self-advocate.</a:t>
            </a:r>
          </a:p>
          <a:p>
            <a:pPr marL="236538" indent="-225425">
              <a:buFont typeface="Arial" panose="020B0604020202020204" pitchFamily="34" charset="0"/>
              <a:buChar char="•"/>
            </a:pPr>
            <a:r>
              <a:rPr lang="en-US" dirty="0"/>
              <a:t>Define together what are the most important things you need to accomplish before you meet again.</a:t>
            </a:r>
          </a:p>
          <a:p>
            <a:pPr marL="236538" indent="-225425">
              <a:buFont typeface="Arial" panose="020B0604020202020204" pitchFamily="34" charset="0"/>
              <a:buChar char="•"/>
            </a:pPr>
            <a:r>
              <a:rPr lang="en-US" dirty="0"/>
              <a:t>Stick to the plan except in emergencies.</a:t>
            </a:r>
          </a:p>
          <a:p>
            <a:pPr marL="236538" indent="-225425">
              <a:buFont typeface="Arial" panose="020B0604020202020204" pitchFamily="34" charset="0"/>
              <a:buChar char="•"/>
            </a:pPr>
            <a:r>
              <a:rPr lang="en-US" dirty="0"/>
              <a:t>Be careful about what gets defined as an emergency.</a:t>
            </a:r>
          </a:p>
          <a:p>
            <a:endParaRPr lang="en-US" dirty="0"/>
          </a:p>
        </p:txBody>
      </p:sp>
      <p:sp>
        <p:nvSpPr>
          <p:cNvPr id="4" name="Slide Number Placeholder 3">
            <a:extLst>
              <a:ext uri="{FF2B5EF4-FFF2-40B4-BE49-F238E27FC236}">
                <a16:creationId xmlns:a16="http://schemas.microsoft.com/office/drawing/2014/main" id="{033DBAC6-AC2B-4A4E-93CF-24DB7242E97D}"/>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27</a:t>
            </a:fld>
            <a:endParaRPr lang="en-US"/>
          </a:p>
        </p:txBody>
      </p:sp>
    </p:spTree>
    <p:extLst>
      <p:ext uri="{BB962C8B-B14F-4D97-AF65-F5344CB8AC3E}">
        <p14:creationId xmlns:p14="http://schemas.microsoft.com/office/powerpoint/2010/main" val="830978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3967315" y="639097"/>
            <a:ext cx="4689988" cy="3686015"/>
          </a:xfrm>
        </p:spPr>
        <p:txBody>
          <a:bodyPr>
            <a:normAutofit/>
          </a:bodyPr>
          <a:lstStyle/>
          <a:p>
            <a:r>
              <a:rPr lang="en-US" sz="6800"/>
              <a:t>Engagement</a:t>
            </a:r>
          </a:p>
        </p:txBody>
      </p:sp>
      <p:sp>
        <p:nvSpPr>
          <p:cNvPr id="6" name="Subtitle 5"/>
          <p:cNvSpPr>
            <a:spLocks noGrp="1"/>
          </p:cNvSpPr>
          <p:nvPr>
            <p:ph type="subTitle" idx="1"/>
          </p:nvPr>
        </p:nvSpPr>
        <p:spPr>
          <a:xfrm>
            <a:off x="3967314" y="4455621"/>
            <a:ext cx="4702011" cy="1238616"/>
          </a:xfrm>
        </p:spPr>
        <p:txBody>
          <a:bodyPr>
            <a:normAutofit/>
          </a:bodyPr>
          <a:lstStyle/>
          <a:p>
            <a:r>
              <a:rPr lang="en-US">
                <a:solidFill>
                  <a:schemeClr val="tx1">
                    <a:lumMod val="85000"/>
                    <a:lumOff val="15000"/>
                  </a:schemeClr>
                </a:solidFill>
              </a:rPr>
              <a:t> </a:t>
            </a:r>
          </a:p>
        </p:txBody>
      </p:sp>
      <p:sp>
        <p:nvSpPr>
          <p:cNvPr id="4" name="Slide Number Placeholder 3"/>
          <p:cNvSpPr>
            <a:spLocks noGrp="1"/>
          </p:cNvSpPr>
          <p:nvPr>
            <p:ph type="sldNum" sz="quarter" idx="12"/>
          </p:nvPr>
        </p:nvSpPr>
        <p:spPr/>
        <p:txBody>
          <a:bodyPr>
            <a:normAutofit/>
          </a:bodyPr>
          <a:lstStyle/>
          <a:p>
            <a:pPr>
              <a:spcAft>
                <a:spcPts val="600"/>
              </a:spcAft>
            </a:pPr>
            <a:fld id="{4FAB73BC-B049-4115-A692-8D63A059BFB8}" type="slidenum">
              <a:rPr lang="en-US" smtClean="0"/>
              <a:pPr>
                <a:spcAft>
                  <a:spcPts val="600"/>
                </a:spcAft>
              </a:pPr>
              <a:t>28</a:t>
            </a:fld>
            <a:endParaRPr lang="en-US"/>
          </a:p>
        </p:txBody>
      </p:sp>
      <p:pic>
        <p:nvPicPr>
          <p:cNvPr id="7" name="Content Placeholder 5"/>
          <p:cNvPicPr>
            <a:picLocks noGrp="1"/>
          </p:cNvPicPr>
          <p:nvPr/>
        </p:nvPicPr>
        <p:blipFill rotWithShape="1">
          <a:blip r:embed="rId2">
            <a:extLst>
              <a:ext uri="{28A0092B-C50C-407E-A947-70E740481C1C}">
                <a14:useLocalDpi xmlns:a14="http://schemas.microsoft.com/office/drawing/2010/main" val="0"/>
              </a:ext>
            </a:extLst>
          </a:blip>
          <a:srcRect l="23981" r="36761" b="-2"/>
          <a:stretch/>
        </p:blipFill>
        <p:spPr bwMode="auto">
          <a:xfrm>
            <a:off x="475499" y="620720"/>
            <a:ext cx="3000986" cy="5086933"/>
          </a:xfrm>
          <a:prstGeom prst="rect">
            <a:avLst/>
          </a:prstGeom>
          <a:noFill/>
        </p:spPr>
      </p:pic>
    </p:spTree>
    <p:extLst>
      <p:ext uri="{BB962C8B-B14F-4D97-AF65-F5344CB8AC3E}">
        <p14:creationId xmlns:p14="http://schemas.microsoft.com/office/powerpoint/2010/main" val="1196282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96F7-440E-0648-9992-500C9D302F1F}"/>
              </a:ext>
            </a:extLst>
          </p:cNvPr>
          <p:cNvSpPr>
            <a:spLocks noGrp="1"/>
          </p:cNvSpPr>
          <p:nvPr>
            <p:ph type="title"/>
          </p:nvPr>
        </p:nvSpPr>
        <p:spPr>
          <a:xfrm>
            <a:off x="3640876" y="660055"/>
            <a:ext cx="4776107" cy="1088068"/>
          </a:xfrm>
        </p:spPr>
        <p:txBody>
          <a:bodyPr>
            <a:normAutofit/>
          </a:bodyPr>
          <a:lstStyle/>
          <a:p>
            <a:r>
              <a:rPr lang="en-US" dirty="0"/>
              <a:t>Roy</a:t>
            </a:r>
          </a:p>
        </p:txBody>
      </p:sp>
      <p:sp>
        <p:nvSpPr>
          <p:cNvPr id="3" name="Content Placeholder 2">
            <a:extLst>
              <a:ext uri="{FF2B5EF4-FFF2-40B4-BE49-F238E27FC236}">
                <a16:creationId xmlns:a16="http://schemas.microsoft.com/office/drawing/2014/main" id="{ED4D8F09-FDE6-C84A-AD79-C2737E562941}"/>
              </a:ext>
            </a:extLst>
          </p:cNvPr>
          <p:cNvSpPr>
            <a:spLocks noGrp="1"/>
          </p:cNvSpPr>
          <p:nvPr>
            <p:ph idx="1"/>
          </p:nvPr>
        </p:nvSpPr>
        <p:spPr>
          <a:xfrm>
            <a:off x="3886201" y="2506435"/>
            <a:ext cx="4776107" cy="3494315"/>
          </a:xfrm>
        </p:spPr>
        <p:txBody>
          <a:bodyPr>
            <a:normAutofit lnSpcReduction="10000"/>
          </a:bodyPr>
          <a:lstStyle/>
          <a:p>
            <a:r>
              <a:rPr lang="en-US" sz="1800" dirty="0"/>
              <a:t>Roy has been on the streets for about 5 years.  He has a long history of addiction, and you suspect undiagnosed mental health issues.   An outreach worker helped get him a place a few years ago, but it didn’t last and he gets pissed whenever it comes up.  You were making some progress getting to know him. Then about 2 months ago you got some gift cards donated and were giving them out for the holidays. He showed up at the office to pick up his card, and you were with someone else. He waited about 4 minutes then started to get loud, and another staff person asked him to leave. Now he screams at you every time you see him.</a:t>
            </a:r>
          </a:p>
        </p:txBody>
      </p:sp>
      <p:sp>
        <p:nvSpPr>
          <p:cNvPr id="4" name="Slide Number Placeholder 3">
            <a:extLst>
              <a:ext uri="{FF2B5EF4-FFF2-40B4-BE49-F238E27FC236}">
                <a16:creationId xmlns:a16="http://schemas.microsoft.com/office/drawing/2014/main" id="{B446481C-C62D-3541-AF67-11FB9C8A87A4}"/>
              </a:ext>
            </a:extLst>
          </p:cNvPr>
          <p:cNvSpPr>
            <a:spLocks noGrp="1"/>
          </p:cNvSpPr>
          <p:nvPr>
            <p:ph type="sldNum" sz="quarter" idx="12"/>
          </p:nvPr>
        </p:nvSpPr>
        <p:spPr/>
        <p:txBody>
          <a:bodyPr>
            <a:normAutofit/>
          </a:bodyPr>
          <a:lstStyle/>
          <a:p>
            <a:pPr>
              <a:spcAft>
                <a:spcPts val="450"/>
              </a:spcAft>
            </a:pPr>
            <a:fld id="{4FAB73BC-B049-4115-A692-8D63A059BFB8}" type="slidenum">
              <a:rPr lang="en-US">
                <a:solidFill>
                  <a:schemeClr val="tx1">
                    <a:lumMod val="75000"/>
                    <a:lumOff val="25000"/>
                  </a:schemeClr>
                </a:solidFill>
              </a:rPr>
              <a:pPr>
                <a:spcAft>
                  <a:spcPts val="450"/>
                </a:spcAft>
              </a:pPr>
              <a:t>29</a:t>
            </a:fld>
            <a:endParaRPr lang="en-US">
              <a:solidFill>
                <a:schemeClr val="tx1">
                  <a:lumMod val="75000"/>
                  <a:lumOff val="25000"/>
                </a:schemeClr>
              </a:solidFill>
            </a:endParaRPr>
          </a:p>
        </p:txBody>
      </p:sp>
      <p:pic>
        <p:nvPicPr>
          <p:cNvPr id="5" name="Picture 2">
            <a:extLst>
              <a:ext uri="{FF2B5EF4-FFF2-40B4-BE49-F238E27FC236}">
                <a16:creationId xmlns:a16="http://schemas.microsoft.com/office/drawing/2014/main" id="{5B6CC2A0-B3C8-A64B-87D5-483BE7335E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69" r="-2" b="-2"/>
          <a:stretch/>
        </p:blipFill>
        <p:spPr bwMode="auto">
          <a:xfrm>
            <a:off x="15" y="848155"/>
            <a:ext cx="3490707" cy="515259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70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605679"/>
            <a:ext cx="7692906" cy="1088068"/>
          </a:xfrm>
        </p:spPr>
        <p:txBody>
          <a:bodyPr>
            <a:normAutofit/>
          </a:bodyPr>
          <a:lstStyle/>
          <a:p>
            <a:r>
              <a:rPr lang="en-US" sz="3300" dirty="0"/>
              <a:t>Agenda</a:t>
            </a:r>
          </a:p>
        </p:txBody>
      </p:sp>
      <p:sp>
        <p:nvSpPr>
          <p:cNvPr id="2" name="Content Placeholder 1"/>
          <p:cNvSpPr>
            <a:spLocks noGrp="1"/>
          </p:cNvSpPr>
          <p:nvPr>
            <p:ph idx="1"/>
          </p:nvPr>
        </p:nvSpPr>
        <p:spPr>
          <a:xfrm>
            <a:off x="765839" y="2306292"/>
            <a:ext cx="7825902" cy="3637307"/>
          </a:xfrm>
        </p:spPr>
        <p:style>
          <a:lnRef idx="1">
            <a:schemeClr val="accent1"/>
          </a:lnRef>
          <a:fillRef idx="2">
            <a:schemeClr val="accent1"/>
          </a:fillRef>
          <a:effectRef idx="1">
            <a:schemeClr val="accent1"/>
          </a:effectRef>
          <a:fontRef idx="minor">
            <a:schemeClr val="dk1"/>
          </a:fontRef>
        </p:style>
        <p:txBody>
          <a:bodyPr>
            <a:noAutofit/>
          </a:bodyPr>
          <a:lstStyle/>
          <a:p>
            <a:pPr marL="274320" indent="-342900">
              <a:lnSpc>
                <a:spcPct val="100000"/>
              </a:lnSpc>
              <a:spcBef>
                <a:spcPts val="0"/>
              </a:spcBef>
              <a:spcAft>
                <a:spcPts val="0"/>
              </a:spcAft>
              <a:buClrTx/>
              <a:buFont typeface="Courier New" pitchFamily="49" charset="0"/>
              <a:buChar char="o"/>
            </a:pPr>
            <a:endParaRPr lang="en-US" sz="2100" dirty="0">
              <a:solidFill>
                <a:schemeClr val="tx1"/>
              </a:solidFill>
            </a:endParaRPr>
          </a:p>
          <a:p>
            <a:pPr marL="274320" indent="-342900">
              <a:lnSpc>
                <a:spcPct val="100000"/>
              </a:lnSpc>
              <a:spcBef>
                <a:spcPts val="0"/>
              </a:spcBef>
              <a:spcAft>
                <a:spcPts val="0"/>
              </a:spcAft>
              <a:buClrTx/>
              <a:buFont typeface="Courier New" pitchFamily="49" charset="0"/>
              <a:buChar char="o"/>
            </a:pPr>
            <a:r>
              <a:rPr lang="en-US" sz="2100" dirty="0">
                <a:solidFill>
                  <a:schemeClr val="tx1"/>
                </a:solidFill>
              </a:rPr>
              <a:t>Welcome &amp; Introductions </a:t>
            </a:r>
          </a:p>
          <a:p>
            <a:pPr marL="342900" indent="-342900">
              <a:buClrTx/>
              <a:buFont typeface="Courier New"/>
              <a:buChar char="o"/>
            </a:pPr>
            <a:r>
              <a:rPr lang="en-US" sz="2100" dirty="0"/>
              <a:t>Data Trends &amp; Policy Context</a:t>
            </a:r>
          </a:p>
          <a:p>
            <a:pPr marL="342900" indent="-342900">
              <a:buClrTx/>
              <a:buFont typeface="Courier New"/>
              <a:buChar char="o"/>
            </a:pPr>
            <a:r>
              <a:rPr lang="en-US" sz="2100" dirty="0"/>
              <a:t>Outreach Standards</a:t>
            </a:r>
          </a:p>
          <a:p>
            <a:pPr marL="342900" indent="-342900">
              <a:buClrTx/>
              <a:buFont typeface="Courier New"/>
              <a:buChar char="o"/>
            </a:pPr>
            <a:r>
              <a:rPr lang="en-US" sz="2100" dirty="0"/>
              <a:t>Defining and Measuring Success</a:t>
            </a:r>
          </a:p>
          <a:p>
            <a:pPr marL="342900" indent="-342900">
              <a:buClrTx/>
              <a:buFont typeface="Courier New"/>
              <a:buChar char="o"/>
            </a:pPr>
            <a:r>
              <a:rPr lang="en-US" sz="2100" dirty="0"/>
              <a:t>Engagement &amp; Housing-Focused Services</a:t>
            </a:r>
          </a:p>
          <a:p>
            <a:pPr marL="342900" indent="-342900">
              <a:buClrTx/>
              <a:buFont typeface="Courier New"/>
              <a:buChar char="o"/>
            </a:pPr>
            <a:r>
              <a:rPr lang="en-US" sz="2100" dirty="0"/>
              <a:t>Other Program Design &amp; Practice Issues</a:t>
            </a:r>
          </a:p>
          <a:p>
            <a:pPr marL="342900" indent="-342900">
              <a:buClrTx/>
              <a:buFont typeface="Courier New"/>
              <a:buChar char="o"/>
            </a:pPr>
            <a:r>
              <a:rPr lang="en-US" sz="2100" dirty="0"/>
              <a:t>Helpful Resources</a:t>
            </a:r>
          </a:p>
          <a:p>
            <a:pPr marL="0" indent="0">
              <a:buClrTx/>
              <a:buNone/>
            </a:pPr>
            <a:r>
              <a:rPr lang="en-US" sz="2100" dirty="0"/>
              <a:t> </a:t>
            </a:r>
          </a:p>
          <a:p>
            <a:r>
              <a:rPr lang="en-US" dirty="0"/>
              <a:t> </a:t>
            </a:r>
          </a:p>
          <a:p>
            <a:pPr marL="274320" indent="-342900">
              <a:lnSpc>
                <a:spcPct val="100000"/>
              </a:lnSpc>
              <a:spcBef>
                <a:spcPts val="0"/>
              </a:spcBef>
              <a:spcAft>
                <a:spcPts val="0"/>
              </a:spcAft>
              <a:buClrTx/>
              <a:buFont typeface="Courier New" pitchFamily="49" charset="0"/>
              <a:buChar char="o"/>
            </a:pPr>
            <a:endParaRPr lang="en-US" sz="2400" dirty="0">
              <a:solidFill>
                <a:schemeClr val="tx1"/>
              </a:solidFill>
            </a:endParaRPr>
          </a:p>
        </p:txBody>
      </p:sp>
      <p:sp>
        <p:nvSpPr>
          <p:cNvPr id="5" name="Slide Number Placeholder 4"/>
          <p:cNvSpPr>
            <a:spLocks noGrp="1"/>
          </p:cNvSpPr>
          <p:nvPr>
            <p:ph type="sldNum" sz="quarter" idx="12"/>
          </p:nvPr>
        </p:nvSpPr>
        <p:spPr/>
        <p:txBody>
          <a:bodyPr/>
          <a:lstStyle/>
          <a:p>
            <a:r>
              <a:rPr lang="en-US" sz="1500" dirty="0"/>
              <a:t>2</a:t>
            </a:r>
          </a:p>
        </p:txBody>
      </p:sp>
      <p:pic>
        <p:nvPicPr>
          <p:cNvPr id="8" name="Content Placeholder 7"/>
          <p:cNvPicPr>
            <a:picLocks noGrp="1" noChangeAspect="1"/>
          </p:cNvPicPr>
          <p:nvPr/>
        </p:nvPicPr>
        <p:blipFill>
          <a:blip r:embed="rId3"/>
          <a:srcRect l="13181" r="13181"/>
          <a:stretch>
            <a:fillRect/>
          </a:stretch>
        </p:blipFill>
        <p:spPr>
          <a:xfrm>
            <a:off x="5857875" y="3182302"/>
            <a:ext cx="2502534" cy="2039102"/>
          </a:xfrm>
          <a:prstGeom prst="rect">
            <a:avLst/>
          </a:prstGeom>
        </p:spPr>
      </p:pic>
    </p:spTree>
    <p:extLst>
      <p:ext uri="{BB962C8B-B14F-4D97-AF65-F5344CB8AC3E}">
        <p14:creationId xmlns:p14="http://schemas.microsoft.com/office/powerpoint/2010/main" val="194273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6E866-D41B-674E-9273-1A6AEFC7A22B}"/>
              </a:ext>
            </a:extLst>
          </p:cNvPr>
          <p:cNvSpPr>
            <a:spLocks noGrp="1"/>
          </p:cNvSpPr>
          <p:nvPr>
            <p:ph type="title"/>
          </p:nvPr>
        </p:nvSpPr>
        <p:spPr>
          <a:xfrm>
            <a:off x="3731078" y="634946"/>
            <a:ext cx="4931229" cy="1450757"/>
          </a:xfrm>
        </p:spPr>
        <p:txBody>
          <a:bodyPr>
            <a:normAutofit/>
          </a:bodyPr>
          <a:lstStyle/>
          <a:p>
            <a:r>
              <a:rPr lang="en-US" sz="4100" dirty="0"/>
              <a:t>Roy – Questions for Large Group Discussion</a:t>
            </a:r>
          </a:p>
        </p:txBody>
      </p:sp>
      <p:pic>
        <p:nvPicPr>
          <p:cNvPr id="8" name="Graphic 7" descr="Questions">
            <a:extLst>
              <a:ext uri="{FF2B5EF4-FFF2-40B4-BE49-F238E27FC236}">
                <a16:creationId xmlns:a16="http://schemas.microsoft.com/office/drawing/2014/main" id="{C7A89B3C-0936-45FF-9EBE-40C5F7ADD6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499" y="1796791"/>
            <a:ext cx="3000986" cy="3000986"/>
          </a:xfrm>
          <a:prstGeom prst="rect">
            <a:avLst/>
          </a:prstGeom>
        </p:spPr>
      </p:pic>
      <p:cxnSp>
        <p:nvCxnSpPr>
          <p:cNvPr id="15" name="Straight Connector 14">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E33211-2654-F940-8D38-1001D1116773}"/>
              </a:ext>
            </a:extLst>
          </p:cNvPr>
          <p:cNvSpPr>
            <a:spLocks noGrp="1"/>
          </p:cNvSpPr>
          <p:nvPr>
            <p:ph idx="1"/>
          </p:nvPr>
        </p:nvSpPr>
        <p:spPr>
          <a:xfrm>
            <a:off x="3731076" y="2198914"/>
            <a:ext cx="4931230" cy="3670180"/>
          </a:xfrm>
        </p:spPr>
        <p:txBody>
          <a:bodyPr>
            <a:normAutofit/>
          </a:bodyPr>
          <a:lstStyle/>
          <a:p>
            <a:endParaRPr lang="en-US" dirty="0"/>
          </a:p>
          <a:p>
            <a:r>
              <a:rPr lang="en-US" dirty="0"/>
              <a:t>What might have caused Roy to get upset?</a:t>
            </a:r>
          </a:p>
          <a:p>
            <a:endParaRPr lang="en-US" dirty="0"/>
          </a:p>
          <a:p>
            <a:r>
              <a:rPr lang="en-US" dirty="0"/>
              <a:t>What approaches might you try to get back on track with Roy?</a:t>
            </a:r>
          </a:p>
        </p:txBody>
      </p:sp>
      <p:sp>
        <p:nvSpPr>
          <p:cNvPr id="17" name="Rectangle 16">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91AD5B7-C4F4-8D45-81B0-80E36ED19C7A}"/>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30</a:t>
            </a:fld>
            <a:endParaRPr lang="en-US"/>
          </a:p>
        </p:txBody>
      </p:sp>
    </p:spTree>
    <p:extLst>
      <p:ext uri="{BB962C8B-B14F-4D97-AF65-F5344CB8AC3E}">
        <p14:creationId xmlns:p14="http://schemas.microsoft.com/office/powerpoint/2010/main" val="3916039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Homelessness</a:t>
            </a:r>
          </a:p>
        </p:txBody>
      </p:sp>
      <p:sp>
        <p:nvSpPr>
          <p:cNvPr id="3" name="Content Placeholder 2"/>
          <p:cNvSpPr>
            <a:spLocks noGrp="1"/>
          </p:cNvSpPr>
          <p:nvPr>
            <p:ph idx="1"/>
          </p:nvPr>
        </p:nvSpPr>
        <p:spPr/>
        <p:txBody>
          <a:bodyPr>
            <a:normAutofit fontScale="92500" lnSpcReduction="10000"/>
          </a:bodyPr>
          <a:lstStyle/>
          <a:p>
            <a:pPr marL="201168" lvl="1" indent="0">
              <a:buNone/>
            </a:pPr>
            <a:r>
              <a:rPr lang="en-US" sz="2400" dirty="0"/>
              <a:t>Each person’s story is different  - some common experiences:</a:t>
            </a:r>
          </a:p>
          <a:p>
            <a:pPr lvl="1">
              <a:buFont typeface="Arial" panose="020B0604020202020204" pitchFamily="34" charset="0"/>
              <a:buChar char="•"/>
            </a:pPr>
            <a:r>
              <a:rPr lang="en-US" sz="2400" dirty="0"/>
              <a:t>Focused on survival</a:t>
            </a:r>
          </a:p>
          <a:p>
            <a:pPr lvl="2">
              <a:buFont typeface="Arial" panose="020B0604020202020204" pitchFamily="34" charset="0"/>
              <a:buChar char="•"/>
            </a:pPr>
            <a:r>
              <a:rPr lang="en-US" sz="2400" dirty="0"/>
              <a:t>Time is structured by getting food, water, money, a place to sleep</a:t>
            </a:r>
          </a:p>
          <a:p>
            <a:pPr lvl="2">
              <a:buFont typeface="Arial" panose="020B0604020202020204" pitchFamily="34" charset="0"/>
              <a:buChar char="•"/>
            </a:pPr>
            <a:r>
              <a:rPr lang="en-US" sz="2400" dirty="0"/>
              <a:t>Have to give up pieces of themselves to secure needed resources</a:t>
            </a:r>
          </a:p>
          <a:p>
            <a:pPr lvl="2">
              <a:buFont typeface="Arial" panose="020B0604020202020204" pitchFamily="34" charset="0"/>
              <a:buChar char="•"/>
            </a:pPr>
            <a:r>
              <a:rPr lang="en-US" sz="2400" dirty="0"/>
              <a:t>Feel invisible and require extremes to get attention</a:t>
            </a:r>
          </a:p>
          <a:p>
            <a:pPr lvl="2">
              <a:buFont typeface="Arial" panose="020B0604020202020204" pitchFamily="34" charset="0"/>
              <a:buChar char="•"/>
            </a:pPr>
            <a:r>
              <a:rPr lang="en-US" sz="2400" dirty="0"/>
              <a:t>May be accustomed to “rough justice”</a:t>
            </a:r>
          </a:p>
          <a:p>
            <a:pPr lvl="1">
              <a:buFont typeface="Arial" panose="020B0604020202020204" pitchFamily="34" charset="0"/>
              <a:buChar char="•"/>
            </a:pPr>
            <a:r>
              <a:rPr lang="en-US" sz="2400" dirty="0"/>
              <a:t>Accustomed to lack of basic services</a:t>
            </a:r>
          </a:p>
          <a:p>
            <a:pPr lvl="2">
              <a:buFont typeface="Arial" panose="020B0604020202020204" pitchFamily="34" charset="0"/>
              <a:buChar char="•"/>
            </a:pPr>
            <a:r>
              <a:rPr lang="en-US" sz="2400" dirty="0"/>
              <a:t> May not have place to bathe or wash up</a:t>
            </a:r>
          </a:p>
          <a:p>
            <a:pPr lvl="2">
              <a:buFont typeface="Arial" panose="020B0604020202020204" pitchFamily="34" charset="0"/>
              <a:buChar char="•"/>
            </a:pPr>
            <a:r>
              <a:rPr lang="en-US" sz="2400" dirty="0"/>
              <a:t> Focused on securing limited possessions</a:t>
            </a:r>
          </a:p>
          <a:p>
            <a:pPr lvl="1">
              <a:buFont typeface="Arial" panose="020B0604020202020204" pitchFamily="34" charset="0"/>
              <a:buChar char="•"/>
            </a:pPr>
            <a:endParaRPr lang="en-US" sz="1950" dirty="0"/>
          </a:p>
          <a:p>
            <a:pPr lvl="2">
              <a:buFont typeface="Arial" panose="020B0604020202020204" pitchFamily="34" charset="0"/>
              <a:buChar char="•"/>
            </a:pPr>
            <a:endParaRPr lang="en-US" sz="1650"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31</a:t>
            </a:fld>
            <a:endParaRPr lang="en-US" dirty="0"/>
          </a:p>
        </p:txBody>
      </p:sp>
      <p:pic>
        <p:nvPicPr>
          <p:cNvPr id="5" name="Picture 4">
            <a:extLst>
              <a:ext uri="{FF2B5EF4-FFF2-40B4-BE49-F238E27FC236}">
                <a16:creationId xmlns:a16="http://schemas.microsoft.com/office/drawing/2014/main" id="{6EAD998B-8411-5C49-A3A0-849B917B4C59}"/>
              </a:ext>
            </a:extLst>
          </p:cNvPr>
          <p:cNvPicPr>
            <a:picLocks noChangeAspect="1"/>
          </p:cNvPicPr>
          <p:nvPr/>
        </p:nvPicPr>
        <p:blipFill rotWithShape="1">
          <a:blip r:embed="rId3"/>
          <a:srcRect r="19353"/>
          <a:stretch/>
        </p:blipFill>
        <p:spPr>
          <a:xfrm>
            <a:off x="6369121" y="4126019"/>
            <a:ext cx="2112446" cy="1743075"/>
          </a:xfrm>
          <a:prstGeom prst="rect">
            <a:avLst/>
          </a:prstGeom>
        </p:spPr>
      </p:pic>
    </p:spTree>
    <p:extLst>
      <p:ext uri="{BB962C8B-B14F-4D97-AF65-F5344CB8AC3E}">
        <p14:creationId xmlns:p14="http://schemas.microsoft.com/office/powerpoint/2010/main" val="3140078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a:t>Homelessness -2</a:t>
            </a:r>
            <a:endParaRPr lang="en-US" sz="3300" dirty="0"/>
          </a:p>
        </p:txBody>
      </p:sp>
      <p:sp>
        <p:nvSpPr>
          <p:cNvPr id="3" name="Content Placeholder 2"/>
          <p:cNvSpPr>
            <a:spLocks noGrp="1"/>
          </p:cNvSpPr>
          <p:nvPr>
            <p:ph idx="1"/>
          </p:nvPr>
        </p:nvSpPr>
        <p:spPr>
          <a:xfrm>
            <a:off x="669274" y="1828800"/>
            <a:ext cx="7697486" cy="4343400"/>
          </a:xfrm>
        </p:spPr>
        <p:txBody>
          <a:bodyPr>
            <a:normAutofit/>
          </a:bodyPr>
          <a:lstStyle/>
          <a:p>
            <a:pPr marL="394335" lvl="3" indent="-68580">
              <a:spcBef>
                <a:spcPts val="450"/>
              </a:spcBef>
              <a:spcAft>
                <a:spcPts val="150"/>
              </a:spcAft>
              <a:buSzPct val="100000"/>
              <a:buFont typeface="Arial" panose="020B0604020202020204" pitchFamily="34" charset="0"/>
              <a:buChar char="•"/>
            </a:pPr>
            <a:r>
              <a:rPr lang="en-US" sz="2100" dirty="0"/>
              <a:t>Low expectations to receive help</a:t>
            </a:r>
          </a:p>
          <a:p>
            <a:pPr marL="656979" lvl="5" indent="-68580">
              <a:spcBef>
                <a:spcPts val="450"/>
              </a:spcBef>
              <a:spcAft>
                <a:spcPts val="150"/>
              </a:spcAft>
              <a:buSzPct val="100000"/>
              <a:buFont typeface="Arial" panose="020B0604020202020204" pitchFamily="34" charset="0"/>
              <a:buChar char="•"/>
            </a:pPr>
            <a:r>
              <a:rPr lang="en-US" sz="2100" dirty="0"/>
              <a:t>If response is not immediate may never get what is needed</a:t>
            </a:r>
          </a:p>
          <a:p>
            <a:pPr marL="394335" lvl="3" indent="-68580">
              <a:spcBef>
                <a:spcPts val="450"/>
              </a:spcBef>
              <a:spcAft>
                <a:spcPts val="150"/>
              </a:spcAft>
              <a:buSzPct val="100000"/>
              <a:buFont typeface="Arial" panose="020B0604020202020204" pitchFamily="34" charset="0"/>
              <a:buChar char="•"/>
            </a:pPr>
            <a:r>
              <a:rPr lang="en-US" sz="2100" dirty="0"/>
              <a:t>May have had a role on the streets that is likely to continue in shelter/housing</a:t>
            </a:r>
          </a:p>
          <a:p>
            <a:pPr marL="394335" lvl="3" indent="-68580">
              <a:spcBef>
                <a:spcPts val="450"/>
              </a:spcBef>
              <a:spcAft>
                <a:spcPts val="150"/>
              </a:spcAft>
              <a:buSzPct val="100000"/>
              <a:buFont typeface="Arial" panose="020B0604020202020204" pitchFamily="34" charset="0"/>
              <a:buChar char="•"/>
            </a:pPr>
            <a:r>
              <a:rPr lang="en-US" sz="2100" dirty="0"/>
              <a:t>May have an addiction, mental illness, cognitive issues, and/or trauma issues that interfere with:</a:t>
            </a:r>
          </a:p>
          <a:p>
            <a:pPr marL="531495" lvl="4" indent="-68580">
              <a:spcBef>
                <a:spcPts val="450"/>
              </a:spcBef>
              <a:spcAft>
                <a:spcPts val="150"/>
              </a:spcAft>
              <a:buSzPct val="100000"/>
              <a:buFont typeface="Arial" panose="020B0604020202020204" pitchFamily="34" charset="0"/>
              <a:buChar char="•"/>
            </a:pPr>
            <a:r>
              <a:rPr lang="en-US" sz="2100" dirty="0"/>
              <a:t> Trust, Relationships, Hope</a:t>
            </a:r>
          </a:p>
          <a:p>
            <a:pPr marL="531495" lvl="4" indent="-68580">
              <a:spcBef>
                <a:spcPts val="450"/>
              </a:spcBef>
              <a:spcAft>
                <a:spcPts val="150"/>
              </a:spcAft>
              <a:buSzPct val="100000"/>
              <a:buFont typeface="Arial" panose="020B0604020202020204" pitchFamily="34" charset="0"/>
              <a:buChar char="•"/>
            </a:pPr>
            <a:r>
              <a:rPr lang="en-US" sz="2100" dirty="0"/>
              <a:t> Sleep &amp; Memory </a:t>
            </a:r>
          </a:p>
          <a:p>
            <a:pPr marL="531495" lvl="4" indent="-68580">
              <a:spcBef>
                <a:spcPts val="450"/>
              </a:spcBef>
              <a:spcAft>
                <a:spcPts val="150"/>
              </a:spcAft>
              <a:buSzPct val="100000"/>
              <a:buFont typeface="Arial" panose="020B0604020202020204" pitchFamily="34" charset="0"/>
              <a:buChar char="•"/>
            </a:pPr>
            <a:r>
              <a:rPr lang="en-US" sz="2100" dirty="0"/>
              <a:t> Ability to moderate emotions  </a:t>
            </a:r>
          </a:p>
          <a:p>
            <a:pPr marL="531495" lvl="4" indent="-68580">
              <a:spcBef>
                <a:spcPts val="450"/>
              </a:spcBef>
              <a:spcAft>
                <a:spcPts val="150"/>
              </a:spcAft>
              <a:buSzPct val="100000"/>
              <a:buFont typeface="Arial" panose="020B0604020202020204" pitchFamily="34" charset="0"/>
              <a:buChar char="•"/>
            </a:pPr>
            <a:r>
              <a:rPr lang="en-US" sz="2100" dirty="0"/>
              <a:t> Ability to take directions, follow rules/schedule</a:t>
            </a:r>
          </a:p>
          <a:p>
            <a:pPr marL="531495" lvl="4" indent="-68580">
              <a:spcBef>
                <a:spcPts val="450"/>
              </a:spcBef>
              <a:spcAft>
                <a:spcPts val="150"/>
              </a:spcAft>
              <a:buSzPct val="100000"/>
              <a:buFont typeface="Arial" panose="020B0604020202020204" pitchFamily="34" charset="0"/>
              <a:buChar char="•"/>
            </a:pPr>
            <a:r>
              <a:rPr lang="en-US" sz="2100" dirty="0"/>
              <a:t> Ability to organize thoughts/belongings</a:t>
            </a:r>
          </a:p>
          <a:p>
            <a:pPr marL="325755" lvl="3" indent="0">
              <a:spcBef>
                <a:spcPts val="450"/>
              </a:spcBef>
              <a:spcAft>
                <a:spcPts val="150"/>
              </a:spcAft>
              <a:buSzPct val="100000"/>
              <a:buNone/>
            </a:pPr>
            <a:endParaRPr lang="en-US" sz="1800" dirty="0"/>
          </a:p>
          <a:p>
            <a:pPr lvl="1"/>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32</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86604"/>
            <a:ext cx="2123338" cy="167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69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896277-9F05-6E42-A3D1-6683DAC5E6DC}"/>
              </a:ext>
            </a:extLst>
          </p:cNvPr>
          <p:cNvSpPr>
            <a:spLocks noGrp="1"/>
          </p:cNvSpPr>
          <p:nvPr>
            <p:ph type="sldNum" sz="quarter" idx="12"/>
          </p:nvPr>
        </p:nvSpPr>
        <p:spPr/>
        <p:txBody>
          <a:bodyPr vert="horz" lIns="68580" tIns="34290" rIns="68580" bIns="34290" rtlCol="0" anchor="ctr">
            <a:normAutofit/>
          </a:bodyPr>
          <a:lstStyle/>
          <a:p>
            <a:pPr>
              <a:spcAft>
                <a:spcPts val="450"/>
              </a:spcAft>
              <a:defRPr/>
            </a:pPr>
            <a:fld id="{4FAB73BC-B049-4115-A692-8D63A059BFB8}" type="slidenum">
              <a:rPr lang="en-US">
                <a:solidFill>
                  <a:schemeClr val="tx1"/>
                </a:solidFill>
                <a:latin typeface="Calibri" panose="020F0502020204030204"/>
              </a:rPr>
              <a:pPr>
                <a:spcAft>
                  <a:spcPts val="450"/>
                </a:spcAft>
                <a:defRPr/>
              </a:pPr>
              <a:t>33</a:t>
            </a:fld>
            <a:endParaRPr lang="en-US">
              <a:solidFill>
                <a:schemeClr val="tx1"/>
              </a:solidFill>
              <a:latin typeface="Calibri" panose="020F0502020204030204"/>
            </a:endParaRPr>
          </a:p>
        </p:txBody>
      </p:sp>
      <p:graphicFrame>
        <p:nvGraphicFramePr>
          <p:cNvPr id="5" name="Diagram 4">
            <a:extLst>
              <a:ext uri="{FF2B5EF4-FFF2-40B4-BE49-F238E27FC236}">
                <a16:creationId xmlns:a16="http://schemas.microsoft.com/office/drawing/2014/main" id="{BA821D4D-EF34-D84E-ABF9-954279C7854B}"/>
              </a:ext>
            </a:extLst>
          </p:cNvPr>
          <p:cNvGraphicFramePr/>
          <p:nvPr>
            <p:extLst>
              <p:ext uri="{D42A27DB-BD31-4B8C-83A1-F6EECF244321}">
                <p14:modId xmlns:p14="http://schemas.microsoft.com/office/powerpoint/2010/main" val="1322988708"/>
              </p:ext>
            </p:extLst>
          </p:nvPr>
        </p:nvGraphicFramePr>
        <p:xfrm>
          <a:off x="628650" y="1128380"/>
          <a:ext cx="7886700" cy="4815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501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Trauma &amp; Homelessness</a:t>
            </a:r>
          </a:p>
        </p:txBody>
      </p:sp>
      <p:sp>
        <p:nvSpPr>
          <p:cNvPr id="3" name="Content Placeholder 2"/>
          <p:cNvSpPr>
            <a:spLocks noGrp="1"/>
          </p:cNvSpPr>
          <p:nvPr>
            <p:ph idx="1"/>
          </p:nvPr>
        </p:nvSpPr>
        <p:spPr>
          <a:xfrm>
            <a:off x="822960" y="1828800"/>
            <a:ext cx="7543800" cy="4198761"/>
          </a:xfrm>
        </p:spPr>
        <p:txBody>
          <a:bodyPr>
            <a:normAutofit/>
          </a:bodyPr>
          <a:lstStyle/>
          <a:p>
            <a:pPr marL="258366" indent="-215504">
              <a:buFont typeface="Arial"/>
              <a:buChar char="•"/>
            </a:pPr>
            <a:r>
              <a:rPr lang="en-US" dirty="0"/>
              <a:t>Research has shown that individuals who are homeless are likely to have experienced some form of previous trauma.</a:t>
            </a:r>
          </a:p>
          <a:p>
            <a:pPr marL="258366" indent="-215504">
              <a:buFont typeface="Arial"/>
              <a:buChar char="•"/>
            </a:pPr>
            <a:r>
              <a:rPr lang="en-US" dirty="0"/>
              <a:t>Homelessness is a traumatic experience </a:t>
            </a:r>
            <a:r>
              <a:rPr lang="mr-IN" dirty="0"/>
              <a:t>–</a:t>
            </a:r>
            <a:r>
              <a:rPr lang="en-US" dirty="0"/>
              <a:t> stressful, dehumanizing, dangerous.</a:t>
            </a:r>
          </a:p>
          <a:p>
            <a:pPr marL="258366" indent="-215504">
              <a:buFont typeface="Arial"/>
              <a:buChar char="•"/>
            </a:pPr>
            <a:r>
              <a:rPr lang="en-US" dirty="0"/>
              <a:t>Being homeless increases the risk of further trauma.</a:t>
            </a:r>
          </a:p>
          <a:p>
            <a:pPr marL="42863" indent="0">
              <a:buNone/>
            </a:pPr>
            <a:r>
              <a:rPr lang="en-US" dirty="0"/>
              <a:t>Trauma can interfere with a person’s:</a:t>
            </a:r>
          </a:p>
          <a:p>
            <a:pPr marL="169069" indent="-169069">
              <a:buFont typeface="Arial"/>
              <a:buChar char="•"/>
            </a:pPr>
            <a:r>
              <a:rPr lang="en-US" dirty="0"/>
              <a:t>sense of safety</a:t>
            </a:r>
          </a:p>
          <a:p>
            <a:pPr marL="169069" indent="-169069">
              <a:buFont typeface="Arial"/>
              <a:buChar char="•"/>
            </a:pPr>
            <a:r>
              <a:rPr lang="en-US" dirty="0"/>
              <a:t>ability to self-regulate</a:t>
            </a:r>
          </a:p>
          <a:p>
            <a:pPr marL="169069" indent="-169069">
              <a:buFont typeface="Arial"/>
              <a:buChar char="•"/>
            </a:pPr>
            <a:r>
              <a:rPr lang="en-US" dirty="0"/>
              <a:t>perception of control and self-efficacy</a:t>
            </a:r>
          </a:p>
          <a:p>
            <a:pPr marL="169069" indent="-169069">
              <a:buFont typeface="Arial"/>
              <a:buChar char="•"/>
            </a:pPr>
            <a:r>
              <a:rPr lang="en-US" dirty="0"/>
              <a:t>interpersonal relationships</a:t>
            </a:r>
          </a:p>
          <a:p>
            <a:pPr marL="42862" indent="0">
              <a:buNone/>
            </a:pPr>
            <a:endParaRPr lang="en-US" sz="2100" dirty="0"/>
          </a:p>
          <a:p>
            <a:pPr marL="347663" indent="-347663">
              <a:buFont typeface="Arial" panose="020B0604020202020204" pitchFamily="34" charset="0"/>
              <a:buChar char="•"/>
            </a:pPr>
            <a:endParaRPr lang="en-US" sz="2100"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34</a:t>
            </a:fld>
            <a:endParaRPr lang="en-US" dirty="0"/>
          </a:p>
        </p:txBody>
      </p:sp>
      <p:pic>
        <p:nvPicPr>
          <p:cNvPr id="5" name="Picture 4"/>
          <p:cNvPicPr>
            <a:picLocks noChangeAspect="1"/>
          </p:cNvPicPr>
          <p:nvPr/>
        </p:nvPicPr>
        <p:blipFill>
          <a:blip r:embed="rId3"/>
          <a:stretch>
            <a:fillRect/>
          </a:stretch>
        </p:blipFill>
        <p:spPr>
          <a:xfrm>
            <a:off x="6309269" y="626111"/>
            <a:ext cx="2100094" cy="1111250"/>
          </a:xfrm>
          <a:prstGeom prst="rect">
            <a:avLst/>
          </a:prstGeom>
        </p:spPr>
      </p:pic>
    </p:spTree>
    <p:extLst>
      <p:ext uri="{BB962C8B-B14F-4D97-AF65-F5344CB8AC3E}">
        <p14:creationId xmlns:p14="http://schemas.microsoft.com/office/powerpoint/2010/main" val="3561317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Trauma</a:t>
            </a:r>
          </a:p>
        </p:txBody>
      </p:sp>
      <p:sp>
        <p:nvSpPr>
          <p:cNvPr id="3" name="Content Placeholder 2"/>
          <p:cNvSpPr>
            <a:spLocks noGrp="1"/>
          </p:cNvSpPr>
          <p:nvPr>
            <p:ph idx="1"/>
          </p:nvPr>
        </p:nvSpPr>
        <p:spPr>
          <a:xfrm>
            <a:off x="822960" y="1850773"/>
            <a:ext cx="7543800" cy="4397627"/>
          </a:xfrm>
        </p:spPr>
        <p:txBody>
          <a:bodyPr>
            <a:normAutofit fontScale="92500" lnSpcReduction="10000"/>
          </a:bodyPr>
          <a:lstStyle/>
          <a:p>
            <a:pPr marL="150876" lvl="1" indent="0">
              <a:buNone/>
            </a:pPr>
            <a:r>
              <a:rPr lang="en-US" sz="2600" dirty="0"/>
              <a:t>You may also see:</a:t>
            </a:r>
          </a:p>
          <a:p>
            <a:pPr lvl="2"/>
            <a:r>
              <a:rPr lang="en-US" sz="2600" dirty="0"/>
              <a:t>Irritability or aggression</a:t>
            </a:r>
          </a:p>
          <a:p>
            <a:pPr lvl="2"/>
            <a:r>
              <a:rPr lang="en-US" sz="2600" dirty="0"/>
              <a:t>Overreactions</a:t>
            </a:r>
          </a:p>
          <a:p>
            <a:pPr lvl="2"/>
            <a:r>
              <a:rPr lang="en-US" sz="2600" dirty="0"/>
              <a:t>Negative thoughts &amp; feelings about themselves, world</a:t>
            </a:r>
          </a:p>
          <a:p>
            <a:pPr lvl="2"/>
            <a:r>
              <a:rPr lang="en-US" sz="2600" dirty="0"/>
              <a:t>Risky or destructive behavior</a:t>
            </a:r>
          </a:p>
          <a:p>
            <a:pPr lvl="2"/>
            <a:r>
              <a:rPr lang="en-US" sz="2600" dirty="0"/>
              <a:t>Hypervigilance, heightened startle reaction</a:t>
            </a:r>
          </a:p>
          <a:p>
            <a:pPr lvl="2"/>
            <a:r>
              <a:rPr lang="en-US" sz="2600" dirty="0"/>
              <a:t>Difficulty concentrating, sleeping, connecting</a:t>
            </a:r>
          </a:p>
          <a:p>
            <a:pPr lvl="2"/>
            <a:r>
              <a:rPr lang="en-US" sz="2600" dirty="0"/>
              <a:t>Memory issues</a:t>
            </a:r>
          </a:p>
          <a:p>
            <a:pPr lvl="2"/>
            <a:r>
              <a:rPr lang="en-US" sz="2600" dirty="0"/>
              <a:t>Isolation, disinterest in social activities</a:t>
            </a:r>
          </a:p>
          <a:p>
            <a:pPr lvl="2"/>
            <a:r>
              <a:rPr lang="en-US" sz="2600" dirty="0"/>
              <a:t>Flat affect</a:t>
            </a:r>
          </a:p>
          <a:p>
            <a:pPr lvl="2"/>
            <a:r>
              <a:rPr lang="en-US" sz="2600" dirty="0"/>
              <a:t>Substance use, depression</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35</a:t>
            </a:fld>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685" y="400016"/>
            <a:ext cx="2886075" cy="144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748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5B34-8C40-5C44-A3E2-6A56288B1FE7}"/>
              </a:ext>
            </a:extLst>
          </p:cNvPr>
          <p:cNvSpPr>
            <a:spLocks noGrp="1"/>
          </p:cNvSpPr>
          <p:nvPr>
            <p:ph type="title"/>
          </p:nvPr>
        </p:nvSpPr>
        <p:spPr>
          <a:xfrm>
            <a:off x="3731078" y="634946"/>
            <a:ext cx="4931229" cy="1450757"/>
          </a:xfrm>
        </p:spPr>
        <p:txBody>
          <a:bodyPr>
            <a:normAutofit/>
          </a:bodyPr>
          <a:lstStyle/>
          <a:p>
            <a:r>
              <a:rPr lang="en-US" dirty="0"/>
              <a:t>Trauma-Informed Care:</a:t>
            </a:r>
          </a:p>
        </p:txBody>
      </p:sp>
      <p:pic>
        <p:nvPicPr>
          <p:cNvPr id="5" name="Picture 4" descr="A person wearing a hat&#10;&#10;Description automatically generated">
            <a:extLst>
              <a:ext uri="{FF2B5EF4-FFF2-40B4-BE49-F238E27FC236}">
                <a16:creationId xmlns:a16="http://schemas.microsoft.com/office/drawing/2014/main" id="{CBD3585F-DBEF-234D-9AC0-A49CA80A65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5499" y="2197686"/>
            <a:ext cx="3000986" cy="2199195"/>
          </a:xfrm>
          <a:prstGeom prst="rect">
            <a:avLst/>
          </a:prstGeom>
          <a:noFill/>
        </p:spPr>
      </p:pic>
      <p:cxnSp>
        <p:nvCxnSpPr>
          <p:cNvPr id="12" name="Straight Connector 11">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395B6B-B7BC-D44C-8145-2AD3C9847F94}"/>
              </a:ext>
            </a:extLst>
          </p:cNvPr>
          <p:cNvSpPr>
            <a:spLocks noGrp="1"/>
          </p:cNvSpPr>
          <p:nvPr>
            <p:ph idx="1"/>
          </p:nvPr>
        </p:nvSpPr>
        <p:spPr>
          <a:xfrm>
            <a:off x="3731076" y="2198913"/>
            <a:ext cx="4931230" cy="4024131"/>
          </a:xfrm>
        </p:spPr>
        <p:txBody>
          <a:bodyPr>
            <a:normAutofit lnSpcReduction="10000"/>
          </a:bodyPr>
          <a:lstStyle/>
          <a:p>
            <a:pPr marL="347663" indent="-347663">
              <a:buFont typeface="Arial" panose="020B0604020202020204" pitchFamily="34" charset="0"/>
              <a:buChar char="•"/>
            </a:pPr>
            <a:r>
              <a:rPr lang="en-US" sz="2400" dirty="0"/>
              <a:t>Places specific focus on the impact that trauma and violence have had on clients.</a:t>
            </a:r>
          </a:p>
          <a:p>
            <a:pPr marL="347663" indent="-347663">
              <a:buFont typeface="Arial" panose="020B0604020202020204" pitchFamily="34" charset="0"/>
              <a:buChar char="•"/>
            </a:pPr>
            <a:r>
              <a:rPr lang="en-US" sz="2400" dirty="0"/>
              <a:t>Helps staff to understand how trauma impacts clients, including how clients might react to triggering situations.</a:t>
            </a:r>
          </a:p>
          <a:p>
            <a:pPr marL="347663" indent="-347663">
              <a:buFont typeface="Arial" panose="020B0604020202020204" pitchFamily="34" charset="0"/>
              <a:buChar char="•"/>
            </a:pPr>
            <a:r>
              <a:rPr lang="en-US" sz="2400" dirty="0"/>
              <a:t>Helps staff to develop more effective responses to those reactions.</a:t>
            </a:r>
          </a:p>
          <a:p>
            <a:pPr marL="0" indent="0">
              <a:buNone/>
            </a:pPr>
            <a:r>
              <a:rPr lang="en-US" sz="2400" b="1" dirty="0"/>
              <a:t>Recommendation:  </a:t>
            </a:r>
            <a:r>
              <a:rPr lang="en-US" sz="2400" dirty="0"/>
              <a:t>Integrate trauma-informed care in all homeless services.</a:t>
            </a:r>
          </a:p>
          <a:p>
            <a:endParaRPr lang="en-US" dirty="0"/>
          </a:p>
        </p:txBody>
      </p:sp>
      <p:sp>
        <p:nvSpPr>
          <p:cNvPr id="14" name="Rectangle 13">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7C2284CB-7509-F442-9C17-65DCB16CD6A9}"/>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36</a:t>
            </a:fld>
            <a:endParaRPr lang="en-US"/>
          </a:p>
        </p:txBody>
      </p:sp>
    </p:spTree>
    <p:extLst>
      <p:ext uri="{BB962C8B-B14F-4D97-AF65-F5344CB8AC3E}">
        <p14:creationId xmlns:p14="http://schemas.microsoft.com/office/powerpoint/2010/main" val="1317017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ECD0-EA4B-1A4E-BE9B-5DF5CBE29AC1}"/>
              </a:ext>
            </a:extLst>
          </p:cNvPr>
          <p:cNvSpPr>
            <a:spLocks noGrp="1"/>
          </p:cNvSpPr>
          <p:nvPr>
            <p:ph type="title"/>
          </p:nvPr>
        </p:nvSpPr>
        <p:spPr/>
        <p:txBody>
          <a:bodyPr>
            <a:normAutofit/>
          </a:bodyPr>
          <a:lstStyle/>
          <a:p>
            <a:r>
              <a:rPr lang="en-US" dirty="0"/>
              <a:t>Trauma-Informed Care EXAMPLES</a:t>
            </a:r>
          </a:p>
        </p:txBody>
      </p:sp>
      <p:sp>
        <p:nvSpPr>
          <p:cNvPr id="3" name="Content Placeholder 2">
            <a:extLst>
              <a:ext uri="{FF2B5EF4-FFF2-40B4-BE49-F238E27FC236}">
                <a16:creationId xmlns:a16="http://schemas.microsoft.com/office/drawing/2014/main" id="{5718D179-90D9-584D-A7C2-EF06482D1EE3}"/>
              </a:ext>
            </a:extLst>
          </p:cNvPr>
          <p:cNvSpPr>
            <a:spLocks noGrp="1"/>
          </p:cNvSpPr>
          <p:nvPr>
            <p:ph idx="1"/>
          </p:nvPr>
        </p:nvSpPr>
        <p:spPr>
          <a:xfrm>
            <a:off x="822960" y="1905000"/>
            <a:ext cx="4841240" cy="4190999"/>
          </a:xfrm>
        </p:spPr>
        <p:txBody>
          <a:bodyPr>
            <a:normAutofit/>
          </a:bodyPr>
          <a:lstStyle/>
          <a:p>
            <a:pPr marL="173831" indent="-173831">
              <a:buFont typeface="Arial"/>
              <a:buChar char="•"/>
            </a:pPr>
            <a:r>
              <a:rPr lang="en-US" sz="2400" dirty="0"/>
              <a:t>Emphasize safety</a:t>
            </a:r>
          </a:p>
          <a:p>
            <a:pPr marL="173831" indent="-173831">
              <a:buFont typeface="Arial"/>
              <a:buChar char="•"/>
            </a:pPr>
            <a:r>
              <a:rPr lang="en-US" sz="2400" dirty="0"/>
              <a:t>Be predictable</a:t>
            </a:r>
          </a:p>
          <a:p>
            <a:pPr marL="173831" indent="-173831">
              <a:buFont typeface="Arial"/>
              <a:buChar char="•"/>
            </a:pPr>
            <a:r>
              <a:rPr lang="en-US" sz="2400" dirty="0"/>
              <a:t>Be aware of potential triggers and avoid re-traumatization</a:t>
            </a:r>
          </a:p>
          <a:p>
            <a:pPr marL="173831" indent="-173831">
              <a:buFont typeface="Arial"/>
              <a:buChar char="•"/>
            </a:pPr>
            <a:r>
              <a:rPr lang="en-US" sz="2400" dirty="0"/>
              <a:t>Create opportunities to rebuild control &amp;  emphasize client choice</a:t>
            </a:r>
          </a:p>
          <a:p>
            <a:pPr marL="173831" indent="-173831">
              <a:buFont typeface="Arial"/>
              <a:buChar char="•"/>
            </a:pPr>
            <a:r>
              <a:rPr lang="en-US" sz="2400" dirty="0"/>
              <a:t>Establish clear roles and boundaries</a:t>
            </a:r>
          </a:p>
          <a:p>
            <a:pPr marL="173831" indent="-173831">
              <a:buFont typeface="Arial"/>
              <a:buChar char="•"/>
            </a:pPr>
            <a:r>
              <a:rPr lang="en-US" sz="2400" dirty="0"/>
              <a:t>Assist clients to identify their strengths and build skills</a:t>
            </a:r>
          </a:p>
          <a:p>
            <a:endParaRPr lang="en-US" dirty="0"/>
          </a:p>
        </p:txBody>
      </p:sp>
      <p:sp>
        <p:nvSpPr>
          <p:cNvPr id="4" name="Slide Number Placeholder 3">
            <a:extLst>
              <a:ext uri="{FF2B5EF4-FFF2-40B4-BE49-F238E27FC236}">
                <a16:creationId xmlns:a16="http://schemas.microsoft.com/office/drawing/2014/main" id="{8FEEC229-9465-AD49-A09F-95E948DF6284}"/>
              </a:ext>
            </a:extLst>
          </p:cNvPr>
          <p:cNvSpPr>
            <a:spLocks noGrp="1"/>
          </p:cNvSpPr>
          <p:nvPr>
            <p:ph type="sldNum" sz="quarter" idx="12"/>
          </p:nvPr>
        </p:nvSpPr>
        <p:spPr/>
        <p:txBody>
          <a:bodyPr>
            <a:normAutofit/>
          </a:bodyPr>
          <a:lstStyle/>
          <a:p>
            <a:pPr>
              <a:spcAft>
                <a:spcPts val="450"/>
              </a:spcAft>
            </a:pPr>
            <a:fld id="{4FAB73BC-B049-4115-A692-8D63A059BFB8}" type="slidenum">
              <a:rPr lang="en-US" smtClean="0"/>
              <a:pPr>
                <a:spcAft>
                  <a:spcPts val="450"/>
                </a:spcAft>
              </a:pPr>
              <a:t>37</a:t>
            </a:fld>
            <a:endParaRPr lang="en-US"/>
          </a:p>
        </p:txBody>
      </p:sp>
      <p:pic>
        <p:nvPicPr>
          <p:cNvPr id="6" name="Picture 5">
            <a:extLst>
              <a:ext uri="{FF2B5EF4-FFF2-40B4-BE49-F238E27FC236}">
                <a16:creationId xmlns:a16="http://schemas.microsoft.com/office/drawing/2014/main" id="{BC6304D3-BD32-F842-A3D3-42A9AB46DF03}"/>
              </a:ext>
            </a:extLst>
          </p:cNvPr>
          <p:cNvPicPr>
            <a:picLocks noChangeAspect="1"/>
          </p:cNvPicPr>
          <p:nvPr/>
        </p:nvPicPr>
        <p:blipFill rotWithShape="1">
          <a:blip r:embed="rId3"/>
          <a:srcRect l="4033" r="47664"/>
          <a:stretch/>
        </p:blipFill>
        <p:spPr>
          <a:xfrm>
            <a:off x="5995346" y="2629550"/>
            <a:ext cx="2414016" cy="2603259"/>
          </a:xfrm>
          <a:prstGeom prst="rect">
            <a:avLst/>
          </a:prstGeom>
        </p:spPr>
      </p:pic>
    </p:spTree>
    <p:extLst>
      <p:ext uri="{BB962C8B-B14F-4D97-AF65-F5344CB8AC3E}">
        <p14:creationId xmlns:p14="http://schemas.microsoft.com/office/powerpoint/2010/main" val="2513623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Trauma-Informed Care - Adjustments</a:t>
            </a:r>
          </a:p>
        </p:txBody>
      </p:sp>
      <p:sp>
        <p:nvSpPr>
          <p:cNvPr id="3" name="Content Placeholder 2"/>
          <p:cNvSpPr>
            <a:spLocks noGrp="1"/>
          </p:cNvSpPr>
          <p:nvPr>
            <p:ph idx="1"/>
          </p:nvPr>
        </p:nvSpPr>
        <p:spPr>
          <a:xfrm>
            <a:off x="822959" y="1845734"/>
            <a:ext cx="4841240" cy="4023360"/>
          </a:xfrm>
        </p:spPr>
        <p:txBody>
          <a:bodyPr>
            <a:normAutofit/>
          </a:bodyPr>
          <a:lstStyle/>
          <a:p>
            <a:pPr marL="0" indent="0">
              <a:buNone/>
            </a:pPr>
            <a:endParaRPr lang="en-US" dirty="0"/>
          </a:p>
          <a:p>
            <a:pPr marL="0" indent="0">
              <a:buNone/>
            </a:pPr>
            <a:endParaRPr lang="en-US" dirty="0"/>
          </a:p>
          <a:p>
            <a:pPr marL="0" indent="0">
              <a:buNone/>
            </a:pPr>
            <a:r>
              <a:rPr lang="en-US" sz="3200" dirty="0"/>
              <a:t>What changes have you made or would you like to make to your program to make it more trauma-informed?</a:t>
            </a:r>
          </a:p>
          <a:p>
            <a:pPr marL="0" indent="0">
              <a:buNone/>
            </a:pPr>
            <a:endParaRPr lang="en-US" dirty="0"/>
          </a:p>
        </p:txBody>
      </p:sp>
      <p:sp>
        <p:nvSpPr>
          <p:cNvPr id="5" name="Slide Number Placeholder 4"/>
          <p:cNvSpPr>
            <a:spLocks noGrp="1"/>
          </p:cNvSpPr>
          <p:nvPr>
            <p:ph type="sldNum" sz="quarter" idx="12"/>
          </p:nvPr>
        </p:nvSpPr>
        <p:spPr/>
        <p:txBody>
          <a:bodyPr>
            <a:normAutofit/>
          </a:bodyPr>
          <a:lstStyle/>
          <a:p>
            <a:pPr>
              <a:spcAft>
                <a:spcPts val="600"/>
              </a:spcAft>
            </a:pPr>
            <a:fld id="{4FAB73BC-B049-4115-A692-8D63A059BFB8}" type="slidenum">
              <a:rPr lang="en-US" smtClean="0"/>
              <a:pPr>
                <a:spcAft>
                  <a:spcPts val="600"/>
                </a:spcAft>
              </a:pPr>
              <a:t>38</a:t>
            </a:fld>
            <a:endParaRPr lang="en-US"/>
          </a:p>
        </p:txBody>
      </p:sp>
      <p:pic>
        <p:nvPicPr>
          <p:cNvPr id="9" name="Picture 8"/>
          <p:cNvPicPr/>
          <p:nvPr/>
        </p:nvPicPr>
        <p:blipFill rotWithShape="1">
          <a:blip r:embed="rId3">
            <a:extLst>
              <a:ext uri="{28A0092B-C50C-407E-A947-70E740481C1C}">
                <a14:useLocalDpi xmlns:a14="http://schemas.microsoft.com/office/drawing/2010/main" val="0"/>
              </a:ext>
            </a:extLst>
          </a:blip>
          <a:srcRect l="26823" r="42523" b="1"/>
          <a:stretch/>
        </p:blipFill>
        <p:spPr bwMode="auto">
          <a:xfrm>
            <a:off x="6015427" y="1916318"/>
            <a:ext cx="2351332" cy="3471012"/>
          </a:xfrm>
          <a:prstGeom prst="rect">
            <a:avLst/>
          </a:prstGeom>
          <a:noFill/>
        </p:spPr>
      </p:pic>
    </p:spTree>
    <p:extLst>
      <p:ext uri="{BB962C8B-B14F-4D97-AF65-F5344CB8AC3E}">
        <p14:creationId xmlns:p14="http://schemas.microsoft.com/office/powerpoint/2010/main" val="1330899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972581"/>
            <a:ext cx="7543800" cy="661805"/>
          </a:xfrm>
        </p:spPr>
        <p:txBody>
          <a:bodyPr>
            <a:normAutofit/>
          </a:bodyPr>
          <a:lstStyle/>
          <a:p>
            <a:r>
              <a:rPr lang="en-US" sz="3300" dirty="0"/>
              <a:t>Barriers to Engagement</a:t>
            </a:r>
          </a:p>
        </p:txBody>
      </p:sp>
      <p:sp>
        <p:nvSpPr>
          <p:cNvPr id="6" name="Text Placeholder 5"/>
          <p:cNvSpPr>
            <a:spLocks noGrp="1"/>
          </p:cNvSpPr>
          <p:nvPr>
            <p:ph type="body" idx="1"/>
          </p:nvPr>
        </p:nvSpPr>
        <p:spPr/>
        <p:txBody>
          <a:bodyPr>
            <a:normAutofit/>
          </a:bodyPr>
          <a:lstStyle/>
          <a:p>
            <a:r>
              <a:rPr lang="en-US" sz="1800" b="1" dirty="0"/>
              <a:t>Barriers</a:t>
            </a:r>
          </a:p>
        </p:txBody>
      </p:sp>
      <p:sp>
        <p:nvSpPr>
          <p:cNvPr id="3" name="Content Placeholder 2"/>
          <p:cNvSpPr>
            <a:spLocks noGrp="1"/>
          </p:cNvSpPr>
          <p:nvPr>
            <p:ph sz="half" idx="2"/>
          </p:nvPr>
        </p:nvSpPr>
        <p:spPr>
          <a:xfrm>
            <a:off x="822960" y="2640330"/>
            <a:ext cx="3909060" cy="3608070"/>
          </a:xfrm>
        </p:spPr>
        <p:txBody>
          <a:bodyPr>
            <a:normAutofit lnSpcReduction="10000"/>
          </a:bodyPr>
          <a:lstStyle/>
          <a:p>
            <a:pPr lvl="1">
              <a:buFont typeface="Wingdings" panose="05000000000000000000" pitchFamily="2" charset="2"/>
              <a:buChar char="q"/>
            </a:pPr>
            <a:r>
              <a:rPr lang="en-US" sz="2200" dirty="0"/>
              <a:t>Severe psychosis – delusions and hallucinations</a:t>
            </a:r>
          </a:p>
          <a:p>
            <a:pPr lvl="1">
              <a:buFont typeface="Wingdings" panose="05000000000000000000" pitchFamily="2" charset="2"/>
              <a:buChar char="q"/>
            </a:pPr>
            <a:r>
              <a:rPr lang="en-US" sz="2200" dirty="0"/>
              <a:t>Inebriation</a:t>
            </a:r>
          </a:p>
          <a:p>
            <a:pPr lvl="1">
              <a:buFont typeface="Wingdings" panose="05000000000000000000" pitchFamily="2" charset="2"/>
              <a:buChar char="q"/>
            </a:pPr>
            <a:r>
              <a:rPr lang="en-US" sz="2200" dirty="0"/>
              <a:t>Disorganization</a:t>
            </a:r>
          </a:p>
          <a:p>
            <a:pPr lvl="1">
              <a:buFont typeface="Wingdings" panose="05000000000000000000" pitchFamily="2" charset="2"/>
              <a:buChar char="q"/>
            </a:pPr>
            <a:r>
              <a:rPr lang="en-US" sz="2200" dirty="0"/>
              <a:t>Mistrust of worker</a:t>
            </a:r>
          </a:p>
          <a:p>
            <a:pPr lvl="1">
              <a:buFont typeface="Wingdings" panose="05000000000000000000" pitchFamily="2" charset="2"/>
              <a:buChar char="q"/>
            </a:pPr>
            <a:r>
              <a:rPr lang="en-US" sz="2200" dirty="0"/>
              <a:t>Moving locations</a:t>
            </a:r>
          </a:p>
          <a:p>
            <a:pPr lvl="1">
              <a:buFont typeface="Wingdings" panose="05000000000000000000" pitchFamily="2" charset="2"/>
              <a:buChar char="q"/>
            </a:pPr>
            <a:r>
              <a:rPr lang="en-US" sz="2200" dirty="0"/>
              <a:t>Not showing up </a:t>
            </a:r>
          </a:p>
          <a:p>
            <a:pPr lvl="1">
              <a:buFont typeface="Wingdings" panose="05000000000000000000" pitchFamily="2" charset="2"/>
              <a:buChar char="q"/>
            </a:pPr>
            <a:r>
              <a:rPr lang="en-US" sz="2200" dirty="0"/>
              <a:t>Not following through</a:t>
            </a:r>
          </a:p>
          <a:p>
            <a:pPr lvl="1">
              <a:buFont typeface="Wingdings" panose="05000000000000000000" pitchFamily="2" charset="2"/>
              <a:buChar char="q"/>
            </a:pPr>
            <a:r>
              <a:rPr lang="en-US" sz="2200" dirty="0"/>
              <a:t>Irritability/agitation</a:t>
            </a:r>
          </a:p>
          <a:p>
            <a:pPr lvl="1">
              <a:buFont typeface="Wingdings" panose="05000000000000000000" pitchFamily="2" charset="2"/>
              <a:buChar char="q"/>
            </a:pPr>
            <a:r>
              <a:rPr lang="en-US" sz="2200" dirty="0"/>
              <a:t>Others?</a:t>
            </a:r>
          </a:p>
          <a:p>
            <a:endParaRPr lang="en-US" dirty="0"/>
          </a:p>
        </p:txBody>
      </p:sp>
      <p:sp>
        <p:nvSpPr>
          <p:cNvPr id="7" name="Text Placeholder 6"/>
          <p:cNvSpPr>
            <a:spLocks noGrp="1"/>
          </p:cNvSpPr>
          <p:nvPr>
            <p:ph type="body" sz="quarter" idx="3"/>
          </p:nvPr>
        </p:nvSpPr>
        <p:spPr/>
        <p:txBody>
          <a:bodyPr>
            <a:normAutofit/>
          </a:bodyPr>
          <a:lstStyle/>
          <a:p>
            <a:r>
              <a:rPr lang="en-US" sz="1800" b="1" dirty="0"/>
              <a:t>Causes</a:t>
            </a:r>
          </a:p>
        </p:txBody>
      </p:sp>
      <p:sp>
        <p:nvSpPr>
          <p:cNvPr id="8" name="Content Placeholder 7"/>
          <p:cNvSpPr>
            <a:spLocks noGrp="1"/>
          </p:cNvSpPr>
          <p:nvPr>
            <p:ph sz="quarter" idx="4"/>
          </p:nvPr>
        </p:nvSpPr>
        <p:spPr>
          <a:xfrm>
            <a:off x="4968239" y="2653540"/>
            <a:ext cx="3840481" cy="3442460"/>
          </a:xfrm>
        </p:spPr>
        <p:txBody>
          <a:bodyPr>
            <a:normAutofit lnSpcReduction="10000"/>
          </a:bodyPr>
          <a:lstStyle/>
          <a:p>
            <a:pPr lvl="1">
              <a:buFont typeface="Wingdings" panose="05000000000000000000" pitchFamily="2" charset="2"/>
              <a:buChar char="q"/>
            </a:pPr>
            <a:r>
              <a:rPr lang="en-US" sz="2200" dirty="0"/>
              <a:t>Mental Illness </a:t>
            </a:r>
          </a:p>
          <a:p>
            <a:pPr lvl="1">
              <a:buFont typeface="Wingdings" panose="05000000000000000000" pitchFamily="2" charset="2"/>
              <a:buChar char="q"/>
            </a:pPr>
            <a:r>
              <a:rPr lang="en-US" sz="2200" dirty="0"/>
              <a:t>Substance Use</a:t>
            </a:r>
          </a:p>
          <a:p>
            <a:pPr lvl="1">
              <a:buFont typeface="Wingdings" panose="05000000000000000000" pitchFamily="2" charset="2"/>
              <a:buChar char="q"/>
            </a:pPr>
            <a:r>
              <a:rPr lang="en-US" sz="2200" dirty="0"/>
              <a:t>Past Trauma and PTSD</a:t>
            </a:r>
          </a:p>
          <a:p>
            <a:pPr lvl="1">
              <a:buFont typeface="Wingdings" panose="05000000000000000000" pitchFamily="2" charset="2"/>
              <a:buChar char="q"/>
            </a:pPr>
            <a:r>
              <a:rPr lang="en-US" sz="2200" dirty="0"/>
              <a:t>Bad experiences with workers</a:t>
            </a:r>
          </a:p>
          <a:p>
            <a:pPr lvl="1">
              <a:buFont typeface="Wingdings" panose="05000000000000000000" pitchFamily="2" charset="2"/>
              <a:buChar char="q"/>
            </a:pPr>
            <a:r>
              <a:rPr lang="en-US" sz="2200" dirty="0"/>
              <a:t>Traumatic Brain Injuries/Strokes</a:t>
            </a:r>
          </a:p>
          <a:p>
            <a:pPr lvl="1">
              <a:buFont typeface="Wingdings" panose="05000000000000000000" pitchFamily="2" charset="2"/>
              <a:buChar char="q"/>
            </a:pPr>
            <a:r>
              <a:rPr lang="en-US" sz="2200" dirty="0"/>
              <a:t>Cognitive Impairments</a:t>
            </a:r>
          </a:p>
          <a:p>
            <a:pPr lvl="1">
              <a:buFont typeface="Wingdings" panose="05000000000000000000" pitchFamily="2" charset="2"/>
              <a:buChar char="q"/>
            </a:pPr>
            <a:r>
              <a:rPr lang="en-US" sz="2200" dirty="0"/>
              <a:t>Others? </a:t>
            </a:r>
          </a:p>
          <a:p>
            <a:endParaRPr lang="en-US"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39</a:t>
            </a:fld>
            <a:endParaRPr lang="en-US" dirty="0"/>
          </a:p>
        </p:txBody>
      </p:sp>
      <p:pic>
        <p:nvPicPr>
          <p:cNvPr id="18434" name="Picture 2" descr="Image result for images of barriers to commun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389" y="299403"/>
            <a:ext cx="3384331" cy="147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49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AFD16F4-9BA0-4FEF-AD5F-FD7E35D8AE4E}"/>
              </a:ext>
            </a:extLst>
          </p:cNvPr>
          <p:cNvGraphicFramePr/>
          <p:nvPr>
            <p:extLst>
              <p:ext uri="{D42A27DB-BD31-4B8C-83A1-F6EECF244321}">
                <p14:modId xmlns:p14="http://schemas.microsoft.com/office/powerpoint/2010/main" val="2407068091"/>
              </p:ext>
            </p:extLst>
          </p:nvPr>
        </p:nvGraphicFramePr>
        <p:xfrm>
          <a:off x="593057" y="128052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loud 2">
            <a:extLst>
              <a:ext uri="{FF2B5EF4-FFF2-40B4-BE49-F238E27FC236}">
                <a16:creationId xmlns:a16="http://schemas.microsoft.com/office/drawing/2014/main" id="{C18F405D-54A7-4ACB-BF8F-F625D60835CE}"/>
              </a:ext>
            </a:extLst>
          </p:cNvPr>
          <p:cNvSpPr/>
          <p:nvPr/>
        </p:nvSpPr>
        <p:spPr>
          <a:xfrm>
            <a:off x="457200" y="2752641"/>
            <a:ext cx="1351047" cy="92083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Safety</a:t>
            </a:r>
          </a:p>
        </p:txBody>
      </p:sp>
      <p:sp>
        <p:nvSpPr>
          <p:cNvPr id="5" name="Cloud 4">
            <a:extLst>
              <a:ext uri="{FF2B5EF4-FFF2-40B4-BE49-F238E27FC236}">
                <a16:creationId xmlns:a16="http://schemas.microsoft.com/office/drawing/2014/main" id="{7C50502D-19EE-4497-8E65-9E95BA0A02B0}"/>
              </a:ext>
            </a:extLst>
          </p:cNvPr>
          <p:cNvSpPr/>
          <p:nvPr/>
        </p:nvSpPr>
        <p:spPr>
          <a:xfrm>
            <a:off x="278394" y="3934747"/>
            <a:ext cx="1529854" cy="121084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a:t>
            </a:r>
          </a:p>
        </p:txBody>
      </p:sp>
      <p:sp>
        <p:nvSpPr>
          <p:cNvPr id="7" name="Cloud 6">
            <a:extLst>
              <a:ext uri="{FF2B5EF4-FFF2-40B4-BE49-F238E27FC236}">
                <a16:creationId xmlns:a16="http://schemas.microsoft.com/office/drawing/2014/main" id="{AEB7E356-06BF-4120-8AB7-D027DA3461A2}"/>
              </a:ext>
            </a:extLst>
          </p:cNvPr>
          <p:cNvSpPr/>
          <p:nvPr/>
        </p:nvSpPr>
        <p:spPr>
          <a:xfrm>
            <a:off x="177596" y="1411164"/>
            <a:ext cx="1879803" cy="121084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Harm Reduction</a:t>
            </a:r>
          </a:p>
        </p:txBody>
      </p:sp>
      <p:pic>
        <p:nvPicPr>
          <p:cNvPr id="11" name="Picture 10">
            <a:extLst>
              <a:ext uri="{FF2B5EF4-FFF2-40B4-BE49-F238E27FC236}">
                <a16:creationId xmlns:a16="http://schemas.microsoft.com/office/drawing/2014/main" id="{BFB24EA9-42F9-4008-BD8C-6E67C508E24C}"/>
              </a:ext>
            </a:extLst>
          </p:cNvPr>
          <p:cNvPicPr>
            <a:picLocks noChangeAspect="1"/>
          </p:cNvPicPr>
          <p:nvPr/>
        </p:nvPicPr>
        <p:blipFill rotWithShape="1">
          <a:blip r:embed="rId8">
            <a:extLst>
              <a:ext uri="{28A0092B-C50C-407E-A947-70E740481C1C}">
                <a14:useLocalDpi xmlns:a14="http://schemas.microsoft.com/office/drawing/2010/main" val="0"/>
              </a:ext>
            </a:extLst>
          </a:blip>
          <a:srcRect l="10850" r="15981"/>
          <a:stretch/>
        </p:blipFill>
        <p:spPr>
          <a:xfrm>
            <a:off x="5876364" y="2209880"/>
            <a:ext cx="2989243" cy="2718632"/>
          </a:xfrm>
          <a:prstGeom prst="rect">
            <a:avLst/>
          </a:prstGeom>
        </p:spPr>
      </p:pic>
      <p:sp>
        <p:nvSpPr>
          <p:cNvPr id="6" name="Cloud 5">
            <a:extLst>
              <a:ext uri="{FF2B5EF4-FFF2-40B4-BE49-F238E27FC236}">
                <a16:creationId xmlns:a16="http://schemas.microsoft.com/office/drawing/2014/main" id="{1953D993-6970-4306-BA44-4CAAAA932830}"/>
              </a:ext>
            </a:extLst>
          </p:cNvPr>
          <p:cNvSpPr/>
          <p:nvPr/>
        </p:nvSpPr>
        <p:spPr>
          <a:xfrm>
            <a:off x="4595812" y="4557267"/>
            <a:ext cx="1088858" cy="9204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Self-care</a:t>
            </a:r>
          </a:p>
        </p:txBody>
      </p:sp>
      <p:sp>
        <p:nvSpPr>
          <p:cNvPr id="4" name="Cloud 3">
            <a:extLst>
              <a:ext uri="{FF2B5EF4-FFF2-40B4-BE49-F238E27FC236}">
                <a16:creationId xmlns:a16="http://schemas.microsoft.com/office/drawing/2014/main" id="{7256BE36-9A4F-416C-8898-AD728D73DF78}"/>
              </a:ext>
            </a:extLst>
          </p:cNvPr>
          <p:cNvSpPr/>
          <p:nvPr/>
        </p:nvSpPr>
        <p:spPr>
          <a:xfrm>
            <a:off x="4976562" y="644652"/>
            <a:ext cx="1416216" cy="80143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Income</a:t>
            </a:r>
          </a:p>
        </p:txBody>
      </p:sp>
      <p:sp>
        <p:nvSpPr>
          <p:cNvPr id="12" name="TextBox 11">
            <a:extLst>
              <a:ext uri="{FF2B5EF4-FFF2-40B4-BE49-F238E27FC236}">
                <a16:creationId xmlns:a16="http://schemas.microsoft.com/office/drawing/2014/main" id="{D1D30A4B-1FB5-4075-A293-BC0289FDC728}"/>
              </a:ext>
            </a:extLst>
          </p:cNvPr>
          <p:cNvSpPr txBox="1"/>
          <p:nvPr/>
        </p:nvSpPr>
        <p:spPr>
          <a:xfrm>
            <a:off x="1841668" y="4458755"/>
            <a:ext cx="3445745" cy="369332"/>
          </a:xfrm>
          <a:prstGeom prst="rect">
            <a:avLst/>
          </a:prstGeom>
          <a:noFill/>
        </p:spPr>
        <p:txBody>
          <a:bodyPr wrap="square" rtlCol="0">
            <a:spAutoFit/>
          </a:bodyPr>
          <a:lstStyle/>
          <a:p>
            <a:pPr algn="ctr"/>
            <a:r>
              <a:rPr lang="en-US" dirty="0"/>
              <a:t>Resource Availability</a:t>
            </a:r>
          </a:p>
        </p:txBody>
      </p:sp>
    </p:spTree>
    <p:extLst>
      <p:ext uri="{BB962C8B-B14F-4D97-AF65-F5344CB8AC3E}">
        <p14:creationId xmlns:p14="http://schemas.microsoft.com/office/powerpoint/2010/main" val="13362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A66DA-5516-6B48-9671-1560956888EC}"/>
              </a:ext>
            </a:extLst>
          </p:cNvPr>
          <p:cNvSpPr>
            <a:spLocks noGrp="1"/>
          </p:cNvSpPr>
          <p:nvPr>
            <p:ph type="title"/>
          </p:nvPr>
        </p:nvSpPr>
        <p:spPr>
          <a:xfrm>
            <a:off x="4808763" y="634946"/>
            <a:ext cx="3845379" cy="1450757"/>
          </a:xfrm>
        </p:spPr>
        <p:txBody>
          <a:bodyPr>
            <a:normAutofit/>
          </a:bodyPr>
          <a:lstStyle/>
          <a:p>
            <a:r>
              <a:rPr lang="en-US" dirty="0"/>
              <a:t>Clinical Consultation </a:t>
            </a:r>
          </a:p>
        </p:txBody>
      </p:sp>
      <p:pic>
        <p:nvPicPr>
          <p:cNvPr id="5" name="Picture 4">
            <a:extLst>
              <a:ext uri="{FF2B5EF4-FFF2-40B4-BE49-F238E27FC236}">
                <a16:creationId xmlns:a16="http://schemas.microsoft.com/office/drawing/2014/main" id="{D940BCCA-24A0-A747-ADE1-D48920610D96}"/>
              </a:ext>
            </a:extLst>
          </p:cNvPr>
          <p:cNvPicPr>
            <a:picLocks noChangeAspect="1"/>
          </p:cNvPicPr>
          <p:nvPr/>
        </p:nvPicPr>
        <p:blipFill>
          <a:blip r:embed="rId2"/>
          <a:stretch>
            <a:fillRect/>
          </a:stretch>
        </p:blipFill>
        <p:spPr>
          <a:xfrm>
            <a:off x="482394" y="2042363"/>
            <a:ext cx="4088720" cy="2453232"/>
          </a:xfrm>
          <a:prstGeom prst="rect">
            <a:avLst/>
          </a:prstGeom>
        </p:spPr>
      </p:pic>
      <p:cxnSp>
        <p:nvCxnSpPr>
          <p:cNvPr id="12" name="Straight Connector 1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755D20-BD2F-5B4F-8245-55AAA8DA9F6B}"/>
              </a:ext>
            </a:extLst>
          </p:cNvPr>
          <p:cNvSpPr>
            <a:spLocks noGrp="1"/>
          </p:cNvSpPr>
          <p:nvPr>
            <p:ph idx="1"/>
          </p:nvPr>
        </p:nvSpPr>
        <p:spPr>
          <a:xfrm>
            <a:off x="4808763" y="2198914"/>
            <a:ext cx="3845379" cy="3670180"/>
          </a:xfrm>
        </p:spPr>
        <p:txBody>
          <a:bodyPr>
            <a:normAutofit/>
          </a:bodyPr>
          <a:lstStyle/>
          <a:p>
            <a:pPr marL="236538" indent="-225425">
              <a:buFont typeface="Arial" panose="020B0604020202020204" pitchFamily="34" charset="0"/>
              <a:buChar char="•"/>
            </a:pPr>
            <a:r>
              <a:rPr lang="en-US" sz="2400" dirty="0"/>
              <a:t>Helps determine what is underlying what you are seeing and figure out the right approach.</a:t>
            </a:r>
          </a:p>
          <a:p>
            <a:pPr marL="236538" indent="-225425">
              <a:buFont typeface="Arial" panose="020B0604020202020204" pitchFamily="34" charset="0"/>
              <a:buChar char="•"/>
            </a:pPr>
            <a:r>
              <a:rPr lang="en-US" sz="2400" dirty="0"/>
              <a:t>For PATH projects, it’s required that staff have access to regular clinical consultation or clinical supervision unless the project gets a waiver.</a:t>
            </a:r>
          </a:p>
          <a:p>
            <a:endParaRPr lang="en-US" dirty="0"/>
          </a:p>
        </p:txBody>
      </p:sp>
      <p:sp>
        <p:nvSpPr>
          <p:cNvPr id="14" name="Rectangle 1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5603370-9560-6243-BD2A-3D5C81473C38}"/>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40</a:t>
            </a:fld>
            <a:endParaRPr lang="en-US"/>
          </a:p>
        </p:txBody>
      </p:sp>
    </p:spTree>
    <p:extLst>
      <p:ext uri="{BB962C8B-B14F-4D97-AF65-F5344CB8AC3E}">
        <p14:creationId xmlns:p14="http://schemas.microsoft.com/office/powerpoint/2010/main" val="1251374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Engagement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61679371"/>
              </p:ext>
            </p:extLst>
          </p:nvPr>
        </p:nvGraphicFramePr>
        <p:xfrm>
          <a:off x="533400" y="1989689"/>
          <a:ext cx="54864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7425360" y="5702113"/>
            <a:ext cx="984019" cy="273844"/>
          </a:xfrm>
          <a:prstGeom prst="rect">
            <a:avLst/>
          </a:prstGeom>
        </p:spPr>
        <p:txBody>
          <a:bodyPr>
            <a:normAutofit/>
          </a:bodyPr>
          <a:lstStyle/>
          <a:p>
            <a:pPr>
              <a:spcAft>
                <a:spcPts val="450"/>
              </a:spcAft>
            </a:pPr>
            <a:fld id="{4FAB73BC-B049-4115-A692-8D63A059BFB8}" type="slidenum">
              <a:rPr lang="en-US" smtClean="0"/>
              <a:pPr>
                <a:spcAft>
                  <a:spcPts val="450"/>
                </a:spcAft>
              </a:pPr>
              <a:t>41</a:t>
            </a:fld>
            <a:endParaRPr lang="en-US"/>
          </a:p>
        </p:txBody>
      </p:sp>
      <p:pic>
        <p:nvPicPr>
          <p:cNvPr id="6" name="Content Placeholder 5"/>
          <p:cNvPicPr>
            <a:picLocks noGrp="1"/>
          </p:cNvPicPr>
          <p:nvPr/>
        </p:nvPicPr>
        <p:blipFill rotWithShape="1">
          <a:blip r:embed="rId7">
            <a:extLst>
              <a:ext uri="{28A0092B-C50C-407E-A947-70E740481C1C}">
                <a14:useLocalDpi xmlns:a14="http://schemas.microsoft.com/office/drawing/2010/main" val="0"/>
              </a:ext>
            </a:extLst>
          </a:blip>
          <a:srcRect r="39894" b="-1"/>
          <a:stretch/>
        </p:blipFill>
        <p:spPr bwMode="auto">
          <a:xfrm>
            <a:off x="6248400" y="2919329"/>
            <a:ext cx="2118360" cy="2201311"/>
          </a:xfrm>
          <a:prstGeom prst="rect">
            <a:avLst/>
          </a:prstGeom>
          <a:noFill/>
        </p:spPr>
      </p:pic>
    </p:spTree>
    <p:extLst>
      <p:ext uri="{BB962C8B-B14F-4D97-AF65-F5344CB8AC3E}">
        <p14:creationId xmlns:p14="http://schemas.microsoft.com/office/powerpoint/2010/main" val="295447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a:t>Core Practices in Engagement </a:t>
            </a:r>
          </a:p>
        </p:txBody>
      </p:sp>
      <p:sp>
        <p:nvSpPr>
          <p:cNvPr id="4" name="Slide Number Placeholder 3"/>
          <p:cNvSpPr>
            <a:spLocks noGrp="1"/>
          </p:cNvSpPr>
          <p:nvPr>
            <p:ph type="sldNum" sz="quarter" idx="12"/>
          </p:nvPr>
        </p:nvSpPr>
        <p:spPr>
          <a:xfrm>
            <a:off x="6712009" y="5702091"/>
            <a:ext cx="738014" cy="273844"/>
          </a:xfrm>
          <a:prstGeom prst="rect">
            <a:avLst/>
          </a:prstGeom>
        </p:spPr>
        <p:txBody>
          <a:bodyPr/>
          <a:lstStyle/>
          <a:p>
            <a:fld id="{4FAB73BC-B049-4115-A692-8D63A059BFB8}" type="slidenum">
              <a:rPr lang="en-US" smtClean="0"/>
              <a:pPr/>
              <a:t>42</a:t>
            </a:fld>
            <a:endParaRPr lang="en-US" dirty="0"/>
          </a:p>
        </p:txBody>
      </p:sp>
      <p:grpSp>
        <p:nvGrpSpPr>
          <p:cNvPr id="3" name="Group 2"/>
          <p:cNvGrpSpPr/>
          <p:nvPr/>
        </p:nvGrpSpPr>
        <p:grpSpPr>
          <a:xfrm>
            <a:off x="822960" y="2241550"/>
            <a:ext cx="7543800" cy="3317240"/>
            <a:chOff x="534041" y="1845734"/>
            <a:chExt cx="8443928" cy="4023360"/>
          </a:xfrm>
        </p:grpSpPr>
        <p:sp>
          <p:nvSpPr>
            <p:cNvPr id="6" name="Right Arrow 5"/>
            <p:cNvSpPr/>
            <p:nvPr/>
          </p:nvSpPr>
          <p:spPr>
            <a:xfrm>
              <a:off x="534041" y="1845734"/>
              <a:ext cx="8443928" cy="4023360"/>
            </a:xfrm>
            <a:prstGeom prst="rightArrow">
              <a:avLst/>
            </a:prstGeom>
          </p:spPr>
          <p:style>
            <a:lnRef idx="0">
              <a:schemeClr val="accent2"/>
            </a:lnRef>
            <a:fillRef idx="3">
              <a:schemeClr val="accent2"/>
            </a:fillRef>
            <a:effectRef idx="3">
              <a:schemeClr val="accent2"/>
            </a:effectRef>
            <a:fontRef idx="minor">
              <a:schemeClr val="lt1"/>
            </a:fontRef>
          </p:style>
        </p:sp>
        <p:sp>
          <p:nvSpPr>
            <p:cNvPr id="7" name="Freeform 6"/>
            <p:cNvSpPr/>
            <p:nvPr/>
          </p:nvSpPr>
          <p:spPr>
            <a:xfrm>
              <a:off x="534041" y="2838031"/>
              <a:ext cx="1060288" cy="2038765"/>
            </a:xfrm>
            <a:custGeom>
              <a:avLst/>
              <a:gdLst>
                <a:gd name="connsiteX0" fmla="*/ 0 w 1104882"/>
                <a:gd name="connsiteY0" fmla="*/ 184151 h 2038765"/>
                <a:gd name="connsiteX1" fmla="*/ 184151 w 1104882"/>
                <a:gd name="connsiteY1" fmla="*/ 0 h 2038765"/>
                <a:gd name="connsiteX2" fmla="*/ 920731 w 1104882"/>
                <a:gd name="connsiteY2" fmla="*/ 0 h 2038765"/>
                <a:gd name="connsiteX3" fmla="*/ 1104882 w 1104882"/>
                <a:gd name="connsiteY3" fmla="*/ 184151 h 2038765"/>
                <a:gd name="connsiteX4" fmla="*/ 1104882 w 1104882"/>
                <a:gd name="connsiteY4" fmla="*/ 1854614 h 2038765"/>
                <a:gd name="connsiteX5" fmla="*/ 920731 w 1104882"/>
                <a:gd name="connsiteY5" fmla="*/ 2038765 h 2038765"/>
                <a:gd name="connsiteX6" fmla="*/ 184151 w 1104882"/>
                <a:gd name="connsiteY6" fmla="*/ 2038765 h 2038765"/>
                <a:gd name="connsiteX7" fmla="*/ 0 w 1104882"/>
                <a:gd name="connsiteY7" fmla="*/ 1854614 h 2038765"/>
                <a:gd name="connsiteX8" fmla="*/ 0 w 1104882"/>
                <a:gd name="connsiteY8" fmla="*/ 184151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82" h="2038765">
                  <a:moveTo>
                    <a:pt x="0" y="184151"/>
                  </a:moveTo>
                  <a:cubicBezTo>
                    <a:pt x="0" y="82447"/>
                    <a:pt x="82447" y="0"/>
                    <a:pt x="184151" y="0"/>
                  </a:cubicBezTo>
                  <a:lnTo>
                    <a:pt x="920731" y="0"/>
                  </a:lnTo>
                  <a:cubicBezTo>
                    <a:pt x="1022435" y="0"/>
                    <a:pt x="1104882" y="82447"/>
                    <a:pt x="1104882" y="184151"/>
                  </a:cubicBezTo>
                  <a:lnTo>
                    <a:pt x="1104882" y="1854614"/>
                  </a:lnTo>
                  <a:cubicBezTo>
                    <a:pt x="1104882" y="1956318"/>
                    <a:pt x="1022435" y="2038765"/>
                    <a:pt x="920731" y="2038765"/>
                  </a:cubicBezTo>
                  <a:lnTo>
                    <a:pt x="184151" y="2038765"/>
                  </a:lnTo>
                  <a:cubicBezTo>
                    <a:pt x="82447" y="2038765"/>
                    <a:pt x="0" y="1956318"/>
                    <a:pt x="0" y="1854614"/>
                  </a:cubicBezTo>
                  <a:lnTo>
                    <a:pt x="0" y="18415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6172" tIns="86172" rIns="86172" bIns="86172" numCol="1" spcCol="1270" anchor="ctr" anchorCtr="0">
              <a:noAutofit/>
            </a:bodyPr>
            <a:lstStyle/>
            <a:p>
              <a:pPr algn="ctr" defTabSz="533400">
                <a:lnSpc>
                  <a:spcPct val="90000"/>
                </a:lnSpc>
                <a:spcBef>
                  <a:spcPct val="0"/>
                </a:spcBef>
                <a:spcAft>
                  <a:spcPct val="35000"/>
                </a:spcAft>
              </a:pPr>
              <a:r>
                <a:rPr lang="en-US" sz="1200" dirty="0"/>
                <a:t>Be patient, consistent reliable, supportive</a:t>
              </a:r>
            </a:p>
          </p:txBody>
        </p:sp>
        <p:sp>
          <p:nvSpPr>
            <p:cNvPr id="8" name="Freeform 7"/>
            <p:cNvSpPr/>
            <p:nvPr/>
          </p:nvSpPr>
          <p:spPr>
            <a:xfrm>
              <a:off x="1662872" y="2838031"/>
              <a:ext cx="1081931" cy="2038765"/>
            </a:xfrm>
            <a:custGeom>
              <a:avLst/>
              <a:gdLst>
                <a:gd name="connsiteX0" fmla="*/ 0 w 887398"/>
                <a:gd name="connsiteY0" fmla="*/ 147903 h 2038765"/>
                <a:gd name="connsiteX1" fmla="*/ 147903 w 887398"/>
                <a:gd name="connsiteY1" fmla="*/ 0 h 2038765"/>
                <a:gd name="connsiteX2" fmla="*/ 739495 w 887398"/>
                <a:gd name="connsiteY2" fmla="*/ 0 h 2038765"/>
                <a:gd name="connsiteX3" fmla="*/ 887398 w 887398"/>
                <a:gd name="connsiteY3" fmla="*/ 147903 h 2038765"/>
                <a:gd name="connsiteX4" fmla="*/ 887398 w 887398"/>
                <a:gd name="connsiteY4" fmla="*/ 1890862 h 2038765"/>
                <a:gd name="connsiteX5" fmla="*/ 739495 w 887398"/>
                <a:gd name="connsiteY5" fmla="*/ 2038765 h 2038765"/>
                <a:gd name="connsiteX6" fmla="*/ 147903 w 887398"/>
                <a:gd name="connsiteY6" fmla="*/ 2038765 h 2038765"/>
                <a:gd name="connsiteX7" fmla="*/ 0 w 887398"/>
                <a:gd name="connsiteY7" fmla="*/ 1890862 h 2038765"/>
                <a:gd name="connsiteX8" fmla="*/ 0 w 887398"/>
                <a:gd name="connsiteY8" fmla="*/ 147903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98" h="2038765">
                  <a:moveTo>
                    <a:pt x="0" y="147903"/>
                  </a:moveTo>
                  <a:cubicBezTo>
                    <a:pt x="0" y="66218"/>
                    <a:pt x="66218" y="0"/>
                    <a:pt x="147903" y="0"/>
                  </a:cubicBezTo>
                  <a:lnTo>
                    <a:pt x="739495" y="0"/>
                  </a:lnTo>
                  <a:cubicBezTo>
                    <a:pt x="821180" y="0"/>
                    <a:pt x="887398" y="66218"/>
                    <a:pt x="887398" y="147903"/>
                  </a:cubicBezTo>
                  <a:lnTo>
                    <a:pt x="887398" y="1890862"/>
                  </a:lnTo>
                  <a:cubicBezTo>
                    <a:pt x="887398" y="1972547"/>
                    <a:pt x="821180" y="2038765"/>
                    <a:pt x="739495" y="2038765"/>
                  </a:cubicBezTo>
                  <a:lnTo>
                    <a:pt x="147903" y="2038765"/>
                  </a:lnTo>
                  <a:cubicBezTo>
                    <a:pt x="66218" y="2038765"/>
                    <a:pt x="0" y="1972547"/>
                    <a:pt x="0" y="1890862"/>
                  </a:cubicBezTo>
                  <a:lnTo>
                    <a:pt x="0" y="147903"/>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8209" tIns="78209" rIns="78209" bIns="78209" numCol="1" spcCol="1270" anchor="ctr" anchorCtr="0">
              <a:noAutofit/>
            </a:bodyPr>
            <a:lstStyle/>
            <a:p>
              <a:pPr algn="ctr" defTabSz="533400">
                <a:lnSpc>
                  <a:spcPct val="90000"/>
                </a:lnSpc>
                <a:spcBef>
                  <a:spcPct val="0"/>
                </a:spcBef>
                <a:spcAft>
                  <a:spcPct val="35000"/>
                </a:spcAft>
              </a:pPr>
              <a:r>
                <a:rPr lang="en-US" sz="1200" dirty="0"/>
                <a:t>Explain and re-explain (and re-explain) your role</a:t>
              </a:r>
            </a:p>
          </p:txBody>
        </p:sp>
        <p:sp>
          <p:nvSpPr>
            <p:cNvPr id="9" name="Freeform 8"/>
            <p:cNvSpPr/>
            <p:nvPr/>
          </p:nvSpPr>
          <p:spPr>
            <a:xfrm>
              <a:off x="2867936" y="2838031"/>
              <a:ext cx="1109037" cy="2038765"/>
            </a:xfrm>
            <a:custGeom>
              <a:avLst/>
              <a:gdLst>
                <a:gd name="connsiteX0" fmla="*/ 0 w 1042347"/>
                <a:gd name="connsiteY0" fmla="*/ 173728 h 2038765"/>
                <a:gd name="connsiteX1" fmla="*/ 173728 w 1042347"/>
                <a:gd name="connsiteY1" fmla="*/ 0 h 2038765"/>
                <a:gd name="connsiteX2" fmla="*/ 868619 w 1042347"/>
                <a:gd name="connsiteY2" fmla="*/ 0 h 2038765"/>
                <a:gd name="connsiteX3" fmla="*/ 1042347 w 1042347"/>
                <a:gd name="connsiteY3" fmla="*/ 173728 h 2038765"/>
                <a:gd name="connsiteX4" fmla="*/ 1042347 w 1042347"/>
                <a:gd name="connsiteY4" fmla="*/ 1865037 h 2038765"/>
                <a:gd name="connsiteX5" fmla="*/ 868619 w 1042347"/>
                <a:gd name="connsiteY5" fmla="*/ 2038765 h 2038765"/>
                <a:gd name="connsiteX6" fmla="*/ 173728 w 1042347"/>
                <a:gd name="connsiteY6" fmla="*/ 2038765 h 2038765"/>
                <a:gd name="connsiteX7" fmla="*/ 0 w 1042347"/>
                <a:gd name="connsiteY7" fmla="*/ 1865037 h 2038765"/>
                <a:gd name="connsiteX8" fmla="*/ 0 w 1042347"/>
                <a:gd name="connsiteY8" fmla="*/ 173728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347" h="2038765">
                  <a:moveTo>
                    <a:pt x="0" y="173728"/>
                  </a:moveTo>
                  <a:cubicBezTo>
                    <a:pt x="0" y="77781"/>
                    <a:pt x="77781" y="0"/>
                    <a:pt x="173728" y="0"/>
                  </a:cubicBezTo>
                  <a:lnTo>
                    <a:pt x="868619" y="0"/>
                  </a:lnTo>
                  <a:cubicBezTo>
                    <a:pt x="964566" y="0"/>
                    <a:pt x="1042347" y="77781"/>
                    <a:pt x="1042347" y="173728"/>
                  </a:cubicBezTo>
                  <a:lnTo>
                    <a:pt x="1042347" y="1865037"/>
                  </a:lnTo>
                  <a:cubicBezTo>
                    <a:pt x="1042347" y="1960984"/>
                    <a:pt x="964566" y="2038765"/>
                    <a:pt x="868619" y="2038765"/>
                  </a:cubicBezTo>
                  <a:lnTo>
                    <a:pt x="173728" y="2038765"/>
                  </a:lnTo>
                  <a:cubicBezTo>
                    <a:pt x="77781" y="2038765"/>
                    <a:pt x="0" y="1960984"/>
                    <a:pt x="0" y="1865037"/>
                  </a:cubicBezTo>
                  <a:lnTo>
                    <a:pt x="0" y="173728"/>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82" tIns="83882" rIns="83882" bIns="83882" numCol="1" spcCol="1270" anchor="ctr" anchorCtr="0">
              <a:noAutofit/>
            </a:bodyPr>
            <a:lstStyle/>
            <a:p>
              <a:pPr algn="ctr" defTabSz="533400">
                <a:lnSpc>
                  <a:spcPct val="90000"/>
                </a:lnSpc>
                <a:spcBef>
                  <a:spcPct val="0"/>
                </a:spcBef>
                <a:spcAft>
                  <a:spcPct val="35000"/>
                </a:spcAft>
              </a:pPr>
              <a:r>
                <a:rPr lang="en-US" sz="1200" dirty="0"/>
                <a:t>LISTEN </a:t>
              </a:r>
              <a:r>
                <a:rPr lang="en-US" sz="1050" dirty="0"/>
                <a:t>for what each person is interested in, wants and needs</a:t>
              </a:r>
            </a:p>
          </p:txBody>
        </p:sp>
        <p:sp>
          <p:nvSpPr>
            <p:cNvPr id="10" name="Freeform 9"/>
            <p:cNvSpPr/>
            <p:nvPr/>
          </p:nvSpPr>
          <p:spPr>
            <a:xfrm>
              <a:off x="4100105" y="2838031"/>
              <a:ext cx="1125860" cy="2038765"/>
            </a:xfrm>
            <a:custGeom>
              <a:avLst/>
              <a:gdLst>
                <a:gd name="connsiteX0" fmla="*/ 0 w 1307307"/>
                <a:gd name="connsiteY0" fmla="*/ 217889 h 2038765"/>
                <a:gd name="connsiteX1" fmla="*/ 217889 w 1307307"/>
                <a:gd name="connsiteY1" fmla="*/ 0 h 2038765"/>
                <a:gd name="connsiteX2" fmla="*/ 1089418 w 1307307"/>
                <a:gd name="connsiteY2" fmla="*/ 0 h 2038765"/>
                <a:gd name="connsiteX3" fmla="*/ 1307307 w 1307307"/>
                <a:gd name="connsiteY3" fmla="*/ 217889 h 2038765"/>
                <a:gd name="connsiteX4" fmla="*/ 1307307 w 1307307"/>
                <a:gd name="connsiteY4" fmla="*/ 1820876 h 2038765"/>
                <a:gd name="connsiteX5" fmla="*/ 1089418 w 1307307"/>
                <a:gd name="connsiteY5" fmla="*/ 2038765 h 2038765"/>
                <a:gd name="connsiteX6" fmla="*/ 217889 w 1307307"/>
                <a:gd name="connsiteY6" fmla="*/ 2038765 h 2038765"/>
                <a:gd name="connsiteX7" fmla="*/ 0 w 1307307"/>
                <a:gd name="connsiteY7" fmla="*/ 1820876 h 2038765"/>
                <a:gd name="connsiteX8" fmla="*/ 0 w 1307307"/>
                <a:gd name="connsiteY8" fmla="*/ 217889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307" h="2038765">
                  <a:moveTo>
                    <a:pt x="0" y="217889"/>
                  </a:moveTo>
                  <a:cubicBezTo>
                    <a:pt x="0" y="97552"/>
                    <a:pt x="97552" y="0"/>
                    <a:pt x="217889" y="0"/>
                  </a:cubicBezTo>
                  <a:lnTo>
                    <a:pt x="1089418" y="0"/>
                  </a:lnTo>
                  <a:cubicBezTo>
                    <a:pt x="1209755" y="0"/>
                    <a:pt x="1307307" y="97552"/>
                    <a:pt x="1307307" y="217889"/>
                  </a:cubicBezTo>
                  <a:lnTo>
                    <a:pt x="1307307" y="1820876"/>
                  </a:lnTo>
                  <a:cubicBezTo>
                    <a:pt x="1307307" y="1941213"/>
                    <a:pt x="1209755" y="2038765"/>
                    <a:pt x="1089418" y="2038765"/>
                  </a:cubicBezTo>
                  <a:lnTo>
                    <a:pt x="217889" y="2038765"/>
                  </a:lnTo>
                  <a:cubicBezTo>
                    <a:pt x="97552" y="2038765"/>
                    <a:pt x="0" y="1941213"/>
                    <a:pt x="0" y="1820876"/>
                  </a:cubicBezTo>
                  <a:lnTo>
                    <a:pt x="0" y="217889"/>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3583" tIns="93583" rIns="93583" bIns="93583" numCol="1" spcCol="1270" anchor="ctr" anchorCtr="0">
              <a:noAutofit/>
            </a:bodyPr>
            <a:lstStyle/>
            <a:p>
              <a:pPr algn="ctr" defTabSz="533400">
                <a:lnSpc>
                  <a:spcPct val="90000"/>
                </a:lnSpc>
                <a:spcBef>
                  <a:spcPct val="0"/>
                </a:spcBef>
                <a:spcAft>
                  <a:spcPct val="35000"/>
                </a:spcAft>
              </a:pPr>
              <a:r>
                <a:rPr lang="en-US" sz="1200" dirty="0"/>
                <a:t>Find something to work on together</a:t>
              </a:r>
            </a:p>
          </p:txBody>
        </p:sp>
        <p:sp>
          <p:nvSpPr>
            <p:cNvPr id="11" name="Freeform 10"/>
            <p:cNvSpPr/>
            <p:nvPr/>
          </p:nvSpPr>
          <p:spPr>
            <a:xfrm>
              <a:off x="5294509" y="2838031"/>
              <a:ext cx="1215858" cy="2038765"/>
            </a:xfrm>
            <a:custGeom>
              <a:avLst/>
              <a:gdLst>
                <a:gd name="connsiteX0" fmla="*/ 0 w 1042791"/>
                <a:gd name="connsiteY0" fmla="*/ 173802 h 2038765"/>
                <a:gd name="connsiteX1" fmla="*/ 173802 w 1042791"/>
                <a:gd name="connsiteY1" fmla="*/ 0 h 2038765"/>
                <a:gd name="connsiteX2" fmla="*/ 868989 w 1042791"/>
                <a:gd name="connsiteY2" fmla="*/ 0 h 2038765"/>
                <a:gd name="connsiteX3" fmla="*/ 1042791 w 1042791"/>
                <a:gd name="connsiteY3" fmla="*/ 173802 h 2038765"/>
                <a:gd name="connsiteX4" fmla="*/ 1042791 w 1042791"/>
                <a:gd name="connsiteY4" fmla="*/ 1864963 h 2038765"/>
                <a:gd name="connsiteX5" fmla="*/ 868989 w 1042791"/>
                <a:gd name="connsiteY5" fmla="*/ 2038765 h 2038765"/>
                <a:gd name="connsiteX6" fmla="*/ 173802 w 1042791"/>
                <a:gd name="connsiteY6" fmla="*/ 2038765 h 2038765"/>
                <a:gd name="connsiteX7" fmla="*/ 0 w 1042791"/>
                <a:gd name="connsiteY7" fmla="*/ 1864963 h 2038765"/>
                <a:gd name="connsiteX8" fmla="*/ 0 w 1042791"/>
                <a:gd name="connsiteY8" fmla="*/ 173802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91" h="2038765">
                  <a:moveTo>
                    <a:pt x="0" y="173802"/>
                  </a:moveTo>
                  <a:cubicBezTo>
                    <a:pt x="0" y="77814"/>
                    <a:pt x="77814" y="0"/>
                    <a:pt x="173802" y="0"/>
                  </a:cubicBezTo>
                  <a:lnTo>
                    <a:pt x="868989" y="0"/>
                  </a:lnTo>
                  <a:cubicBezTo>
                    <a:pt x="964977" y="0"/>
                    <a:pt x="1042791" y="77814"/>
                    <a:pt x="1042791" y="173802"/>
                  </a:cubicBezTo>
                  <a:lnTo>
                    <a:pt x="1042791" y="1864963"/>
                  </a:lnTo>
                  <a:cubicBezTo>
                    <a:pt x="1042791" y="1960951"/>
                    <a:pt x="964977" y="2038765"/>
                    <a:pt x="868989" y="2038765"/>
                  </a:cubicBezTo>
                  <a:lnTo>
                    <a:pt x="173802" y="2038765"/>
                  </a:lnTo>
                  <a:cubicBezTo>
                    <a:pt x="77814" y="2038765"/>
                    <a:pt x="0" y="1960951"/>
                    <a:pt x="0" y="1864963"/>
                  </a:cubicBezTo>
                  <a:lnTo>
                    <a:pt x="0" y="173802"/>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99" tIns="83899" rIns="83899" bIns="83899" numCol="1" spcCol="1270" anchor="ctr" anchorCtr="0">
              <a:noAutofit/>
            </a:bodyPr>
            <a:lstStyle/>
            <a:p>
              <a:pPr algn="ctr" defTabSz="533400">
                <a:lnSpc>
                  <a:spcPct val="90000"/>
                </a:lnSpc>
                <a:spcBef>
                  <a:spcPct val="0"/>
                </a:spcBef>
                <a:spcAft>
                  <a:spcPct val="35000"/>
                </a:spcAft>
              </a:pPr>
              <a:r>
                <a:rPr lang="en-US" sz="1200" dirty="0"/>
                <a:t>Present housing as a way to get </a:t>
              </a:r>
              <a:r>
                <a:rPr lang="en-US" sz="1200" i="1" dirty="0"/>
                <a:t>wants, needs and goals </a:t>
              </a:r>
              <a:r>
                <a:rPr lang="en-US" sz="1200" dirty="0"/>
                <a:t>met </a:t>
              </a:r>
            </a:p>
          </p:txBody>
        </p:sp>
        <p:sp>
          <p:nvSpPr>
            <p:cNvPr id="12" name="Freeform 11"/>
            <p:cNvSpPr/>
            <p:nvPr/>
          </p:nvSpPr>
          <p:spPr>
            <a:xfrm>
              <a:off x="6633500" y="2838031"/>
              <a:ext cx="991523" cy="2038765"/>
            </a:xfrm>
            <a:custGeom>
              <a:avLst/>
              <a:gdLst>
                <a:gd name="connsiteX0" fmla="*/ 0 w 887398"/>
                <a:gd name="connsiteY0" fmla="*/ 147903 h 2038765"/>
                <a:gd name="connsiteX1" fmla="*/ 147903 w 887398"/>
                <a:gd name="connsiteY1" fmla="*/ 0 h 2038765"/>
                <a:gd name="connsiteX2" fmla="*/ 739495 w 887398"/>
                <a:gd name="connsiteY2" fmla="*/ 0 h 2038765"/>
                <a:gd name="connsiteX3" fmla="*/ 887398 w 887398"/>
                <a:gd name="connsiteY3" fmla="*/ 147903 h 2038765"/>
                <a:gd name="connsiteX4" fmla="*/ 887398 w 887398"/>
                <a:gd name="connsiteY4" fmla="*/ 1890862 h 2038765"/>
                <a:gd name="connsiteX5" fmla="*/ 739495 w 887398"/>
                <a:gd name="connsiteY5" fmla="*/ 2038765 h 2038765"/>
                <a:gd name="connsiteX6" fmla="*/ 147903 w 887398"/>
                <a:gd name="connsiteY6" fmla="*/ 2038765 h 2038765"/>
                <a:gd name="connsiteX7" fmla="*/ 0 w 887398"/>
                <a:gd name="connsiteY7" fmla="*/ 1890862 h 2038765"/>
                <a:gd name="connsiteX8" fmla="*/ 0 w 887398"/>
                <a:gd name="connsiteY8" fmla="*/ 147903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98" h="2038765">
                  <a:moveTo>
                    <a:pt x="0" y="147903"/>
                  </a:moveTo>
                  <a:cubicBezTo>
                    <a:pt x="0" y="66218"/>
                    <a:pt x="66218" y="0"/>
                    <a:pt x="147903" y="0"/>
                  </a:cubicBezTo>
                  <a:lnTo>
                    <a:pt x="739495" y="0"/>
                  </a:lnTo>
                  <a:cubicBezTo>
                    <a:pt x="821180" y="0"/>
                    <a:pt x="887398" y="66218"/>
                    <a:pt x="887398" y="147903"/>
                  </a:cubicBezTo>
                  <a:lnTo>
                    <a:pt x="887398" y="1890862"/>
                  </a:lnTo>
                  <a:cubicBezTo>
                    <a:pt x="887398" y="1972547"/>
                    <a:pt x="821180" y="2038765"/>
                    <a:pt x="739495" y="2038765"/>
                  </a:cubicBezTo>
                  <a:lnTo>
                    <a:pt x="147903" y="2038765"/>
                  </a:lnTo>
                  <a:cubicBezTo>
                    <a:pt x="66218" y="2038765"/>
                    <a:pt x="0" y="1972547"/>
                    <a:pt x="0" y="1890862"/>
                  </a:cubicBezTo>
                  <a:lnTo>
                    <a:pt x="0" y="147903"/>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8209" tIns="78209" rIns="78209" bIns="78209" numCol="1" spcCol="1270" anchor="ctr" anchorCtr="0">
              <a:noAutofit/>
            </a:bodyPr>
            <a:lstStyle/>
            <a:p>
              <a:pPr algn="ctr" defTabSz="533400">
                <a:lnSpc>
                  <a:spcPct val="90000"/>
                </a:lnSpc>
                <a:spcBef>
                  <a:spcPct val="0"/>
                </a:spcBef>
                <a:spcAft>
                  <a:spcPct val="35000"/>
                </a:spcAft>
              </a:pPr>
              <a:r>
                <a:rPr lang="en-US" sz="1200" dirty="0"/>
                <a:t>Go for comfort and/or relief</a:t>
              </a:r>
            </a:p>
          </p:txBody>
        </p:sp>
        <p:sp>
          <p:nvSpPr>
            <p:cNvPr id="13" name="Freeform 12"/>
            <p:cNvSpPr/>
            <p:nvPr/>
          </p:nvSpPr>
          <p:spPr>
            <a:xfrm>
              <a:off x="7693567" y="2838031"/>
              <a:ext cx="992591" cy="2038765"/>
            </a:xfrm>
            <a:custGeom>
              <a:avLst/>
              <a:gdLst>
                <a:gd name="connsiteX0" fmla="*/ 0 w 992591"/>
                <a:gd name="connsiteY0" fmla="*/ 165435 h 2038765"/>
                <a:gd name="connsiteX1" fmla="*/ 165435 w 992591"/>
                <a:gd name="connsiteY1" fmla="*/ 0 h 2038765"/>
                <a:gd name="connsiteX2" fmla="*/ 827156 w 992591"/>
                <a:gd name="connsiteY2" fmla="*/ 0 h 2038765"/>
                <a:gd name="connsiteX3" fmla="*/ 992591 w 992591"/>
                <a:gd name="connsiteY3" fmla="*/ 165435 h 2038765"/>
                <a:gd name="connsiteX4" fmla="*/ 992591 w 992591"/>
                <a:gd name="connsiteY4" fmla="*/ 1873330 h 2038765"/>
                <a:gd name="connsiteX5" fmla="*/ 827156 w 992591"/>
                <a:gd name="connsiteY5" fmla="*/ 2038765 h 2038765"/>
                <a:gd name="connsiteX6" fmla="*/ 165435 w 992591"/>
                <a:gd name="connsiteY6" fmla="*/ 2038765 h 2038765"/>
                <a:gd name="connsiteX7" fmla="*/ 0 w 992591"/>
                <a:gd name="connsiteY7" fmla="*/ 1873330 h 2038765"/>
                <a:gd name="connsiteX8" fmla="*/ 0 w 992591"/>
                <a:gd name="connsiteY8" fmla="*/ 165435 h 203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91" h="2038765">
                  <a:moveTo>
                    <a:pt x="0" y="165435"/>
                  </a:moveTo>
                  <a:cubicBezTo>
                    <a:pt x="0" y="74068"/>
                    <a:pt x="74068" y="0"/>
                    <a:pt x="165435" y="0"/>
                  </a:cubicBezTo>
                  <a:lnTo>
                    <a:pt x="827156" y="0"/>
                  </a:lnTo>
                  <a:cubicBezTo>
                    <a:pt x="918523" y="0"/>
                    <a:pt x="992591" y="74068"/>
                    <a:pt x="992591" y="165435"/>
                  </a:cubicBezTo>
                  <a:lnTo>
                    <a:pt x="992591" y="1873330"/>
                  </a:lnTo>
                  <a:cubicBezTo>
                    <a:pt x="992591" y="1964697"/>
                    <a:pt x="918523" y="2038765"/>
                    <a:pt x="827156" y="2038765"/>
                  </a:cubicBezTo>
                  <a:lnTo>
                    <a:pt x="165435" y="2038765"/>
                  </a:lnTo>
                  <a:cubicBezTo>
                    <a:pt x="74068" y="2038765"/>
                    <a:pt x="0" y="1964697"/>
                    <a:pt x="0" y="1873330"/>
                  </a:cubicBezTo>
                  <a:lnTo>
                    <a:pt x="0" y="165435"/>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2061" tIns="82061" rIns="82061" bIns="82061" numCol="1" spcCol="1270" anchor="ctr" anchorCtr="0">
              <a:noAutofit/>
            </a:bodyPr>
            <a:lstStyle/>
            <a:p>
              <a:pPr algn="ctr" defTabSz="533400">
                <a:lnSpc>
                  <a:spcPct val="90000"/>
                </a:lnSpc>
                <a:spcBef>
                  <a:spcPct val="0"/>
                </a:spcBef>
                <a:spcAft>
                  <a:spcPct val="35000"/>
                </a:spcAft>
              </a:pPr>
              <a:r>
                <a:rPr lang="en-US" sz="1200" dirty="0"/>
                <a:t>Keep showing up</a:t>
              </a:r>
            </a:p>
          </p:txBody>
        </p:sp>
      </p:grpSp>
      <p:pic>
        <p:nvPicPr>
          <p:cNvPr id="14" name="Picture 13"/>
          <p:cNvPicPr/>
          <p:nvPr/>
        </p:nvPicPr>
        <p:blipFill rotWithShape="1">
          <a:blip r:embed="rId2">
            <a:extLst>
              <a:ext uri="{28A0092B-C50C-407E-A947-70E740481C1C}">
                <a14:useLocalDpi xmlns:a14="http://schemas.microsoft.com/office/drawing/2010/main" val="0"/>
              </a:ext>
            </a:extLst>
          </a:blip>
          <a:srcRect l="18771" t="14969" r="12181"/>
          <a:stretch/>
        </p:blipFill>
        <p:spPr bwMode="auto">
          <a:xfrm>
            <a:off x="6553200" y="516785"/>
            <a:ext cx="1876081" cy="1581463"/>
          </a:xfrm>
          <a:prstGeom prst="rect">
            <a:avLst/>
          </a:prstGeom>
          <a:noFill/>
          <a:ln>
            <a:noFill/>
          </a:ln>
        </p:spPr>
      </p:pic>
    </p:spTree>
    <p:extLst>
      <p:ext uri="{BB962C8B-B14F-4D97-AF65-F5344CB8AC3E}">
        <p14:creationId xmlns:p14="http://schemas.microsoft.com/office/powerpoint/2010/main" val="3163453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1856"/>
            <a:ext cx="4931229" cy="1088068"/>
          </a:xfrm>
        </p:spPr>
        <p:txBody>
          <a:bodyPr>
            <a:normAutofit/>
          </a:bodyPr>
          <a:lstStyle/>
          <a:p>
            <a:r>
              <a:rPr lang="en-US" dirty="0"/>
              <a:t>Observation</a:t>
            </a:r>
          </a:p>
        </p:txBody>
      </p:sp>
      <p:sp>
        <p:nvSpPr>
          <p:cNvPr id="3" name="Content Placeholder 2"/>
          <p:cNvSpPr>
            <a:spLocks noGrp="1"/>
          </p:cNvSpPr>
          <p:nvPr>
            <p:ph idx="1"/>
          </p:nvPr>
        </p:nvSpPr>
        <p:spPr>
          <a:xfrm>
            <a:off x="3476486" y="1981200"/>
            <a:ext cx="5185821" cy="4190999"/>
          </a:xfrm>
        </p:spPr>
        <p:txBody>
          <a:bodyPr>
            <a:normAutofit lnSpcReduction="10000"/>
          </a:bodyPr>
          <a:lstStyle/>
          <a:p>
            <a:r>
              <a:rPr lang="en-US" sz="2400" dirty="0"/>
              <a:t>When is she most amenable to having a conversation?</a:t>
            </a:r>
          </a:p>
          <a:p>
            <a:r>
              <a:rPr lang="en-US" sz="2400" dirty="0"/>
              <a:t>What does he like to do?</a:t>
            </a:r>
          </a:p>
          <a:p>
            <a:r>
              <a:rPr lang="en-US" sz="2400" dirty="0"/>
              <a:t>What motivates them? </a:t>
            </a:r>
          </a:p>
          <a:p>
            <a:r>
              <a:rPr lang="en-US" sz="2400" dirty="0"/>
              <a:t>What do they find calming? </a:t>
            </a:r>
          </a:p>
          <a:p>
            <a:r>
              <a:rPr lang="en-US" sz="2400" dirty="0"/>
              <a:t>What does out of control look like?</a:t>
            </a:r>
          </a:p>
          <a:p>
            <a:r>
              <a:rPr lang="en-US" sz="2400" dirty="0"/>
              <a:t>What does behavior possibly indicate for housing issues?</a:t>
            </a:r>
          </a:p>
          <a:p>
            <a:r>
              <a:rPr lang="en-US" sz="2400" dirty="0"/>
              <a:t>What needs to be documented and/or shared with other teams/staff?</a:t>
            </a:r>
          </a:p>
          <a:p>
            <a:endParaRPr lang="en-US" sz="1275" dirty="0"/>
          </a:p>
        </p:txBody>
      </p:sp>
      <p:sp>
        <p:nvSpPr>
          <p:cNvPr id="4" name="Slide Number Placeholder 3"/>
          <p:cNvSpPr>
            <a:spLocks noGrp="1"/>
          </p:cNvSpPr>
          <p:nvPr>
            <p:ph type="sldNum" sz="quarter" idx="12"/>
          </p:nvPr>
        </p:nvSpPr>
        <p:spPr/>
        <p:txBody>
          <a:bodyPr>
            <a:normAutofit/>
          </a:bodyPr>
          <a:lstStyle/>
          <a:p>
            <a:pPr>
              <a:spcAft>
                <a:spcPts val="450"/>
              </a:spcAft>
            </a:pPr>
            <a:fld id="{4FAB73BC-B049-4115-A692-8D63A059BFB8}" type="slidenum">
              <a:rPr lang="en-US" smtClean="0"/>
              <a:pPr>
                <a:spcAft>
                  <a:spcPts val="450"/>
                </a:spcAft>
              </a:pPr>
              <a:t>43</a:t>
            </a:fld>
            <a:endParaRPr lang="en-US"/>
          </a:p>
        </p:txBody>
      </p:sp>
      <p:pic>
        <p:nvPicPr>
          <p:cNvPr id="5" name="Picture 4" descr="A close up of a camera&#13;&#10;&#13;&#10;Description automatically generated"/>
          <p:cNvPicPr>
            <a:picLocks noChangeAspect="1"/>
          </p:cNvPicPr>
          <p:nvPr/>
        </p:nvPicPr>
        <p:blipFill>
          <a:blip r:embed="rId3"/>
          <a:stretch>
            <a:fillRect/>
          </a:stretch>
        </p:blipFill>
        <p:spPr>
          <a:xfrm>
            <a:off x="475500" y="2895600"/>
            <a:ext cx="3000986" cy="2247842"/>
          </a:xfrm>
          <a:prstGeom prst="rect">
            <a:avLst/>
          </a:prstGeom>
        </p:spPr>
      </p:pic>
    </p:spTree>
    <p:extLst>
      <p:ext uri="{BB962C8B-B14F-4D97-AF65-F5344CB8AC3E}">
        <p14:creationId xmlns:p14="http://schemas.microsoft.com/office/powerpoint/2010/main" val="3239902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The Relationship</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3600450" y="594359"/>
            <a:ext cx="4869180" cy="5577841"/>
          </a:xfrm>
        </p:spPr>
        <p:txBody>
          <a:bodyPr>
            <a:normAutofit/>
          </a:bodyPr>
          <a:lstStyle/>
          <a:p>
            <a:pPr marL="429816" lvl="1" indent="-254794">
              <a:buFont typeface="Calibri" panose="020F0502020204030204" pitchFamily="34" charset="0"/>
              <a:buChar char="●"/>
            </a:pPr>
            <a:r>
              <a:rPr lang="en-US" sz="2400" dirty="0"/>
              <a:t>Be yourself.  People know if you are being authentic and genuine.</a:t>
            </a:r>
          </a:p>
          <a:p>
            <a:pPr marL="429816" lvl="1" indent="-254794">
              <a:buFont typeface="Calibri" panose="020F0502020204030204" pitchFamily="34" charset="0"/>
              <a:buChar char="●"/>
            </a:pPr>
            <a:r>
              <a:rPr lang="en-US" sz="2400" dirty="0"/>
              <a:t>Identify what each person wants and what they are feeling.</a:t>
            </a:r>
          </a:p>
          <a:p>
            <a:pPr marL="429816" lvl="1" indent="-254794">
              <a:buFont typeface="Calibri" panose="020F0502020204030204" pitchFamily="34" charset="0"/>
              <a:buChar char="●"/>
            </a:pPr>
            <a:r>
              <a:rPr lang="en-US" sz="2400" dirty="0"/>
              <a:t>Small goals are appropriate for the start.</a:t>
            </a:r>
            <a:endParaRPr lang="en-US" sz="2400" u="sng" dirty="0"/>
          </a:p>
          <a:p>
            <a:pPr marL="429816" lvl="1" indent="-254794">
              <a:buFont typeface="Calibri" panose="020F0502020204030204" pitchFamily="34" charset="0"/>
              <a:buChar char="●"/>
            </a:pPr>
            <a:r>
              <a:rPr lang="en-US" sz="2400" dirty="0"/>
              <a:t>As small things are achieved, confidence and trust grows.</a:t>
            </a:r>
          </a:p>
          <a:p>
            <a:pPr marL="429816" lvl="1" indent="-254794">
              <a:buFont typeface="Calibri" panose="020F0502020204030204" pitchFamily="34" charset="0"/>
              <a:buChar char="●"/>
            </a:pPr>
            <a:r>
              <a:rPr lang="en-US" sz="2400" dirty="0"/>
              <a:t>Building motivation for a home and connecting it to the person’s goals is the worker’s focus during engagement.</a:t>
            </a:r>
          </a:p>
          <a:p>
            <a:pPr marL="429816" lvl="1" indent="-254794">
              <a:buFont typeface="Calibri" panose="020F0502020204030204" pitchFamily="34" charset="0"/>
              <a:buChar char="●"/>
            </a:pPr>
            <a:endParaRPr lang="en-US" sz="2400" u="sng" dirty="0"/>
          </a:p>
          <a:p>
            <a:endParaRPr lang="en-US" sz="1950" dirty="0"/>
          </a:p>
        </p:txBody>
      </p:sp>
      <p:sp>
        <p:nvSpPr>
          <p:cNvPr id="5" name="Text Placeholder 4"/>
          <p:cNvSpPr>
            <a:spLocks noGrp="1"/>
          </p:cNvSpPr>
          <p:nvPr>
            <p:ph type="body" sz="half" idx="2"/>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44</a:t>
            </a:fld>
            <a:endParaRPr lang="en-US" dirty="0"/>
          </a:p>
        </p:txBody>
      </p:sp>
      <p:pic>
        <p:nvPicPr>
          <p:cNvPr id="1026" name="Picture 2" descr="https://21stcenturywineskins.files.wordpress.com/2010/11/two-people-talking-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51810"/>
            <a:ext cx="2819400" cy="203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575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Working Together</a:t>
            </a:r>
          </a:p>
        </p:txBody>
      </p:sp>
      <p:sp>
        <p:nvSpPr>
          <p:cNvPr id="3" name="Content Placeholder 2"/>
          <p:cNvSpPr>
            <a:spLocks noGrp="1"/>
          </p:cNvSpPr>
          <p:nvPr>
            <p:ph idx="1"/>
          </p:nvPr>
        </p:nvSpPr>
        <p:spPr>
          <a:xfrm>
            <a:off x="822960" y="1845734"/>
            <a:ext cx="7543800" cy="4250266"/>
          </a:xfrm>
        </p:spPr>
        <p:txBody>
          <a:bodyPr>
            <a:normAutofit lnSpcReduction="10000"/>
          </a:bodyPr>
          <a:lstStyle/>
          <a:p>
            <a:r>
              <a:rPr lang="en-US" sz="2400" dirty="0"/>
              <a:t>What services can you provide?</a:t>
            </a:r>
          </a:p>
          <a:p>
            <a:r>
              <a:rPr lang="en-US" sz="2400" dirty="0"/>
              <a:t>Concrete assistance (food, hygiene supplies, getting documents) provides an opportunity to develop a relationship.</a:t>
            </a:r>
          </a:p>
          <a:p>
            <a:r>
              <a:rPr lang="en-US" sz="2400" dirty="0"/>
              <a:t>Accompanying someone to get documents often ensures success and can build hope and confidence as well as teach skills.</a:t>
            </a:r>
          </a:p>
          <a:p>
            <a:r>
              <a:rPr lang="en-US" sz="2400" dirty="0"/>
              <a:t>Offering people some choice with food and remembering preferences helps people believe needs may be met.</a:t>
            </a:r>
          </a:p>
          <a:p>
            <a:r>
              <a:rPr lang="en-US" sz="2400" dirty="0"/>
              <a:t>If possible, giving extra hygiene supplies allows people not to have to ask (or scream) every time they need something.</a:t>
            </a:r>
          </a:p>
          <a:p>
            <a:endParaRPr lang="en-US" sz="1800"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45</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389" y="724412"/>
            <a:ext cx="2276747" cy="151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011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Engagement Tasks</a:t>
            </a:r>
          </a:p>
        </p:txBody>
      </p:sp>
      <p:sp>
        <p:nvSpPr>
          <p:cNvPr id="3" name="Content Placeholder 2"/>
          <p:cNvSpPr>
            <a:spLocks noGrp="1"/>
          </p:cNvSpPr>
          <p:nvPr>
            <p:ph idx="1"/>
          </p:nvPr>
        </p:nvSpPr>
        <p:spPr>
          <a:xfrm>
            <a:off x="920751" y="1828800"/>
            <a:ext cx="7793482" cy="4343400"/>
          </a:xfrm>
        </p:spPr>
        <p:txBody>
          <a:bodyPr>
            <a:normAutofit fontScale="92500" lnSpcReduction="10000"/>
          </a:bodyPr>
          <a:lstStyle/>
          <a:p>
            <a:pPr marL="128588" lvl="1" indent="-128588">
              <a:spcBef>
                <a:spcPts val="450"/>
              </a:spcBef>
              <a:buFont typeface="Arial"/>
              <a:buChar char="•"/>
            </a:pPr>
            <a:r>
              <a:rPr lang="en-US" sz="2100" dirty="0"/>
              <a:t>Provide Resources to Meet Basic Needs &amp; Increase Comfort</a:t>
            </a:r>
          </a:p>
          <a:p>
            <a:pPr marL="136922" lvl="1" indent="-136922">
              <a:spcBef>
                <a:spcPts val="450"/>
              </a:spcBef>
              <a:buFont typeface="Arial" panose="020B0604020202020204" pitchFamily="34" charset="0"/>
              <a:buChar char="•"/>
            </a:pPr>
            <a:r>
              <a:rPr lang="en-US" sz="2100" dirty="0"/>
              <a:t>Educate on Housing Options and Expectations of Each</a:t>
            </a:r>
          </a:p>
          <a:p>
            <a:pPr marL="136922" lvl="1" indent="-136922">
              <a:spcBef>
                <a:spcPts val="450"/>
              </a:spcBef>
              <a:buFont typeface="Arial" panose="020B0604020202020204" pitchFamily="34" charset="0"/>
              <a:buChar char="•"/>
            </a:pPr>
            <a:r>
              <a:rPr lang="en-US" sz="2100" dirty="0"/>
              <a:t>Identify Goals and Preferences</a:t>
            </a:r>
          </a:p>
          <a:p>
            <a:pPr marL="136922" lvl="1" indent="-136922">
              <a:spcBef>
                <a:spcPts val="450"/>
              </a:spcBef>
              <a:buFont typeface="Arial" panose="020B0604020202020204" pitchFamily="34" charset="0"/>
              <a:buChar char="•"/>
            </a:pPr>
            <a:r>
              <a:rPr lang="en-US" sz="2100" dirty="0"/>
              <a:t>Assess Housing and Homelessness History</a:t>
            </a:r>
          </a:p>
          <a:p>
            <a:pPr marL="136922" lvl="1" indent="-136922">
              <a:spcBef>
                <a:spcPts val="450"/>
              </a:spcBef>
              <a:buFont typeface="Arial" panose="020B0604020202020204" pitchFamily="34" charset="0"/>
              <a:buChar char="•"/>
            </a:pPr>
            <a:r>
              <a:rPr lang="en-US" sz="2100" dirty="0"/>
              <a:t>Connect to Income</a:t>
            </a:r>
          </a:p>
          <a:p>
            <a:pPr marL="136922" lvl="1" indent="-136922">
              <a:spcBef>
                <a:spcPts val="450"/>
              </a:spcBef>
              <a:buFont typeface="Arial" panose="020B0604020202020204" pitchFamily="34" charset="0"/>
              <a:buChar char="•"/>
            </a:pPr>
            <a:r>
              <a:rPr lang="en-US" sz="2100" dirty="0"/>
              <a:t>Gather Documents</a:t>
            </a:r>
          </a:p>
          <a:p>
            <a:pPr marL="136922" lvl="1" indent="-136922">
              <a:spcBef>
                <a:spcPts val="450"/>
              </a:spcBef>
              <a:buFont typeface="Arial" panose="020B0604020202020204" pitchFamily="34" charset="0"/>
              <a:buChar char="•"/>
            </a:pPr>
            <a:r>
              <a:rPr lang="en-US" sz="2100" dirty="0"/>
              <a:t>Assist with Housing Search</a:t>
            </a:r>
          </a:p>
          <a:p>
            <a:pPr marL="136922" lvl="1" indent="-136922">
              <a:spcBef>
                <a:spcPts val="450"/>
              </a:spcBef>
              <a:buFont typeface="Arial" panose="020B0604020202020204" pitchFamily="34" charset="0"/>
              <a:buChar char="•"/>
            </a:pPr>
            <a:r>
              <a:rPr lang="en-US" sz="2100" dirty="0"/>
              <a:t>Connect to Resources that Support Housing Stabilization – Treatment and Supports</a:t>
            </a:r>
          </a:p>
          <a:p>
            <a:pPr marL="136922" lvl="1" indent="-136922">
              <a:spcBef>
                <a:spcPts val="450"/>
              </a:spcBef>
              <a:buFont typeface="Arial" panose="020B0604020202020204" pitchFamily="34" charset="0"/>
              <a:buChar char="•"/>
            </a:pPr>
            <a:r>
              <a:rPr lang="en-US" sz="2100" dirty="0"/>
              <a:t>Develop a Housing Stabilization Plan</a:t>
            </a:r>
          </a:p>
          <a:p>
            <a:pPr marL="136922" lvl="1" indent="-136922">
              <a:spcBef>
                <a:spcPts val="450"/>
              </a:spcBef>
              <a:buFont typeface="Arial" panose="020B0604020202020204" pitchFamily="34" charset="0"/>
              <a:buChar char="•"/>
            </a:pPr>
            <a:r>
              <a:rPr lang="en-US" sz="2100" dirty="0"/>
              <a:t>Teach Tenancy Skills</a:t>
            </a:r>
          </a:p>
          <a:p>
            <a:pPr marL="136922" lvl="1" indent="-136922">
              <a:spcBef>
                <a:spcPts val="450"/>
              </a:spcBef>
              <a:buFont typeface="Arial" panose="020B0604020202020204" pitchFamily="34" charset="0"/>
              <a:buChar char="•"/>
            </a:pPr>
            <a:r>
              <a:rPr lang="en-US" sz="2100" dirty="0"/>
              <a:t>Obtain consent to talk with housing provider and others</a:t>
            </a:r>
          </a:p>
          <a:p>
            <a:pPr lvl="1">
              <a:buFont typeface="Arial" panose="020B0604020202020204" pitchFamily="34" charset="0"/>
              <a:buChar char="•"/>
            </a:pPr>
            <a:endParaRPr lang="en-US" sz="2100" dirty="0"/>
          </a:p>
          <a:p>
            <a:endParaRPr lang="en-US" dirty="0"/>
          </a:p>
          <a:p>
            <a:endParaRPr lang="en-US" dirty="0"/>
          </a:p>
        </p:txBody>
      </p:sp>
      <p:pic>
        <p:nvPicPr>
          <p:cNvPr id="6" name="Content Placeholder 6" descr="mage result for housing first"/>
          <p:cNvPicPr>
            <a:picLocks noGrp="1"/>
          </p:cNvPicPr>
          <p:nvPr/>
        </p:nvPicPr>
        <p:blipFill>
          <a:blip r:embed="rId3">
            <a:extLst>
              <a:ext uri="{28A0092B-C50C-407E-A947-70E740481C1C}">
                <a14:useLocalDpi xmlns:a14="http://schemas.microsoft.com/office/drawing/2010/main" val="0"/>
              </a:ext>
            </a:extLst>
          </a:blip>
          <a:srcRect l="8415" r="8415"/>
          <a:stretch>
            <a:fillRect/>
          </a:stretch>
        </p:blipFill>
        <p:spPr bwMode="auto">
          <a:xfrm>
            <a:off x="6547073" y="261742"/>
            <a:ext cx="1819687" cy="1450757"/>
          </a:xfrm>
          <a:prstGeom prst="rect">
            <a:avLst/>
          </a:prstGeom>
          <a:noFill/>
          <a:ln>
            <a:noFill/>
          </a:ln>
        </p:spPr>
      </p:pic>
    </p:spTree>
    <p:extLst>
      <p:ext uri="{BB962C8B-B14F-4D97-AF65-F5344CB8AC3E}">
        <p14:creationId xmlns:p14="http://schemas.microsoft.com/office/powerpoint/2010/main" val="4237367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047500" y="639097"/>
            <a:ext cx="3609804" cy="3686015"/>
          </a:xfrm>
        </p:spPr>
        <p:txBody>
          <a:bodyPr vert="horz" lIns="91440" tIns="45720" rIns="91440" bIns="45720" rtlCol="0" anchor="b">
            <a:normAutofit/>
          </a:bodyPr>
          <a:lstStyle/>
          <a:p>
            <a:r>
              <a:rPr lang="en-US" sz="5600" dirty="0"/>
              <a:t>Identifying unsheltered people</a:t>
            </a:r>
          </a:p>
        </p:txBody>
      </p:sp>
      <p:sp>
        <p:nvSpPr>
          <p:cNvPr id="7" name="Text Placeholder 6"/>
          <p:cNvSpPr>
            <a:spLocks noGrp="1"/>
          </p:cNvSpPr>
          <p:nvPr>
            <p:ph type="body" idx="1"/>
          </p:nvPr>
        </p:nvSpPr>
        <p:spPr>
          <a:xfrm>
            <a:off x="5047499" y="4455621"/>
            <a:ext cx="3621826" cy="1238616"/>
          </a:xfrm>
        </p:spPr>
        <p:txBody>
          <a:bodyPr vert="horz" lIns="91440" tIns="45720" rIns="91440" bIns="45720" rtlCol="0">
            <a:normAutofit/>
          </a:bodyPr>
          <a:lstStyle/>
          <a:p>
            <a:r>
              <a:rPr lang="en-US" dirty="0">
                <a:solidFill>
                  <a:schemeClr val="tx1">
                    <a:lumMod val="85000"/>
                    <a:lumOff val="15000"/>
                  </a:schemeClr>
                </a:solidFill>
              </a:rPr>
              <a:t> </a:t>
            </a:r>
          </a:p>
        </p:txBody>
      </p:sp>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47</a:t>
            </a:fld>
            <a:endParaRPr lang="en-US"/>
          </a:p>
        </p:txBody>
      </p:sp>
      <p:pic>
        <p:nvPicPr>
          <p:cNvPr id="2" name="Picture 1">
            <a:extLst>
              <a:ext uri="{FF2B5EF4-FFF2-40B4-BE49-F238E27FC236}">
                <a16:creationId xmlns:a16="http://schemas.microsoft.com/office/drawing/2014/main" id="{591456E1-4B78-F24E-B33F-A3E464944AE5}"/>
              </a:ext>
            </a:extLst>
          </p:cNvPr>
          <p:cNvPicPr>
            <a:picLocks noChangeAspect="1"/>
          </p:cNvPicPr>
          <p:nvPr/>
        </p:nvPicPr>
        <p:blipFill rotWithShape="1">
          <a:blip r:embed="rId3"/>
          <a:srcRect l="24413" r="22294" b="-2"/>
          <a:stretch/>
        </p:blipFill>
        <p:spPr>
          <a:xfrm>
            <a:off x="475499" y="640081"/>
            <a:ext cx="4096501" cy="5054156"/>
          </a:xfrm>
          <a:prstGeom prst="rect">
            <a:avLst/>
          </a:prstGeom>
        </p:spPr>
      </p:pic>
    </p:spTree>
    <p:extLst>
      <p:ext uri="{BB962C8B-B14F-4D97-AF65-F5344CB8AC3E}">
        <p14:creationId xmlns:p14="http://schemas.microsoft.com/office/powerpoint/2010/main" val="1177380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15D6-316C-4050-84C1-B9F0559B51F4}"/>
              </a:ext>
            </a:extLst>
          </p:cNvPr>
          <p:cNvSpPr>
            <a:spLocks noGrp="1"/>
          </p:cNvSpPr>
          <p:nvPr>
            <p:ph type="title"/>
          </p:nvPr>
        </p:nvSpPr>
        <p:spPr/>
        <p:txBody>
          <a:bodyPr>
            <a:normAutofit/>
          </a:bodyPr>
          <a:lstStyle/>
          <a:p>
            <a:r>
              <a:rPr lang="en-US" dirty="0"/>
              <a:t>Identifying unsheltered people</a:t>
            </a:r>
          </a:p>
        </p:txBody>
      </p:sp>
      <p:sp>
        <p:nvSpPr>
          <p:cNvPr id="3" name="Content Placeholder 2">
            <a:extLst>
              <a:ext uri="{FF2B5EF4-FFF2-40B4-BE49-F238E27FC236}">
                <a16:creationId xmlns:a16="http://schemas.microsoft.com/office/drawing/2014/main" id="{A4F449EC-67B0-4AB3-8CF2-B1CAE0661BDA}"/>
              </a:ext>
            </a:extLst>
          </p:cNvPr>
          <p:cNvSpPr>
            <a:spLocks noGrp="1"/>
          </p:cNvSpPr>
          <p:nvPr>
            <p:ph idx="1"/>
          </p:nvPr>
        </p:nvSpPr>
        <p:spPr>
          <a:xfrm>
            <a:off x="822959" y="1845734"/>
            <a:ext cx="4841240" cy="4023360"/>
          </a:xfrm>
        </p:spPr>
        <p:txBody>
          <a:bodyPr>
            <a:noAutofit/>
          </a:bodyPr>
          <a:lstStyle/>
          <a:p>
            <a:r>
              <a:rPr lang="en-US" sz="2400" b="1" dirty="0"/>
              <a:t>Public concern</a:t>
            </a:r>
            <a:r>
              <a:rPr lang="en-US" sz="2400" dirty="0"/>
              <a:t>:  Work with the relevant CAN and/or 211 to ensure that public is informed about how to report concerns regarding an unsheltered person:</a:t>
            </a:r>
          </a:p>
          <a:p>
            <a:pPr marL="390525" indent="-169069">
              <a:spcBef>
                <a:spcPts val="150"/>
              </a:spcBef>
              <a:buFont typeface="Arial" panose="020B0604020202020204" pitchFamily="34" charset="0"/>
              <a:buChar char="•"/>
            </a:pPr>
            <a:r>
              <a:rPr lang="en-US" dirty="0"/>
              <a:t>Develop a system for prioritizing and responding to public reports as resources allow and circumstances warrant.</a:t>
            </a:r>
          </a:p>
          <a:p>
            <a:r>
              <a:rPr lang="en-US" sz="2400" b="1" dirty="0"/>
              <a:t>Locating clients</a:t>
            </a:r>
            <a:r>
              <a:rPr lang="en-US" sz="2400" dirty="0"/>
              <a:t>:  Implement a system that uses geocoding, mapping, or other technology to track and share client location patterns</a:t>
            </a:r>
            <a:endParaRPr lang="en-US" sz="2400" dirty="0">
              <a:highlight>
                <a:srgbClr val="FFFF00"/>
              </a:highlight>
            </a:endParaRPr>
          </a:p>
        </p:txBody>
      </p:sp>
      <p:pic>
        <p:nvPicPr>
          <p:cNvPr id="5" name="Picture 4" descr="A group of people standing in a room&#13;&#10;&#13;&#10;Description automatically generated">
            <a:extLst>
              <a:ext uri="{FF2B5EF4-FFF2-40B4-BE49-F238E27FC236}">
                <a16:creationId xmlns:a16="http://schemas.microsoft.com/office/drawing/2014/main" id="{2A42CE9C-5F13-4E4C-A91A-6E80B260B723}"/>
              </a:ext>
            </a:extLst>
          </p:cNvPr>
          <p:cNvPicPr>
            <a:picLocks noChangeAspect="1"/>
          </p:cNvPicPr>
          <p:nvPr/>
        </p:nvPicPr>
        <p:blipFill rotWithShape="1">
          <a:blip r:embed="rId3">
            <a:extLst>
              <a:ext uri="{28A0092B-C50C-407E-A947-70E740481C1C}">
                <a14:useLocalDpi xmlns:a14="http://schemas.microsoft.com/office/drawing/2010/main" val="0"/>
              </a:ext>
            </a:extLst>
          </a:blip>
          <a:srcRect r="34066" b="3"/>
          <a:stretch/>
        </p:blipFill>
        <p:spPr>
          <a:xfrm>
            <a:off x="6015427" y="2333330"/>
            <a:ext cx="2351332" cy="2636988"/>
          </a:xfrm>
          <a:prstGeom prst="rect">
            <a:avLst/>
          </a:prstGeom>
        </p:spPr>
      </p:pic>
    </p:spTree>
    <p:extLst>
      <p:ext uri="{BB962C8B-B14F-4D97-AF65-F5344CB8AC3E}">
        <p14:creationId xmlns:p14="http://schemas.microsoft.com/office/powerpoint/2010/main" val="3733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F2FFB-BC7D-4FCC-AC7F-885BDE91793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443"/>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15B46124-F21C-4850-90F6-E00A2EB19658}"/>
              </a:ext>
            </a:extLst>
          </p:cNvPr>
          <p:cNvSpPr>
            <a:spLocks noGrp="1"/>
          </p:cNvSpPr>
          <p:nvPr>
            <p:ph type="title"/>
          </p:nvPr>
        </p:nvSpPr>
        <p:spPr/>
        <p:txBody>
          <a:bodyPr>
            <a:normAutofit/>
          </a:bodyPr>
          <a:lstStyle/>
          <a:p>
            <a:r>
              <a:rPr lang="en-US" dirty="0">
                <a:solidFill>
                  <a:schemeClr val="tx1"/>
                </a:solidFill>
              </a:rPr>
              <a:t>Outreach Plan</a:t>
            </a:r>
            <a:endParaRPr lang="en-US" sz="2400" dirty="0">
              <a:solidFill>
                <a:schemeClr val="tx1"/>
              </a:solidFill>
            </a:endParaRPr>
          </a:p>
        </p:txBody>
      </p:sp>
      <p:sp>
        <p:nvSpPr>
          <p:cNvPr id="3" name="Content Placeholder 2">
            <a:extLst>
              <a:ext uri="{FF2B5EF4-FFF2-40B4-BE49-F238E27FC236}">
                <a16:creationId xmlns:a16="http://schemas.microsoft.com/office/drawing/2014/main" id="{7081C1BA-86E5-4527-8EF4-631BFCB26693}"/>
              </a:ext>
            </a:extLst>
          </p:cNvPr>
          <p:cNvSpPr>
            <a:spLocks noGrp="1"/>
          </p:cNvSpPr>
          <p:nvPr>
            <p:ph idx="1"/>
          </p:nvPr>
        </p:nvSpPr>
        <p:spPr>
          <a:xfrm>
            <a:off x="822960" y="2160271"/>
            <a:ext cx="7543800" cy="3447347"/>
          </a:xfrm>
        </p:spPr>
        <p:txBody>
          <a:bodyPr>
            <a:normAutofit lnSpcReduction="10000"/>
          </a:bodyPr>
          <a:lstStyle/>
          <a:p>
            <a:pPr marL="258366" indent="-245269">
              <a:buClr>
                <a:schemeClr val="tx1"/>
              </a:buClr>
              <a:buFont typeface="Arial" panose="020B0604020202020204" pitchFamily="34" charset="0"/>
              <a:buChar char="•"/>
            </a:pPr>
            <a:r>
              <a:rPr lang="en-US" sz="2100" dirty="0">
                <a:solidFill>
                  <a:schemeClr val="tx1"/>
                </a:solidFill>
              </a:rPr>
              <a:t>For PATH projects, a written plan is required.</a:t>
            </a:r>
          </a:p>
          <a:p>
            <a:pPr marL="258366" indent="-245269">
              <a:buClr>
                <a:schemeClr val="tx1"/>
              </a:buClr>
              <a:buFont typeface="Arial" panose="020B0604020202020204" pitchFamily="34" charset="0"/>
              <a:buChar char="•"/>
            </a:pPr>
            <a:r>
              <a:rPr lang="en-US" sz="2100" dirty="0">
                <a:solidFill>
                  <a:schemeClr val="tx1"/>
                </a:solidFill>
              </a:rPr>
              <a:t>Prioritize engagement for those with longest homelessness &amp; most vulnerable</a:t>
            </a:r>
          </a:p>
          <a:p>
            <a:pPr marL="258366" indent="-245269">
              <a:buClr>
                <a:schemeClr val="tx1"/>
              </a:buClr>
              <a:buFont typeface="Arial" panose="020B0604020202020204" pitchFamily="34" charset="0"/>
              <a:buChar char="•"/>
            </a:pPr>
            <a:r>
              <a:rPr lang="en-US" sz="2100" dirty="0">
                <a:solidFill>
                  <a:schemeClr val="tx1"/>
                </a:solidFill>
              </a:rPr>
              <a:t>Include street outreach outside of regular business hours at times when clients are most likely to be present at sleeping locations (e.g., during early morning hours)</a:t>
            </a:r>
          </a:p>
          <a:p>
            <a:pPr marL="258366" indent="-245269">
              <a:buClr>
                <a:schemeClr val="tx1"/>
              </a:buClr>
              <a:buFont typeface="Arial" panose="020B0604020202020204" pitchFamily="34" charset="0"/>
              <a:buChar char="•"/>
            </a:pPr>
            <a:r>
              <a:rPr lang="en-US" sz="2100" dirty="0">
                <a:solidFill>
                  <a:schemeClr val="tx1"/>
                </a:solidFill>
              </a:rPr>
              <a:t>Include strategies to address urgent physical needs (food, blankets, socks)</a:t>
            </a:r>
          </a:p>
          <a:p>
            <a:pPr marL="258366" indent="-245269">
              <a:buClr>
                <a:schemeClr val="tx1"/>
              </a:buClr>
              <a:buFont typeface="Arial" panose="020B0604020202020204" pitchFamily="34" charset="0"/>
              <a:buChar char="•"/>
            </a:pPr>
            <a:r>
              <a:rPr lang="en-US" sz="2100" dirty="0">
                <a:solidFill>
                  <a:schemeClr val="tx1"/>
                </a:solidFill>
              </a:rPr>
              <a:t>Include schedule for outreach to locations in the catchment area where canvassing may not be effective</a:t>
            </a:r>
          </a:p>
          <a:p>
            <a:pPr marL="0" indent="0">
              <a:buNone/>
            </a:pPr>
            <a:endParaRPr lang="en-US" dirty="0">
              <a:solidFill>
                <a:schemeClr val="tx1"/>
              </a:solidFill>
            </a:endParaRPr>
          </a:p>
        </p:txBody>
      </p:sp>
    </p:spTree>
    <p:extLst>
      <p:ext uri="{BB962C8B-B14F-4D97-AF65-F5344CB8AC3E}">
        <p14:creationId xmlns:p14="http://schemas.microsoft.com/office/powerpoint/2010/main" val="17309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48C0A-48FF-AA4F-9A4B-E659205EF382}"/>
              </a:ext>
            </a:extLst>
          </p:cNvPr>
          <p:cNvSpPr>
            <a:spLocks noGrp="1"/>
          </p:cNvSpPr>
          <p:nvPr>
            <p:ph type="title"/>
          </p:nvPr>
        </p:nvSpPr>
        <p:spPr>
          <a:xfrm>
            <a:off x="5059971" y="2195219"/>
            <a:ext cx="3483938" cy="2166836"/>
          </a:xfrm>
        </p:spPr>
        <p:txBody>
          <a:bodyPr vert="horz" lIns="68580" tIns="34290" rIns="68580" bIns="34290" rtlCol="0" anchor="b" anchorCtr="0">
            <a:normAutofit fontScale="90000"/>
          </a:bodyPr>
          <a:lstStyle/>
          <a:p>
            <a:r>
              <a:rPr lang="en-US" dirty="0"/>
              <a:t>Data Trends &amp; Policy Context</a:t>
            </a:r>
          </a:p>
        </p:txBody>
      </p:sp>
      <p:sp>
        <p:nvSpPr>
          <p:cNvPr id="4" name="Text Placeholder 3">
            <a:extLst>
              <a:ext uri="{FF2B5EF4-FFF2-40B4-BE49-F238E27FC236}">
                <a16:creationId xmlns:a16="http://schemas.microsoft.com/office/drawing/2014/main" id="{2F16FB77-646B-B743-B2E4-E5E8072CC1ED}"/>
              </a:ext>
            </a:extLst>
          </p:cNvPr>
          <p:cNvSpPr>
            <a:spLocks noGrp="1"/>
          </p:cNvSpPr>
          <p:nvPr>
            <p:ph type="body" idx="1"/>
          </p:nvPr>
        </p:nvSpPr>
        <p:spPr>
          <a:xfrm>
            <a:off x="5059970" y="4420420"/>
            <a:ext cx="3483938" cy="860897"/>
          </a:xfrm>
        </p:spPr>
        <p:txBody>
          <a:bodyPr vert="horz" lIns="68580" tIns="34290" rIns="68580" bIns="34290" rtlCol="0" anchor="t" anchorCtr="0">
            <a:normAutofit/>
          </a:bodyPr>
          <a:lstStyle/>
          <a:p>
            <a:r>
              <a:rPr lang="en-US" sz="1500">
                <a:solidFill>
                  <a:schemeClr val="tx1"/>
                </a:solidFill>
              </a:rPr>
              <a:t>  </a:t>
            </a:r>
          </a:p>
          <a:p>
            <a:endParaRPr lang="en-US" sz="1500">
              <a:solidFill>
                <a:schemeClr val="tx1"/>
              </a:solidFill>
            </a:endParaRPr>
          </a:p>
        </p:txBody>
      </p:sp>
      <p:sp>
        <p:nvSpPr>
          <p:cNvPr id="2" name="Slide Number Placeholder 1">
            <a:extLst>
              <a:ext uri="{FF2B5EF4-FFF2-40B4-BE49-F238E27FC236}">
                <a16:creationId xmlns:a16="http://schemas.microsoft.com/office/drawing/2014/main" id="{53224564-33D4-CE43-8BAB-C6DD7F34E4CC}"/>
              </a:ext>
            </a:extLst>
          </p:cNvPr>
          <p:cNvSpPr>
            <a:spLocks noGrp="1"/>
          </p:cNvSpPr>
          <p:nvPr>
            <p:ph type="sldNum" sz="quarter" idx="12"/>
          </p:nvPr>
        </p:nvSpPr>
        <p:spPr>
          <a:xfrm>
            <a:off x="8252460" y="1309878"/>
            <a:ext cx="411480" cy="411480"/>
          </a:xfrm>
          <a:prstGeom prst="ellipse">
            <a:avLst/>
          </a:prstGeom>
          <a:solidFill>
            <a:srgbClr val="7F7F7F"/>
          </a:solidFill>
        </p:spPr>
        <p:txBody>
          <a:bodyPr vert="horz" lIns="68580" tIns="34290" rIns="68580" bIns="34290" rtlCol="0" anchor="ctr">
            <a:normAutofit/>
          </a:bodyPr>
          <a:lstStyle/>
          <a:p>
            <a:pPr algn="ctr">
              <a:spcAft>
                <a:spcPts val="450"/>
              </a:spcAft>
              <a:defRPr/>
            </a:pPr>
            <a:fld id="{4FAB73BC-B049-4115-A692-8D63A059BFB8}" type="slidenum">
              <a:rPr lang="en-US" sz="1125">
                <a:latin typeface="Calibri" panose="020F0502020204030204"/>
              </a:rPr>
              <a:pPr algn="ctr">
                <a:spcAft>
                  <a:spcPts val="450"/>
                </a:spcAft>
                <a:defRPr/>
              </a:pPr>
              <a:t>5</a:t>
            </a:fld>
            <a:endParaRPr lang="en-US" sz="1125">
              <a:latin typeface="Calibri" panose="020F0502020204030204"/>
            </a:endParaRPr>
          </a:p>
        </p:txBody>
      </p:sp>
      <p:pic>
        <p:nvPicPr>
          <p:cNvPr id="5" name="Picture 4">
            <a:extLst>
              <a:ext uri="{FF2B5EF4-FFF2-40B4-BE49-F238E27FC236}">
                <a16:creationId xmlns:a16="http://schemas.microsoft.com/office/drawing/2014/main" id="{1C952682-35E4-FE4A-A73C-EECC96D273FA}"/>
              </a:ext>
            </a:extLst>
          </p:cNvPr>
          <p:cNvPicPr>
            <a:picLocks noChangeAspect="1"/>
          </p:cNvPicPr>
          <p:nvPr/>
        </p:nvPicPr>
        <p:blipFill rotWithShape="1">
          <a:blip r:embed="rId2"/>
          <a:srcRect l="40003" r="10587"/>
          <a:stretch/>
        </p:blipFill>
        <p:spPr>
          <a:xfrm>
            <a:off x="631973" y="857258"/>
            <a:ext cx="3886143" cy="442406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085010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47A5-870B-4F2F-B390-C963B00B7B33}"/>
              </a:ext>
            </a:extLst>
          </p:cNvPr>
          <p:cNvSpPr>
            <a:spLocks noGrp="1"/>
          </p:cNvSpPr>
          <p:nvPr>
            <p:ph type="title"/>
          </p:nvPr>
        </p:nvSpPr>
        <p:spPr/>
        <p:txBody>
          <a:bodyPr>
            <a:normAutofit/>
          </a:bodyPr>
          <a:lstStyle/>
          <a:p>
            <a:r>
              <a:rPr lang="en-US" dirty="0"/>
              <a:t>Outreach Plan (2)</a:t>
            </a:r>
          </a:p>
        </p:txBody>
      </p:sp>
      <p:sp>
        <p:nvSpPr>
          <p:cNvPr id="3" name="Content Placeholder 2">
            <a:extLst>
              <a:ext uri="{FF2B5EF4-FFF2-40B4-BE49-F238E27FC236}">
                <a16:creationId xmlns:a16="http://schemas.microsoft.com/office/drawing/2014/main" id="{607163E8-1513-4B71-A4DB-06BA6CD220A1}"/>
              </a:ext>
            </a:extLst>
          </p:cNvPr>
          <p:cNvSpPr>
            <a:spLocks noGrp="1"/>
          </p:cNvSpPr>
          <p:nvPr>
            <p:ph idx="1"/>
          </p:nvPr>
        </p:nvSpPr>
        <p:spPr>
          <a:xfrm>
            <a:off x="822958" y="1845734"/>
            <a:ext cx="5882642" cy="4023360"/>
          </a:xfrm>
        </p:spPr>
        <p:txBody>
          <a:bodyPr>
            <a:noAutofit/>
          </a:bodyPr>
          <a:lstStyle/>
          <a:p>
            <a:pPr marL="216694" indent="-203597">
              <a:buFont typeface="Arial" panose="020B0604020202020204" pitchFamily="34" charset="0"/>
              <a:buChar char="•"/>
            </a:pPr>
            <a:r>
              <a:rPr lang="en-US" dirty="0"/>
              <a:t>Ensure regular outreach occurs during planned staff absences and engagement of those who have declined services and seem particularly unwell and/or vulnerable occurs during unplanned staff absences</a:t>
            </a:r>
          </a:p>
          <a:p>
            <a:pPr marL="216694" indent="-203597">
              <a:buFont typeface="Arial" panose="020B0604020202020204" pitchFamily="34" charset="0"/>
              <a:buChar char="•"/>
            </a:pPr>
            <a:r>
              <a:rPr lang="en-US" dirty="0"/>
              <a:t>Adjust in response to cold weather, heat advisories and other emergency conditions to promote client safety</a:t>
            </a:r>
          </a:p>
          <a:p>
            <a:pPr marL="216694" indent="-203597">
              <a:buFont typeface="Arial" panose="020B0604020202020204" pitchFamily="34" charset="0"/>
              <a:buChar char="•"/>
            </a:pPr>
            <a:r>
              <a:rPr lang="en-US" dirty="0"/>
              <a:t>Approved by a supervisor and updated at least monthly</a:t>
            </a:r>
            <a:endParaRPr lang="en-US" b="1" dirty="0"/>
          </a:p>
          <a:p>
            <a:pPr marL="216694" indent="-203597">
              <a:buFont typeface="Arial" panose="020B0604020202020204" pitchFamily="34" charset="0"/>
              <a:buChar char="•"/>
            </a:pPr>
            <a:r>
              <a:rPr lang="en-US" dirty="0"/>
              <a:t>Reviewed and approved by the CAN or another community-wide planning body at least semi-annually ensuring coordination with partners who may also be conducting outreach and minimizing duplication of services</a:t>
            </a:r>
          </a:p>
        </p:txBody>
      </p:sp>
      <p:pic>
        <p:nvPicPr>
          <p:cNvPr id="5" name="Picture 4">
            <a:extLst>
              <a:ext uri="{FF2B5EF4-FFF2-40B4-BE49-F238E27FC236}">
                <a16:creationId xmlns:a16="http://schemas.microsoft.com/office/drawing/2014/main" id="{F9B7B97D-7021-4E89-A6BA-A923D95E9F59}"/>
              </a:ext>
            </a:extLst>
          </p:cNvPr>
          <p:cNvPicPr>
            <a:picLocks noChangeAspect="1"/>
          </p:cNvPicPr>
          <p:nvPr/>
        </p:nvPicPr>
        <p:blipFill rotWithShape="1">
          <a:blip r:embed="rId3">
            <a:extLst>
              <a:ext uri="{28A0092B-C50C-407E-A947-70E740481C1C}">
                <a14:useLocalDpi xmlns:a14="http://schemas.microsoft.com/office/drawing/2010/main" val="0"/>
              </a:ext>
            </a:extLst>
          </a:blip>
          <a:srcRect t="10526" b="18797"/>
          <a:stretch/>
        </p:blipFill>
        <p:spPr>
          <a:xfrm>
            <a:off x="6781800" y="3200400"/>
            <a:ext cx="1866688" cy="1662342"/>
          </a:xfrm>
          <a:prstGeom prst="rect">
            <a:avLst/>
          </a:prstGeom>
        </p:spPr>
      </p:pic>
    </p:spTree>
    <p:extLst>
      <p:ext uri="{BB962C8B-B14F-4D97-AF65-F5344CB8AC3E}">
        <p14:creationId xmlns:p14="http://schemas.microsoft.com/office/powerpoint/2010/main" val="301499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dirty="0"/>
              <a:t>Locating Unsheltered People</a:t>
            </a:r>
          </a:p>
        </p:txBody>
      </p:sp>
      <p:sp>
        <p:nvSpPr>
          <p:cNvPr id="3" name="Content Placeholder 2"/>
          <p:cNvSpPr>
            <a:spLocks noGrp="1"/>
          </p:cNvSpPr>
          <p:nvPr>
            <p:ph sz="half" idx="1"/>
          </p:nvPr>
        </p:nvSpPr>
        <p:spPr>
          <a:xfrm>
            <a:off x="3479799" y="1845733"/>
            <a:ext cx="4886961" cy="4429597"/>
          </a:xfrm>
        </p:spPr>
        <p:txBody>
          <a:bodyPr vert="horz" lIns="0" tIns="45720" rIns="0" bIns="45720" rtlCol="0">
            <a:normAutofit fontScale="92500"/>
          </a:bodyPr>
          <a:lstStyle/>
          <a:p>
            <a:pPr marL="259556" indent="-221456">
              <a:buFont typeface="Calibri" panose="020F0502020204030204" pitchFamily="34" charset="0"/>
              <a:buChar char="•"/>
            </a:pPr>
            <a:r>
              <a:rPr lang="en-US" dirty="0"/>
              <a:t>Visit targeted neighborhoods at different times (especially very early in the morning).</a:t>
            </a:r>
          </a:p>
          <a:p>
            <a:pPr marL="259556" indent="-221456">
              <a:buFont typeface="Calibri" panose="020F0502020204030204" pitchFamily="34" charset="0"/>
              <a:buChar char="•"/>
            </a:pPr>
            <a:r>
              <a:rPr lang="en-US" dirty="0"/>
              <a:t>Identify partners who can help identify people (clients, jails, prisons, hospitals, police, EMS, libraries, schools, local government, DSS, child welfare, churches, VA, park staff, others?).</a:t>
            </a:r>
          </a:p>
          <a:p>
            <a:pPr marL="259556" indent="-221456">
              <a:buFont typeface="Calibri" panose="020F0502020204030204" pitchFamily="34" charset="0"/>
              <a:buChar char="•"/>
            </a:pPr>
            <a:r>
              <a:rPr lang="en-US" dirty="0"/>
              <a:t>Have a schedule to reach out regularly to partners rather than relying only on referrals.</a:t>
            </a:r>
          </a:p>
          <a:p>
            <a:pPr marL="259556" indent="-221456">
              <a:buFont typeface="Calibri" panose="020F0502020204030204" pitchFamily="34" charset="0"/>
              <a:buChar char="•"/>
            </a:pPr>
            <a:r>
              <a:rPr lang="en-US" dirty="0"/>
              <a:t>Ensure your strategy covers your entire geographic area.</a:t>
            </a:r>
          </a:p>
          <a:p>
            <a:pPr marL="259556" indent="-221456">
              <a:buFont typeface="Calibri" panose="020F0502020204030204" pitchFamily="34" charset="0"/>
              <a:buChar char="•"/>
            </a:pPr>
            <a:r>
              <a:rPr lang="en-US" dirty="0"/>
              <a:t>For locations with a lot of unsheltered people, establish predictable times and locations where outreach workers are accessible.</a:t>
            </a:r>
          </a:p>
          <a:p>
            <a:endParaRPr lang="en-US" sz="1700" dirty="0"/>
          </a:p>
        </p:txBody>
      </p:sp>
      <p:pic>
        <p:nvPicPr>
          <p:cNvPr id="6" name="Content Placeholder 5" descr="mage result for homeless outreach"/>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07324" y="2903035"/>
            <a:ext cx="2321247" cy="1497578"/>
          </a:xfrm>
          <a:prstGeom prst="rect">
            <a:avLst/>
          </a:prstGeom>
          <a:noFill/>
        </p:spPr>
      </p:pic>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51</a:t>
            </a:fld>
            <a:endParaRPr lang="en-US"/>
          </a:p>
        </p:txBody>
      </p:sp>
    </p:spTree>
    <p:extLst>
      <p:ext uri="{BB962C8B-B14F-4D97-AF65-F5344CB8AC3E}">
        <p14:creationId xmlns:p14="http://schemas.microsoft.com/office/powerpoint/2010/main" val="3834873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a:t>Locating Homeless Youth</a:t>
            </a:r>
            <a:endParaRPr lang="en-US" sz="3300" dirty="0"/>
          </a:p>
        </p:txBody>
      </p:sp>
      <p:sp>
        <p:nvSpPr>
          <p:cNvPr id="3" name="Content Placeholder 2"/>
          <p:cNvSpPr>
            <a:spLocks noGrp="1"/>
          </p:cNvSpPr>
          <p:nvPr>
            <p:ph sz="half" idx="1"/>
          </p:nvPr>
        </p:nvSpPr>
        <p:spPr>
          <a:xfrm>
            <a:off x="822962" y="1981200"/>
            <a:ext cx="4074367" cy="4190999"/>
          </a:xfrm>
        </p:spPr>
        <p:txBody>
          <a:bodyPr>
            <a:normAutofit fontScale="92500" lnSpcReduction="20000"/>
          </a:bodyPr>
          <a:lstStyle/>
          <a:p>
            <a:pPr marL="259556" indent="-259556">
              <a:buFont typeface="Arial"/>
              <a:buChar char="•"/>
            </a:pPr>
            <a:r>
              <a:rPr lang="en-US" sz="2400" dirty="0"/>
              <a:t>Ask homeless youth where they hang out.</a:t>
            </a:r>
          </a:p>
          <a:p>
            <a:pPr marL="259556" indent="-259556">
              <a:buFont typeface="Arial"/>
              <a:buChar char="•"/>
            </a:pPr>
            <a:r>
              <a:rPr lang="en-US" sz="2400" dirty="0"/>
              <a:t>Employ young people.</a:t>
            </a:r>
          </a:p>
          <a:p>
            <a:pPr marL="259556" indent="-259556">
              <a:buFont typeface="Arial"/>
              <a:buChar char="•"/>
            </a:pPr>
            <a:r>
              <a:rPr lang="en-US" sz="2400" dirty="0"/>
              <a:t>Give young people stipends to help evaluate the program. </a:t>
            </a:r>
          </a:p>
          <a:p>
            <a:pPr marL="259556" indent="-259556">
              <a:buFont typeface="Arial"/>
              <a:buChar char="•"/>
            </a:pPr>
            <a:r>
              <a:rPr lang="en-US" sz="2400" dirty="0"/>
              <a:t>Publicize resources on social media.</a:t>
            </a:r>
          </a:p>
          <a:p>
            <a:pPr marL="259556" indent="-259556">
              <a:buFont typeface="Arial"/>
              <a:buChar char="•"/>
            </a:pPr>
            <a:r>
              <a:rPr lang="en-US" sz="2400" dirty="0"/>
              <a:t>Connect via text and/or messaging apps.</a:t>
            </a:r>
          </a:p>
          <a:p>
            <a:pPr marL="259556" indent="-259556">
              <a:buFont typeface="Arial"/>
              <a:buChar char="•"/>
            </a:pPr>
            <a:r>
              <a:rPr lang="en-US" sz="2400" dirty="0"/>
              <a:t>Outreach regularly to local LGBTQIA organizations, schools, &amp; juvenile law enforcement.</a:t>
            </a:r>
          </a:p>
          <a:p>
            <a:endParaRPr lang="en-US" dirty="0"/>
          </a:p>
        </p:txBody>
      </p:sp>
      <p:pic>
        <p:nvPicPr>
          <p:cNvPr id="6" name="Content Placeholder 5" descr="mage result for homeless youth"/>
          <p:cNvPicPr>
            <a:picLocks noGrp="1"/>
          </p:cNvPicPr>
          <p:nvPr>
            <p:ph sz="half" idx="2"/>
          </p:nvPr>
        </p:nvPicPr>
        <p:blipFill rotWithShape="1">
          <a:blip r:embed="rId3">
            <a:extLst>
              <a:ext uri="{28A0092B-C50C-407E-A947-70E740481C1C}">
                <a14:useLocalDpi xmlns:a14="http://schemas.microsoft.com/office/drawing/2010/main" val="0"/>
              </a:ext>
            </a:extLst>
          </a:blip>
          <a:srcRect l="18096" r="7805"/>
          <a:stretch/>
        </p:blipFill>
        <p:spPr bwMode="auto">
          <a:xfrm>
            <a:off x="5334000" y="2954074"/>
            <a:ext cx="2743200" cy="1807102"/>
          </a:xfrm>
          <a:prstGeom prst="rect">
            <a:avLst/>
          </a:prstGeom>
          <a:noFill/>
          <a:ln>
            <a:noFill/>
          </a:ln>
        </p:spPr>
      </p:pic>
      <p:sp>
        <p:nvSpPr>
          <p:cNvPr id="5" name="Slide Number Placeholder 4"/>
          <p:cNvSpPr>
            <a:spLocks noGrp="1"/>
          </p:cNvSpPr>
          <p:nvPr>
            <p:ph type="sldNum" sz="quarter" idx="12"/>
          </p:nvPr>
        </p:nvSpPr>
        <p:spPr/>
        <p:txBody>
          <a:bodyPr/>
          <a:lstStyle/>
          <a:p>
            <a:fld id="{4FAB73BC-B049-4115-A692-8D63A059BFB8}" type="slidenum">
              <a:rPr lang="en-US" smtClean="0"/>
              <a:pPr/>
              <a:t>52</a:t>
            </a:fld>
            <a:endParaRPr lang="en-US" dirty="0"/>
          </a:p>
        </p:txBody>
      </p:sp>
    </p:spTree>
    <p:extLst>
      <p:ext uri="{BB962C8B-B14F-4D97-AF65-F5344CB8AC3E}">
        <p14:creationId xmlns:p14="http://schemas.microsoft.com/office/powerpoint/2010/main" val="425673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Locating Homeless Families</a:t>
            </a:r>
          </a:p>
        </p:txBody>
      </p:sp>
      <p:sp>
        <p:nvSpPr>
          <p:cNvPr id="3" name="Content Placeholder 2"/>
          <p:cNvSpPr>
            <a:spLocks noGrp="1"/>
          </p:cNvSpPr>
          <p:nvPr>
            <p:ph sz="half" idx="1"/>
          </p:nvPr>
        </p:nvSpPr>
        <p:spPr>
          <a:xfrm>
            <a:off x="822959" y="1905000"/>
            <a:ext cx="4930677" cy="4190999"/>
          </a:xfrm>
        </p:spPr>
        <p:txBody>
          <a:bodyPr>
            <a:normAutofit/>
          </a:bodyPr>
          <a:lstStyle/>
          <a:p>
            <a:pPr marL="211931" indent="-211931">
              <a:buFont typeface="Arial"/>
              <a:buChar char="•"/>
            </a:pPr>
            <a:r>
              <a:rPr lang="en-US" sz="2400" dirty="0"/>
              <a:t>Connect with domestic violence organizations and churches.</a:t>
            </a:r>
          </a:p>
          <a:p>
            <a:pPr marL="211931" indent="-211931">
              <a:buFont typeface="Arial"/>
              <a:buChar char="•"/>
            </a:pPr>
            <a:r>
              <a:rPr lang="en-US" sz="2400" dirty="0"/>
              <a:t>Develop relationships with staff at low cost motels and school social workers.</a:t>
            </a:r>
          </a:p>
          <a:p>
            <a:pPr marL="211931" indent="-211931">
              <a:buFont typeface="Arial"/>
              <a:buChar char="•"/>
            </a:pPr>
            <a:r>
              <a:rPr lang="en-US" sz="2400" dirty="0"/>
              <a:t>Watch for cars with lots of stuff.</a:t>
            </a:r>
          </a:p>
          <a:p>
            <a:pPr marL="211931" indent="-211931">
              <a:buFont typeface="Arial"/>
              <a:buChar char="•"/>
            </a:pPr>
            <a:r>
              <a:rPr lang="en-US" sz="2400" dirty="0"/>
              <a:t>Visit places at night or early morning where people might park and sleep.</a:t>
            </a:r>
          </a:p>
          <a:p>
            <a:pPr marL="211931" indent="-211931">
              <a:buFont typeface="Arial"/>
              <a:buChar char="•"/>
            </a:pPr>
            <a:r>
              <a:rPr lang="en-US" sz="2400" dirty="0"/>
              <a:t>Be mindful of fear of child welfare system involvement.</a:t>
            </a:r>
          </a:p>
          <a:p>
            <a:pPr marL="211931" indent="-211931">
              <a:buFont typeface="Arial"/>
              <a:buChar char="•"/>
            </a:pPr>
            <a:endParaRPr lang="en-US" dirty="0"/>
          </a:p>
        </p:txBody>
      </p:sp>
      <p:pic>
        <p:nvPicPr>
          <p:cNvPr id="6" name="Content Placeholder 5"/>
          <p:cNvPicPr>
            <a:picLocks noGrp="1"/>
          </p:cNvPicPr>
          <p:nvPr>
            <p:ph sz="half" idx="2"/>
          </p:nvPr>
        </p:nvPicPr>
        <p:blipFill>
          <a:blip r:embed="rId3">
            <a:extLst>
              <a:ext uri="{28A0092B-C50C-407E-A947-70E740481C1C}">
                <a14:useLocalDpi xmlns:a14="http://schemas.microsoft.com/office/drawing/2010/main" val="0"/>
              </a:ext>
            </a:extLst>
          </a:blip>
          <a:srcRect l="9312" r="9312"/>
          <a:stretch>
            <a:fillRect/>
          </a:stretch>
        </p:blipFill>
        <p:spPr bwMode="auto">
          <a:xfrm>
            <a:off x="6778640" y="2241551"/>
            <a:ext cx="1588135" cy="1504949"/>
          </a:xfrm>
          <a:prstGeom prst="rect">
            <a:avLst/>
          </a:prstGeom>
          <a:noFill/>
          <a:ln>
            <a:noFill/>
          </a:ln>
        </p:spPr>
      </p:pic>
      <p:sp>
        <p:nvSpPr>
          <p:cNvPr id="5" name="Slide Number Placeholder 4"/>
          <p:cNvSpPr>
            <a:spLocks noGrp="1"/>
          </p:cNvSpPr>
          <p:nvPr>
            <p:ph type="sldNum" sz="quarter" idx="12"/>
          </p:nvPr>
        </p:nvSpPr>
        <p:spPr/>
        <p:txBody>
          <a:bodyPr/>
          <a:lstStyle/>
          <a:p>
            <a:fld id="{4FAB73BC-B049-4115-A692-8D63A059BFB8}" type="slidenum">
              <a:rPr lang="en-US" smtClean="0"/>
              <a:pPr/>
              <a:t>53</a:t>
            </a:fld>
            <a:endParaRPr lang="en-US" dirty="0"/>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6032596" y="3757557"/>
            <a:ext cx="2539841" cy="1803559"/>
          </a:xfrm>
          <a:prstGeom prst="rect">
            <a:avLst/>
          </a:prstGeom>
          <a:noFill/>
          <a:ln>
            <a:noFill/>
          </a:ln>
        </p:spPr>
      </p:pic>
    </p:spTree>
    <p:extLst>
      <p:ext uri="{BB962C8B-B14F-4D97-AF65-F5344CB8AC3E}">
        <p14:creationId xmlns:p14="http://schemas.microsoft.com/office/powerpoint/2010/main" val="68507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E048-3F96-B342-A80F-7DFE26DD4BA1}"/>
              </a:ext>
            </a:extLst>
          </p:cNvPr>
          <p:cNvSpPr>
            <a:spLocks noGrp="1"/>
          </p:cNvSpPr>
          <p:nvPr>
            <p:ph type="title"/>
          </p:nvPr>
        </p:nvSpPr>
        <p:spPr/>
        <p:txBody>
          <a:bodyPr vert="horz" lIns="91440" tIns="45720" rIns="91440" bIns="45720" rtlCol="0" anchor="b">
            <a:normAutofit/>
          </a:bodyPr>
          <a:lstStyle/>
          <a:p>
            <a:r>
              <a:rPr lang="en-US" sz="3400" dirty="0"/>
              <a:t>Encampments</a:t>
            </a:r>
          </a:p>
        </p:txBody>
      </p:sp>
      <p:sp>
        <p:nvSpPr>
          <p:cNvPr id="3" name="Content Placeholder 2">
            <a:extLst>
              <a:ext uri="{FF2B5EF4-FFF2-40B4-BE49-F238E27FC236}">
                <a16:creationId xmlns:a16="http://schemas.microsoft.com/office/drawing/2014/main" id="{68D8174B-A573-5D4C-B852-60288DC6FBCC}"/>
              </a:ext>
            </a:extLst>
          </p:cNvPr>
          <p:cNvSpPr>
            <a:spLocks noGrp="1"/>
          </p:cNvSpPr>
          <p:nvPr>
            <p:ph idx="1"/>
          </p:nvPr>
        </p:nvSpPr>
        <p:spPr/>
        <p:txBody>
          <a:bodyPr vert="horz" lIns="0" tIns="45720" rIns="0" bIns="45720" rtlCol="0">
            <a:normAutofit/>
          </a:bodyPr>
          <a:lstStyle/>
          <a:p>
            <a:endParaRPr lang="en-US" dirty="0"/>
          </a:p>
          <a:p>
            <a:r>
              <a:rPr lang="en-US" sz="2400" dirty="0"/>
              <a:t>Does your CAN have a coordinated and collaborative approach, drawing on the broad spectrum of community resources available?</a:t>
            </a:r>
          </a:p>
        </p:txBody>
      </p:sp>
      <p:sp>
        <p:nvSpPr>
          <p:cNvPr id="5" name="Slide Number Placeholder 4">
            <a:extLst>
              <a:ext uri="{FF2B5EF4-FFF2-40B4-BE49-F238E27FC236}">
                <a16:creationId xmlns:a16="http://schemas.microsoft.com/office/drawing/2014/main" id="{EE280869-B985-1F4C-AD06-C9AE54600DE0}"/>
              </a:ext>
            </a:extLst>
          </p:cNvPr>
          <p:cNvSpPr>
            <a:spLocks noGrp="1"/>
          </p:cNvSpPr>
          <p:nvPr>
            <p:ph type="sldNum" sz="quarter" idx="12"/>
          </p:nvPr>
        </p:nvSpPr>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54</a:t>
            </a:fld>
            <a:endParaRPr lang="en-US"/>
          </a:p>
        </p:txBody>
      </p:sp>
      <p:pic>
        <p:nvPicPr>
          <p:cNvPr id="6" name="Content Placeholder 5" descr="A picture containing building, ground, outdoor&#13;&#10;&#13;&#10;Description automatically generated">
            <a:extLst>
              <a:ext uri="{FF2B5EF4-FFF2-40B4-BE49-F238E27FC236}">
                <a16:creationId xmlns:a16="http://schemas.microsoft.com/office/drawing/2014/main" id="{EAFD883B-98C9-554C-B62F-A043847D68B4}"/>
              </a:ext>
            </a:extLst>
          </p:cNvPr>
          <p:cNvPicPr>
            <a:picLocks noGrp="1" noChangeAspect="1"/>
          </p:cNvPicPr>
          <p:nvPr>
            <p:ph sz="half" idx="4294967295"/>
          </p:nvPr>
        </p:nvPicPr>
        <p:blipFill rotWithShape="1">
          <a:blip r:embed="rId3"/>
          <a:srcRect l="9003" r="12050" b="14631"/>
          <a:stretch/>
        </p:blipFill>
        <p:spPr>
          <a:xfrm>
            <a:off x="2971800" y="3680438"/>
            <a:ext cx="2667000" cy="1773372"/>
          </a:xfrm>
          <a:prstGeom prst="rect">
            <a:avLst/>
          </a:prstGeom>
        </p:spPr>
      </p:pic>
      <p:sp>
        <p:nvSpPr>
          <p:cNvPr id="4" name="TextBox 3">
            <a:extLst>
              <a:ext uri="{FF2B5EF4-FFF2-40B4-BE49-F238E27FC236}">
                <a16:creationId xmlns:a16="http://schemas.microsoft.com/office/drawing/2014/main" id="{B5BFBD70-2A7D-B047-ABB4-3AE86E79FB98}"/>
              </a:ext>
            </a:extLst>
          </p:cNvPr>
          <p:cNvSpPr txBox="1"/>
          <p:nvPr/>
        </p:nvSpPr>
        <p:spPr>
          <a:xfrm>
            <a:off x="251460" y="4991931"/>
            <a:ext cx="8686800" cy="1754326"/>
          </a:xfrm>
          <a:prstGeom prst="rect">
            <a:avLst/>
          </a:prstGeom>
          <a:noFill/>
        </p:spPr>
        <p:txBody>
          <a:bodyPr wrap="square" rtlCol="0">
            <a:spAutoFit/>
          </a:bodyPr>
          <a:lstStyle/>
          <a:p>
            <a:br>
              <a:rPr lang="en-US" dirty="0"/>
            </a:br>
            <a:endParaRPr lang="en-US" dirty="0"/>
          </a:p>
          <a:p>
            <a:r>
              <a:rPr lang="en-US" dirty="0"/>
              <a:t> USICH: </a:t>
            </a:r>
            <a:r>
              <a:rPr lang="en-US" i="1" dirty="0"/>
              <a:t>Ending Homelessness for People Living in Encampments https://</a:t>
            </a:r>
            <a:r>
              <a:rPr lang="en-US" i="1" dirty="0" err="1"/>
              <a:t>www.usich.gov</a:t>
            </a:r>
            <a:r>
              <a:rPr lang="en-US" i="1" dirty="0"/>
              <a:t>/resources/uploads/</a:t>
            </a:r>
            <a:r>
              <a:rPr lang="en-US" i="1" dirty="0" err="1"/>
              <a:t>asset_library</a:t>
            </a:r>
            <a:r>
              <a:rPr lang="en-US" i="1" dirty="0"/>
              <a:t>/Ending_Homelessness_for_People_Living_in_Encampments_Aug2015.pdf  </a:t>
            </a:r>
            <a:endParaRPr lang="en-US" dirty="0"/>
          </a:p>
          <a:p>
            <a:endParaRPr lang="en-US" dirty="0"/>
          </a:p>
        </p:txBody>
      </p:sp>
    </p:spTree>
    <p:extLst>
      <p:ext uri="{BB962C8B-B14F-4D97-AF65-F5344CB8AC3E}">
        <p14:creationId xmlns:p14="http://schemas.microsoft.com/office/powerpoint/2010/main" val="1879401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4F-8B11-4115-BD4D-761AC2F6992C}"/>
              </a:ext>
            </a:extLst>
          </p:cNvPr>
          <p:cNvSpPr>
            <a:spLocks noGrp="1"/>
          </p:cNvSpPr>
          <p:nvPr>
            <p:ph type="title"/>
          </p:nvPr>
        </p:nvSpPr>
        <p:spPr>
          <a:xfrm>
            <a:off x="485588" y="1000882"/>
            <a:ext cx="7543800" cy="624251"/>
          </a:xfrm>
        </p:spPr>
        <p:txBody>
          <a:bodyPr>
            <a:normAutofit fontScale="90000"/>
          </a:bodyPr>
          <a:lstStyle/>
          <a:p>
            <a:r>
              <a:rPr lang="en-US" dirty="0"/>
              <a:t>Encampment – Best Practices</a:t>
            </a:r>
          </a:p>
        </p:txBody>
      </p:sp>
      <p:sp>
        <p:nvSpPr>
          <p:cNvPr id="3" name="Content Placeholder 2">
            <a:extLst>
              <a:ext uri="{FF2B5EF4-FFF2-40B4-BE49-F238E27FC236}">
                <a16:creationId xmlns:a16="http://schemas.microsoft.com/office/drawing/2014/main" id="{9790542D-B427-4185-B9B5-158950EF0804}"/>
              </a:ext>
            </a:extLst>
          </p:cNvPr>
          <p:cNvSpPr>
            <a:spLocks noGrp="1"/>
          </p:cNvSpPr>
          <p:nvPr>
            <p:ph idx="1"/>
          </p:nvPr>
        </p:nvSpPr>
        <p:spPr>
          <a:xfrm>
            <a:off x="485588" y="2286000"/>
            <a:ext cx="6074631" cy="3962400"/>
          </a:xfrm>
        </p:spPr>
        <p:txBody>
          <a:bodyPr>
            <a:normAutofit lnSpcReduction="10000"/>
          </a:bodyPr>
          <a:lstStyle/>
          <a:p>
            <a:pPr marL="201168" lvl="1" indent="0">
              <a:buNone/>
            </a:pPr>
            <a:r>
              <a:rPr lang="en-US" sz="2400" dirty="0"/>
              <a:t>Coordination with community partners:</a:t>
            </a:r>
          </a:p>
          <a:p>
            <a:pPr lvl="2">
              <a:buFont typeface="Arial" panose="020B0604020202020204" pitchFamily="34" charset="0"/>
              <a:buChar char="•"/>
            </a:pPr>
            <a:r>
              <a:rPr lang="en-US" sz="2400" dirty="0"/>
              <a:t>Homeless service organizations</a:t>
            </a:r>
          </a:p>
          <a:p>
            <a:pPr lvl="2">
              <a:buFont typeface="Arial" panose="020B0604020202020204" pitchFamily="34" charset="0"/>
              <a:buChar char="•"/>
            </a:pPr>
            <a:r>
              <a:rPr lang="en-US" sz="2400" dirty="0"/>
              <a:t>Mainstream providers:  Hospitals/healthcare, LMHA/mental health, substance use, harm reduction, housing, child welfare</a:t>
            </a:r>
          </a:p>
          <a:p>
            <a:pPr lvl="2">
              <a:buFont typeface="Arial" panose="020B0604020202020204" pitchFamily="34" charset="0"/>
              <a:buChar char="•"/>
            </a:pPr>
            <a:r>
              <a:rPr lang="en-US" sz="2400" dirty="0"/>
              <a:t>Local Authorities: law enforcement, fire department, buildings department, public transportation authority, sanitation department</a:t>
            </a:r>
          </a:p>
          <a:p>
            <a:pPr lvl="2">
              <a:buFont typeface="Arial" panose="020B0604020202020204" pitchFamily="34" charset="0"/>
              <a:buChar char="•"/>
            </a:pPr>
            <a:r>
              <a:rPr lang="en-US" sz="2400" dirty="0"/>
              <a:t>Other:  libraries, others?</a:t>
            </a:r>
          </a:p>
          <a:p>
            <a:endParaRPr lang="en-US" sz="1800" dirty="0"/>
          </a:p>
          <a:p>
            <a:endParaRPr lang="en-US" sz="2400" dirty="0"/>
          </a:p>
        </p:txBody>
      </p:sp>
      <p:pic>
        <p:nvPicPr>
          <p:cNvPr id="5" name="Picture 4">
            <a:extLst>
              <a:ext uri="{FF2B5EF4-FFF2-40B4-BE49-F238E27FC236}">
                <a16:creationId xmlns:a16="http://schemas.microsoft.com/office/drawing/2014/main" id="{0DF4153C-DAA2-48D7-9B53-D623E3119C75}"/>
              </a:ext>
            </a:extLst>
          </p:cNvPr>
          <p:cNvPicPr>
            <a:picLocks noChangeAspect="1"/>
          </p:cNvPicPr>
          <p:nvPr/>
        </p:nvPicPr>
        <p:blipFill rotWithShape="1">
          <a:blip r:embed="rId3">
            <a:extLst>
              <a:ext uri="{28A0092B-C50C-407E-A947-70E740481C1C}">
                <a14:useLocalDpi xmlns:a14="http://schemas.microsoft.com/office/drawing/2010/main" val="0"/>
              </a:ext>
            </a:extLst>
          </a:blip>
          <a:srcRect l="5215" r="12930"/>
          <a:stretch/>
        </p:blipFill>
        <p:spPr>
          <a:xfrm>
            <a:off x="6400800" y="4095538"/>
            <a:ext cx="2476197" cy="2067518"/>
          </a:xfrm>
          <a:prstGeom prst="rect">
            <a:avLst/>
          </a:prstGeom>
        </p:spPr>
      </p:pic>
    </p:spTree>
    <p:extLst>
      <p:ext uri="{BB962C8B-B14F-4D97-AF65-F5344CB8AC3E}">
        <p14:creationId xmlns:p14="http://schemas.microsoft.com/office/powerpoint/2010/main" val="28839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4F-8B11-4115-BD4D-761AC2F6992C}"/>
              </a:ext>
            </a:extLst>
          </p:cNvPr>
          <p:cNvSpPr>
            <a:spLocks noGrp="1"/>
          </p:cNvSpPr>
          <p:nvPr>
            <p:ph type="title"/>
          </p:nvPr>
        </p:nvSpPr>
        <p:spPr>
          <a:xfrm>
            <a:off x="485588" y="1000882"/>
            <a:ext cx="7543800" cy="624251"/>
          </a:xfrm>
        </p:spPr>
        <p:txBody>
          <a:bodyPr>
            <a:normAutofit fontScale="90000"/>
          </a:bodyPr>
          <a:lstStyle/>
          <a:p>
            <a:r>
              <a:rPr lang="en-US" dirty="0"/>
              <a:t>Encampment – Best Practices</a:t>
            </a:r>
          </a:p>
        </p:txBody>
      </p:sp>
      <p:sp>
        <p:nvSpPr>
          <p:cNvPr id="3" name="Content Placeholder 2">
            <a:extLst>
              <a:ext uri="{FF2B5EF4-FFF2-40B4-BE49-F238E27FC236}">
                <a16:creationId xmlns:a16="http://schemas.microsoft.com/office/drawing/2014/main" id="{9790542D-B427-4185-B9B5-158950EF0804}"/>
              </a:ext>
            </a:extLst>
          </p:cNvPr>
          <p:cNvSpPr>
            <a:spLocks noGrp="1"/>
          </p:cNvSpPr>
          <p:nvPr>
            <p:ph idx="1"/>
          </p:nvPr>
        </p:nvSpPr>
        <p:spPr>
          <a:xfrm>
            <a:off x="485589" y="1905000"/>
            <a:ext cx="5915212" cy="4343400"/>
          </a:xfrm>
        </p:spPr>
        <p:txBody>
          <a:bodyPr>
            <a:normAutofit/>
          </a:bodyPr>
          <a:lstStyle/>
          <a:p>
            <a:r>
              <a:rPr lang="en-US" sz="2400" dirty="0"/>
              <a:t>Partnership approach to assessing encampment safety and access to basic necessities:</a:t>
            </a:r>
          </a:p>
          <a:p>
            <a:pPr marL="231775" indent="-171450">
              <a:buFont typeface="Arial" panose="020B0604020202020204" pitchFamily="34" charset="0"/>
              <a:buChar char="•"/>
            </a:pPr>
            <a:r>
              <a:rPr lang="en-US" sz="2400" dirty="0"/>
              <a:t>Presence of stolen property, human trafficking, other illegal activity</a:t>
            </a:r>
          </a:p>
          <a:p>
            <a:pPr marL="231775" indent="-171450">
              <a:buFont typeface="Arial" panose="020B0604020202020204" pitchFamily="34" charset="0"/>
              <a:buChar char="•"/>
            </a:pPr>
            <a:r>
              <a:rPr lang="en-US" sz="2400" dirty="0"/>
              <a:t>Violence &amp; weapons</a:t>
            </a:r>
          </a:p>
          <a:p>
            <a:pPr marL="231775" indent="-171450">
              <a:buFont typeface="Arial" panose="020B0604020202020204" pitchFamily="34" charset="0"/>
              <a:buChar char="•"/>
            </a:pPr>
            <a:r>
              <a:rPr lang="en-US" sz="2400" dirty="0"/>
              <a:t>High risk substance use</a:t>
            </a:r>
          </a:p>
          <a:p>
            <a:pPr marL="231775" indent="-171450">
              <a:buFont typeface="Arial" panose="020B0604020202020204" pitchFamily="34" charset="0"/>
              <a:buChar char="•"/>
            </a:pPr>
            <a:r>
              <a:rPr lang="en-US" sz="2400" dirty="0"/>
              <a:t>Potable water</a:t>
            </a:r>
          </a:p>
          <a:p>
            <a:pPr marL="231775" indent="-171450">
              <a:buFont typeface="Arial" panose="020B0604020202020204" pitchFamily="34" charset="0"/>
              <a:buChar char="•"/>
            </a:pPr>
            <a:r>
              <a:rPr lang="en-US" sz="2400" dirty="0"/>
              <a:t>Toilet facilities</a:t>
            </a:r>
          </a:p>
          <a:p>
            <a:pPr marL="231775" indent="-171450">
              <a:buFont typeface="Arial" panose="020B0604020202020204" pitchFamily="34" charset="0"/>
              <a:buChar char="•"/>
            </a:pPr>
            <a:endParaRPr lang="en-US" dirty="0"/>
          </a:p>
          <a:p>
            <a:pPr marL="231775" indent="-171450"/>
            <a:endParaRPr lang="en-US" dirty="0"/>
          </a:p>
          <a:p>
            <a:endParaRPr lang="en-US" sz="2400" dirty="0"/>
          </a:p>
        </p:txBody>
      </p:sp>
      <p:pic>
        <p:nvPicPr>
          <p:cNvPr id="4" name="Picture 3">
            <a:extLst>
              <a:ext uri="{FF2B5EF4-FFF2-40B4-BE49-F238E27FC236}">
                <a16:creationId xmlns:a16="http://schemas.microsoft.com/office/drawing/2014/main" id="{EFFF4B57-FFD6-064A-8079-16BB4123CF7E}"/>
              </a:ext>
            </a:extLst>
          </p:cNvPr>
          <p:cNvPicPr>
            <a:picLocks noChangeAspect="1"/>
          </p:cNvPicPr>
          <p:nvPr/>
        </p:nvPicPr>
        <p:blipFill>
          <a:blip r:embed="rId3"/>
          <a:stretch>
            <a:fillRect/>
          </a:stretch>
        </p:blipFill>
        <p:spPr>
          <a:xfrm>
            <a:off x="4978460" y="3624458"/>
            <a:ext cx="3606800" cy="2247900"/>
          </a:xfrm>
          <a:prstGeom prst="rect">
            <a:avLst/>
          </a:prstGeom>
        </p:spPr>
      </p:pic>
    </p:spTree>
    <p:extLst>
      <p:ext uri="{BB962C8B-B14F-4D97-AF65-F5344CB8AC3E}">
        <p14:creationId xmlns:p14="http://schemas.microsoft.com/office/powerpoint/2010/main" val="178640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4F-8B11-4115-BD4D-761AC2F6992C}"/>
              </a:ext>
            </a:extLst>
          </p:cNvPr>
          <p:cNvSpPr>
            <a:spLocks noGrp="1"/>
          </p:cNvSpPr>
          <p:nvPr>
            <p:ph type="title"/>
          </p:nvPr>
        </p:nvSpPr>
        <p:spPr>
          <a:xfrm>
            <a:off x="485588" y="1000882"/>
            <a:ext cx="7543800" cy="624251"/>
          </a:xfrm>
        </p:spPr>
        <p:txBody>
          <a:bodyPr>
            <a:normAutofit fontScale="90000"/>
          </a:bodyPr>
          <a:lstStyle/>
          <a:p>
            <a:r>
              <a:rPr lang="en-US" dirty="0"/>
              <a:t>Encampment – Best Practices</a:t>
            </a:r>
          </a:p>
        </p:txBody>
      </p:sp>
      <p:sp>
        <p:nvSpPr>
          <p:cNvPr id="3" name="Content Placeholder 2">
            <a:extLst>
              <a:ext uri="{FF2B5EF4-FFF2-40B4-BE49-F238E27FC236}">
                <a16:creationId xmlns:a16="http://schemas.microsoft.com/office/drawing/2014/main" id="{9790542D-B427-4185-B9B5-158950EF0804}"/>
              </a:ext>
            </a:extLst>
          </p:cNvPr>
          <p:cNvSpPr>
            <a:spLocks noGrp="1"/>
          </p:cNvSpPr>
          <p:nvPr>
            <p:ph idx="1"/>
          </p:nvPr>
        </p:nvSpPr>
        <p:spPr>
          <a:xfrm>
            <a:off x="485588" y="1981200"/>
            <a:ext cx="6074631" cy="4191000"/>
          </a:xfrm>
        </p:spPr>
        <p:txBody>
          <a:bodyPr>
            <a:normAutofit fontScale="92500" lnSpcReduction="10000"/>
          </a:bodyPr>
          <a:lstStyle/>
          <a:p>
            <a:pPr marL="384048" lvl="2" indent="0">
              <a:buNone/>
            </a:pPr>
            <a:r>
              <a:rPr lang="en-US" sz="2400" dirty="0"/>
              <a:t>Partnership approach to:</a:t>
            </a:r>
          </a:p>
          <a:p>
            <a:pPr lvl="2"/>
            <a:r>
              <a:rPr lang="en-US" sz="2400" dirty="0"/>
              <a:t>Engaging residents and assessing service needs</a:t>
            </a:r>
          </a:p>
          <a:p>
            <a:pPr lvl="2">
              <a:buFont typeface="Arial" panose="020B0604020202020204" pitchFamily="34" charset="0"/>
              <a:buChar char="•"/>
            </a:pPr>
            <a:r>
              <a:rPr lang="en-US" sz="2400" dirty="0"/>
              <a:t>Providing needed services</a:t>
            </a:r>
          </a:p>
          <a:p>
            <a:pPr lvl="2">
              <a:buFont typeface="Arial" panose="020B0604020202020204" pitchFamily="34" charset="0"/>
              <a:buChar char="•"/>
            </a:pPr>
            <a:r>
              <a:rPr lang="en-US" sz="2400" dirty="0"/>
              <a:t>Facilitating access to alternative accommodations</a:t>
            </a:r>
          </a:p>
          <a:p>
            <a:pPr lvl="2">
              <a:buFont typeface="Arial" panose="020B0604020202020204" pitchFamily="34" charset="0"/>
              <a:buChar char="•"/>
            </a:pPr>
            <a:r>
              <a:rPr lang="en-US" sz="2400" dirty="0"/>
              <a:t>Coordinating to ensure safety – encampment outreach always conducted by groups of at least two</a:t>
            </a:r>
          </a:p>
          <a:p>
            <a:pPr lvl="2">
              <a:buFont typeface="Arial" panose="020B0604020202020204" pitchFamily="34" charset="0"/>
              <a:buChar char="•"/>
            </a:pPr>
            <a:r>
              <a:rPr lang="en-US" sz="2400" dirty="0"/>
              <a:t>Developing and notifying residents of removal timeline</a:t>
            </a:r>
          </a:p>
          <a:p>
            <a:pPr lvl="2">
              <a:buFont typeface="Arial" panose="020B0604020202020204" pitchFamily="34" charset="0"/>
              <a:buChar char="•"/>
            </a:pPr>
            <a:r>
              <a:rPr lang="en-US" sz="2400" dirty="0"/>
              <a:t>Limiting destruction of valued personal property</a:t>
            </a:r>
          </a:p>
          <a:p>
            <a:pPr lvl="2">
              <a:buFont typeface="Arial" panose="020B0604020202020204" pitchFamily="34" charset="0"/>
              <a:buChar char="•"/>
            </a:pPr>
            <a:r>
              <a:rPr lang="en-US" sz="2400" dirty="0"/>
              <a:t>Responding  to neighbors’ concerns and keeping them informed</a:t>
            </a:r>
          </a:p>
          <a:p>
            <a:endParaRPr lang="en-US" sz="1800" dirty="0"/>
          </a:p>
          <a:p>
            <a:endParaRPr lang="en-US" sz="2400" dirty="0"/>
          </a:p>
        </p:txBody>
      </p:sp>
      <p:pic>
        <p:nvPicPr>
          <p:cNvPr id="4" name="Picture 3">
            <a:extLst>
              <a:ext uri="{FF2B5EF4-FFF2-40B4-BE49-F238E27FC236}">
                <a16:creationId xmlns:a16="http://schemas.microsoft.com/office/drawing/2014/main" id="{3C2B51B2-75E0-9745-BDCD-19F84FAB9D60}"/>
              </a:ext>
            </a:extLst>
          </p:cNvPr>
          <p:cNvPicPr>
            <a:picLocks noChangeAspect="1"/>
          </p:cNvPicPr>
          <p:nvPr/>
        </p:nvPicPr>
        <p:blipFill>
          <a:blip r:embed="rId3"/>
          <a:stretch>
            <a:fillRect/>
          </a:stretch>
        </p:blipFill>
        <p:spPr>
          <a:xfrm>
            <a:off x="6850073" y="3200400"/>
            <a:ext cx="1808339" cy="1676400"/>
          </a:xfrm>
          <a:prstGeom prst="rect">
            <a:avLst/>
          </a:prstGeom>
        </p:spPr>
      </p:pic>
    </p:spTree>
    <p:extLst>
      <p:ext uri="{BB962C8B-B14F-4D97-AF65-F5344CB8AC3E}">
        <p14:creationId xmlns:p14="http://schemas.microsoft.com/office/powerpoint/2010/main" val="279754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Motivation for Housing</a:t>
            </a:r>
          </a:p>
        </p:txBody>
      </p:sp>
      <p:sp>
        <p:nvSpPr>
          <p:cNvPr id="7" name="Text Placeholder 6">
            <a:extLst>
              <a:ext uri="{FF2B5EF4-FFF2-40B4-BE49-F238E27FC236}">
                <a16:creationId xmlns:a16="http://schemas.microsoft.com/office/drawing/2014/main" id="{4EF9DED2-3912-9249-BF7D-D9F4E605E4DB}"/>
              </a:ext>
            </a:extLst>
          </p:cNvPr>
          <p:cNvSpPr>
            <a:spLocks noGrp="1"/>
          </p:cNvSpPr>
          <p:nvPr>
            <p:ph type="body" idx="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58</a:t>
            </a:fld>
            <a:endParaRPr lang="en-US" dirty="0"/>
          </a:p>
        </p:txBody>
      </p:sp>
      <p:pic>
        <p:nvPicPr>
          <p:cNvPr id="5" name="Picture 4">
            <a:extLst>
              <a:ext uri="{FF2B5EF4-FFF2-40B4-BE49-F238E27FC236}">
                <a16:creationId xmlns:a16="http://schemas.microsoft.com/office/drawing/2014/main" id="{EBC5B842-77E0-3A4B-A1CB-9B487B98FCD6}"/>
              </a:ext>
            </a:extLst>
          </p:cNvPr>
          <p:cNvPicPr>
            <a:picLocks noChangeAspect="1"/>
          </p:cNvPicPr>
          <p:nvPr/>
        </p:nvPicPr>
        <p:blipFill rotWithShape="1">
          <a:blip r:embed="rId2"/>
          <a:srcRect t="14540" b="18876"/>
          <a:stretch/>
        </p:blipFill>
        <p:spPr>
          <a:xfrm>
            <a:off x="2115479" y="4473702"/>
            <a:ext cx="4913042" cy="1625346"/>
          </a:xfrm>
          <a:prstGeom prst="rect">
            <a:avLst/>
          </a:prstGeom>
        </p:spPr>
      </p:pic>
    </p:spTree>
    <p:extLst>
      <p:ext uri="{BB962C8B-B14F-4D97-AF65-F5344CB8AC3E}">
        <p14:creationId xmlns:p14="http://schemas.microsoft.com/office/powerpoint/2010/main" val="3271723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image for salad"/>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title"/>
          </p:nvPr>
        </p:nvSpPr>
        <p:spPr/>
        <p:txBody>
          <a:bodyPr>
            <a:normAutofit/>
          </a:bodyPr>
          <a:lstStyle/>
          <a:p>
            <a:pPr>
              <a:defRPr/>
            </a:pPr>
            <a:r>
              <a:rPr lang="en-US">
                <a:solidFill>
                  <a:schemeClr val="tx1"/>
                </a:solidFill>
              </a:rPr>
              <a:t>Motivation  </a:t>
            </a:r>
          </a:p>
        </p:txBody>
      </p:sp>
      <p:sp>
        <p:nvSpPr>
          <p:cNvPr id="4" name="Content Placeholder 3">
            <a:extLst>
              <a:ext uri="{FF2B5EF4-FFF2-40B4-BE49-F238E27FC236}">
                <a16:creationId xmlns:a16="http://schemas.microsoft.com/office/drawing/2014/main" id="{9F57D6C1-397F-4048-8843-2BB25B899FE1}"/>
              </a:ext>
            </a:extLst>
          </p:cNvPr>
          <p:cNvSpPr>
            <a:spLocks noGrp="1"/>
          </p:cNvSpPr>
          <p:nvPr>
            <p:ph idx="1"/>
          </p:nvPr>
        </p:nvSpPr>
        <p:spPr/>
        <p:txBody>
          <a:bodyPr>
            <a:normAutofit/>
          </a:bodyPr>
          <a:lstStyle/>
          <a:p>
            <a:pPr marL="258366" indent="-245269">
              <a:buFont typeface="Arial" panose="020B0604020202020204" pitchFamily="34" charset="0"/>
              <a:buChar char="•"/>
            </a:pPr>
            <a:r>
              <a:rPr lang="en-US" sz="2400" dirty="0">
                <a:solidFill>
                  <a:schemeClr val="tx1"/>
                </a:solidFill>
              </a:rPr>
              <a:t>Behavior-specific (people have different motivations around different issues)</a:t>
            </a:r>
          </a:p>
          <a:p>
            <a:pPr marL="258366" indent="-245269">
              <a:buFont typeface="Arial" panose="020B0604020202020204" pitchFamily="34" charset="0"/>
              <a:buChar char="•"/>
            </a:pPr>
            <a:r>
              <a:rPr lang="en-US" sz="2400" dirty="0">
                <a:solidFill>
                  <a:schemeClr val="tx1"/>
                </a:solidFill>
              </a:rPr>
              <a:t>Person-specific (each person is motivated to change by unique factors)</a:t>
            </a:r>
          </a:p>
          <a:p>
            <a:pPr marL="258366" indent="-245269">
              <a:buFont typeface="Arial" panose="020B0604020202020204" pitchFamily="34" charset="0"/>
              <a:buChar char="•"/>
            </a:pPr>
            <a:r>
              <a:rPr lang="en-US" sz="2400" dirty="0">
                <a:solidFill>
                  <a:schemeClr val="tx1"/>
                </a:solidFill>
              </a:rPr>
              <a:t>Compliance does not equal change </a:t>
            </a:r>
          </a:p>
          <a:p>
            <a:pPr marL="476250" lvl="1" indent="-300038">
              <a:spcAft>
                <a:spcPct val="20000"/>
              </a:spcAft>
              <a:buFont typeface="Courier New" panose="02070309020205020404" pitchFamily="49" charset="0"/>
              <a:buChar char="o"/>
            </a:pPr>
            <a:r>
              <a:rPr lang="en-US" sz="2250" dirty="0"/>
              <a:t>Change that occurs because of external pressure tends to be short lived.</a:t>
            </a:r>
          </a:p>
          <a:p>
            <a:pPr marL="476250" lvl="1" indent="-300038">
              <a:spcAft>
                <a:spcPct val="20000"/>
              </a:spcAft>
              <a:buFont typeface="Courier New" panose="02070309020205020404" pitchFamily="49" charset="0"/>
              <a:buChar char="o"/>
            </a:pPr>
            <a:r>
              <a:rPr lang="en-US" sz="2250" dirty="0"/>
              <a:t>More that someone “owns” the reasons for change, more likely change will endure</a:t>
            </a:r>
          </a:p>
          <a:p>
            <a:pPr marL="258366" indent="-245269">
              <a:buFont typeface="Arial" panose="020B0604020202020204" pitchFamily="34" charset="0"/>
              <a:buChar char="•"/>
            </a:pPr>
            <a:endParaRPr lang="en-US" sz="2400"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3" name="Slide Number Placeholder 2"/>
          <p:cNvSpPr>
            <a:spLocks noGrp="1"/>
          </p:cNvSpPr>
          <p:nvPr>
            <p:ph type="sldNum" sz="quarter" idx="12"/>
          </p:nvPr>
        </p:nvSpPr>
        <p:spPr/>
        <p:txBody>
          <a:bodyPr>
            <a:normAutofit/>
          </a:bodyPr>
          <a:lstStyle/>
          <a:p>
            <a:pPr>
              <a:spcAft>
                <a:spcPts val="450"/>
              </a:spcAft>
            </a:pPr>
            <a:fld id="{4FAB73BC-B049-4115-A692-8D63A059BFB8}" type="slidenum">
              <a:rPr lang="en-US"/>
              <a:pPr>
                <a:spcAft>
                  <a:spcPts val="450"/>
                </a:spcAft>
              </a:pPr>
              <a:t>59</a:t>
            </a:fld>
            <a:endParaRPr lang="en-US"/>
          </a:p>
        </p:txBody>
      </p:sp>
    </p:spTree>
    <p:extLst>
      <p:ext uri="{BB962C8B-B14F-4D97-AF65-F5344CB8AC3E}">
        <p14:creationId xmlns:p14="http://schemas.microsoft.com/office/powerpoint/2010/main" val="61742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67392-19B3-C646-A990-F1DF1F34F4EA}"/>
              </a:ext>
            </a:extLst>
          </p:cNvPr>
          <p:cNvPicPr>
            <a:picLocks noChangeAspect="1"/>
          </p:cNvPicPr>
          <p:nvPr/>
        </p:nvPicPr>
        <p:blipFill rotWithShape="1">
          <a:blip r:embed="rId3"/>
          <a:srcRect b="8664"/>
          <a:stretch/>
        </p:blipFill>
        <p:spPr>
          <a:xfrm>
            <a:off x="2417001" y="1447800"/>
            <a:ext cx="5751927" cy="3953653"/>
          </a:xfrm>
          <a:prstGeom prst="rect">
            <a:avLst/>
          </a:prstGeom>
        </p:spPr>
      </p:pic>
      <p:sp>
        <p:nvSpPr>
          <p:cNvPr id="2" name="Slide Number Placeholder 1">
            <a:extLst>
              <a:ext uri="{FF2B5EF4-FFF2-40B4-BE49-F238E27FC236}">
                <a16:creationId xmlns:a16="http://schemas.microsoft.com/office/drawing/2014/main" id="{A471CC28-25F2-D248-863F-AFAEEAD913E5}"/>
              </a:ext>
            </a:extLst>
          </p:cNvPr>
          <p:cNvSpPr>
            <a:spLocks noGrp="1"/>
          </p:cNvSpPr>
          <p:nvPr>
            <p:ph type="sldNum" sz="quarter" idx="12"/>
          </p:nvPr>
        </p:nvSpPr>
        <p:spPr/>
        <p:txBody>
          <a:bodyPr>
            <a:normAutofit/>
          </a:bodyPr>
          <a:lstStyle/>
          <a:p>
            <a:pPr>
              <a:spcAft>
                <a:spcPts val="450"/>
              </a:spcAft>
            </a:pPr>
            <a:fld id="{4FAB73BC-B049-4115-A692-8D63A059BFB8}" type="slidenum">
              <a:rPr lang="en-US" smtClean="0"/>
              <a:pPr>
                <a:spcAft>
                  <a:spcPts val="450"/>
                </a:spcAft>
              </a:pPr>
              <a:t>6</a:t>
            </a:fld>
            <a:endParaRPr lang="en-US"/>
          </a:p>
        </p:txBody>
      </p:sp>
      <p:sp>
        <p:nvSpPr>
          <p:cNvPr id="6" name="TextBox 5">
            <a:extLst>
              <a:ext uri="{FF2B5EF4-FFF2-40B4-BE49-F238E27FC236}">
                <a16:creationId xmlns:a16="http://schemas.microsoft.com/office/drawing/2014/main" id="{70AEEAAB-1F4F-524E-9FD0-B5D2CB43A6F7}"/>
              </a:ext>
            </a:extLst>
          </p:cNvPr>
          <p:cNvSpPr txBox="1"/>
          <p:nvPr/>
        </p:nvSpPr>
        <p:spPr>
          <a:xfrm>
            <a:off x="627018" y="2148219"/>
            <a:ext cx="2072353" cy="3046988"/>
          </a:xfrm>
          <a:prstGeom prst="rect">
            <a:avLst/>
          </a:prstGeom>
          <a:noFill/>
        </p:spPr>
        <p:txBody>
          <a:bodyPr wrap="square" rtlCol="0">
            <a:spAutoFit/>
          </a:bodyPr>
          <a:lstStyle/>
          <a:p>
            <a:r>
              <a:rPr lang="en-US" sz="2400" b="1" dirty="0"/>
              <a:t>CT UNSHELTERED PIT COUNT: 2007 – 2018</a:t>
            </a:r>
          </a:p>
          <a:p>
            <a:endParaRPr lang="en-US" sz="2400" b="1" dirty="0"/>
          </a:p>
          <a:p>
            <a:pPr marL="385763" indent="-385763">
              <a:buFont typeface="Arial" panose="020B0604020202020204" pitchFamily="34" charset="0"/>
              <a:buChar char="•"/>
            </a:pPr>
            <a:r>
              <a:rPr lang="en-US" dirty="0"/>
              <a:t>Down 28% in CT </a:t>
            </a:r>
          </a:p>
          <a:p>
            <a:pPr marL="385763" indent="-385763">
              <a:buFont typeface="Arial" panose="020B0604020202020204" pitchFamily="34" charset="0"/>
              <a:buChar char="•"/>
            </a:pPr>
            <a:r>
              <a:rPr lang="en-US" dirty="0"/>
              <a:t>Down 11% Nationally</a:t>
            </a:r>
          </a:p>
        </p:txBody>
      </p:sp>
    </p:spTree>
    <p:extLst>
      <p:ext uri="{BB962C8B-B14F-4D97-AF65-F5344CB8AC3E}">
        <p14:creationId xmlns:p14="http://schemas.microsoft.com/office/powerpoint/2010/main" val="311904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Motivation for Change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8720019"/>
              </p:ext>
            </p:extLst>
          </p:nvPr>
        </p:nvGraphicFramePr>
        <p:xfrm>
          <a:off x="3887391" y="159781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half" idx="2"/>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60</a:t>
            </a:fld>
            <a:endParaRPr lang="en-US" dirty="0"/>
          </a:p>
        </p:txBody>
      </p:sp>
      <p:pic>
        <p:nvPicPr>
          <p:cNvPr id="6" name="Picture 2" descr="http://distanceadvising.com/wp-content/uploads/2012/05/Motivation-Leve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 y="3158490"/>
            <a:ext cx="2217492" cy="219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568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a:defRPr/>
            </a:pPr>
            <a:r>
              <a:rPr lang="en-US" sz="3300" dirty="0"/>
              <a:t>Creating a Platform for Change: </a:t>
            </a:r>
            <a:br>
              <a:rPr lang="en-US" sz="3300" dirty="0"/>
            </a:br>
            <a:r>
              <a:rPr lang="en-US" sz="3300" dirty="0"/>
              <a:t>Hope, Meaning and Confidence</a:t>
            </a:r>
          </a:p>
        </p:txBody>
      </p:sp>
      <p:graphicFrame>
        <p:nvGraphicFramePr>
          <p:cNvPr id="2" name="Content Placeholder 1"/>
          <p:cNvGraphicFramePr>
            <a:graphicFrameLocks noGrp="1"/>
          </p:cNvGraphicFramePr>
          <p:nvPr>
            <p:ph idx="1"/>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FAB73BC-B049-4115-A692-8D63A059BFB8}" type="slidenum">
              <a:rPr lang="en-US" smtClean="0"/>
              <a:pPr/>
              <a:t>61</a:t>
            </a:fld>
            <a:endParaRPr lang="en-US" dirty="0"/>
          </a:p>
        </p:txBody>
      </p:sp>
    </p:spTree>
    <p:extLst>
      <p:ext uri="{BB962C8B-B14F-4D97-AF65-F5344CB8AC3E}">
        <p14:creationId xmlns:p14="http://schemas.microsoft.com/office/powerpoint/2010/main" val="1568351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94359"/>
            <a:ext cx="2628900" cy="2286000"/>
          </a:xfrm>
        </p:spPr>
        <p:txBody>
          <a:bodyPr/>
          <a:lstStyle/>
          <a:p>
            <a:r>
              <a:rPr lang="en-US" dirty="0"/>
              <a:t>Ambivalence about Housing</a:t>
            </a:r>
          </a:p>
        </p:txBody>
      </p:sp>
      <p:sp>
        <p:nvSpPr>
          <p:cNvPr id="3" name="Content Placeholder 2"/>
          <p:cNvSpPr>
            <a:spLocks noGrp="1"/>
          </p:cNvSpPr>
          <p:nvPr>
            <p:ph idx="1"/>
          </p:nvPr>
        </p:nvSpPr>
        <p:spPr>
          <a:xfrm>
            <a:off x="3600450" y="457200"/>
            <a:ext cx="4869180" cy="5715000"/>
          </a:xfrm>
        </p:spPr>
        <p:txBody>
          <a:bodyPr>
            <a:normAutofit fontScale="92500" lnSpcReduction="10000"/>
          </a:bodyPr>
          <a:lstStyle/>
          <a:p>
            <a:pPr lvl="1">
              <a:buClr>
                <a:schemeClr val="accent2">
                  <a:lumMod val="75000"/>
                </a:schemeClr>
              </a:buClr>
              <a:buFont typeface="Wingdings" panose="05000000000000000000" pitchFamily="2" charset="2"/>
              <a:buChar char="§"/>
            </a:pPr>
            <a:r>
              <a:rPr lang="en-US" sz="2400" dirty="0"/>
              <a:t>Brings up past experience of losing housing, , not confident</a:t>
            </a:r>
          </a:p>
          <a:p>
            <a:pPr lvl="1">
              <a:buClr>
                <a:schemeClr val="accent2">
                  <a:lumMod val="75000"/>
                </a:schemeClr>
              </a:buClr>
              <a:buFont typeface="Wingdings" panose="05000000000000000000" pitchFamily="2" charset="2"/>
              <a:buChar char="§"/>
            </a:pPr>
            <a:r>
              <a:rPr lang="en-US" sz="2400" dirty="0"/>
              <a:t>Loss of role and predictable routine</a:t>
            </a:r>
          </a:p>
          <a:p>
            <a:pPr lvl="1">
              <a:buClr>
                <a:schemeClr val="accent2">
                  <a:lumMod val="75000"/>
                </a:schemeClr>
              </a:buClr>
              <a:buFont typeface="Wingdings" panose="05000000000000000000" pitchFamily="2" charset="2"/>
              <a:buChar char="§"/>
            </a:pPr>
            <a:r>
              <a:rPr lang="en-US" sz="2400" dirty="0"/>
              <a:t>Money</a:t>
            </a:r>
          </a:p>
          <a:p>
            <a:pPr lvl="1">
              <a:buClr>
                <a:schemeClr val="accent2">
                  <a:lumMod val="75000"/>
                </a:schemeClr>
              </a:buClr>
              <a:buFont typeface="Wingdings" panose="05000000000000000000" pitchFamily="2" charset="2"/>
              <a:buChar char="§"/>
            </a:pPr>
            <a:r>
              <a:rPr lang="en-US" sz="2400" dirty="0"/>
              <a:t>Uncomfortable inside, in quiet places</a:t>
            </a:r>
          </a:p>
          <a:p>
            <a:pPr lvl="1">
              <a:buClr>
                <a:schemeClr val="accent2">
                  <a:lumMod val="75000"/>
                </a:schemeClr>
              </a:buClr>
              <a:buFont typeface="Wingdings" panose="05000000000000000000" pitchFamily="2" charset="2"/>
              <a:buChar char="§"/>
            </a:pPr>
            <a:r>
              <a:rPr lang="en-US" sz="2400" dirty="0"/>
              <a:t>Fear of failing again</a:t>
            </a:r>
          </a:p>
          <a:p>
            <a:pPr lvl="1">
              <a:buClr>
                <a:schemeClr val="accent2">
                  <a:lumMod val="75000"/>
                </a:schemeClr>
              </a:buClr>
              <a:buFont typeface="Wingdings" panose="05000000000000000000" pitchFamily="2" charset="2"/>
              <a:buChar char="§"/>
            </a:pPr>
            <a:r>
              <a:rPr lang="en-US" sz="2400" dirty="0"/>
              <a:t>Leaving friends and significant others  behind</a:t>
            </a:r>
          </a:p>
          <a:p>
            <a:pPr lvl="1">
              <a:buClr>
                <a:schemeClr val="accent2">
                  <a:lumMod val="75000"/>
                </a:schemeClr>
              </a:buClr>
              <a:buFont typeface="Wingdings" panose="05000000000000000000" pitchFamily="2" charset="2"/>
              <a:buChar char="§"/>
            </a:pPr>
            <a:r>
              <a:rPr lang="en-US" sz="2400" dirty="0"/>
              <a:t>Responsibilities</a:t>
            </a:r>
          </a:p>
          <a:p>
            <a:pPr lvl="1">
              <a:buClr>
                <a:schemeClr val="accent2">
                  <a:lumMod val="75000"/>
                </a:schemeClr>
              </a:buClr>
              <a:buFont typeface="Wingdings" panose="05000000000000000000" pitchFamily="2" charset="2"/>
              <a:buChar char="§"/>
            </a:pPr>
            <a:r>
              <a:rPr lang="en-US" sz="2400" dirty="0"/>
              <a:t>Never had a lease</a:t>
            </a:r>
          </a:p>
          <a:p>
            <a:pPr lvl="1">
              <a:buClr>
                <a:schemeClr val="accent2">
                  <a:lumMod val="75000"/>
                </a:schemeClr>
              </a:buClr>
              <a:buFont typeface="Wingdings" panose="05000000000000000000" pitchFamily="2" charset="2"/>
              <a:buChar char="§"/>
            </a:pPr>
            <a:r>
              <a:rPr lang="en-US" sz="2400" dirty="0"/>
              <a:t>Pets</a:t>
            </a:r>
          </a:p>
          <a:p>
            <a:pPr lvl="1">
              <a:buClr>
                <a:schemeClr val="accent2">
                  <a:lumMod val="75000"/>
                </a:schemeClr>
              </a:buClr>
              <a:buFont typeface="Wingdings" panose="05000000000000000000" pitchFamily="2" charset="2"/>
              <a:buChar char="§"/>
            </a:pPr>
            <a:r>
              <a:rPr lang="en-US" sz="2400" dirty="0"/>
              <a:t>Others?</a:t>
            </a:r>
          </a:p>
          <a:p>
            <a:pPr marL="201168" lvl="1" indent="0">
              <a:buClr>
                <a:schemeClr val="accent2">
                  <a:lumMod val="75000"/>
                </a:schemeClr>
              </a:buClr>
              <a:buNone/>
            </a:pPr>
            <a:endParaRPr lang="en-US" sz="2400" dirty="0"/>
          </a:p>
          <a:p>
            <a:pPr lvl="1">
              <a:buClr>
                <a:schemeClr val="accent2">
                  <a:lumMod val="75000"/>
                </a:schemeClr>
              </a:buClr>
              <a:buFont typeface="Wingdings" panose="05000000000000000000" pitchFamily="2" charset="2"/>
              <a:buChar char="§"/>
            </a:pPr>
            <a:r>
              <a:rPr lang="en-US" sz="2400" dirty="0"/>
              <a:t>Giving people time and opportunity to process these feelings is a key part of the preparation to accept housing.</a:t>
            </a:r>
          </a:p>
          <a:p>
            <a:endParaRPr lang="en-US" dirty="0"/>
          </a:p>
          <a:p>
            <a:endParaRPr lang="en-US" dirty="0"/>
          </a:p>
        </p:txBody>
      </p:sp>
      <p:sp>
        <p:nvSpPr>
          <p:cNvPr id="5" name="Text Placeholder 4"/>
          <p:cNvSpPr>
            <a:spLocks noGrp="1"/>
          </p:cNvSpPr>
          <p:nvPr>
            <p:ph type="body" sz="half" idx="2"/>
          </p:nvPr>
        </p:nvSpPr>
        <p:spPr/>
        <p:txBody>
          <a:bodyPr/>
          <a:lstStyle/>
          <a:p>
            <a:r>
              <a:rPr lang="en-US" dirty="0"/>
              <a:t> </a:t>
            </a:r>
          </a:p>
        </p:txBody>
      </p:sp>
      <p:sp>
        <p:nvSpPr>
          <p:cNvPr id="4" name="Slide Number Placeholder 3"/>
          <p:cNvSpPr>
            <a:spLocks noGrp="1"/>
          </p:cNvSpPr>
          <p:nvPr>
            <p:ph type="sldNum" sz="quarter" idx="12"/>
          </p:nvPr>
        </p:nvSpPr>
        <p:spPr/>
        <p:txBody>
          <a:bodyPr/>
          <a:lstStyle/>
          <a:p>
            <a:fld id="{4FAB73BC-B049-4115-A692-8D63A059BFB8}" type="slidenum">
              <a:rPr lang="en-US" smtClean="0"/>
              <a:pPr/>
              <a:t>62</a:t>
            </a:fld>
            <a:endParaRPr lang="en-US" dirty="0"/>
          </a:p>
        </p:txBody>
      </p:sp>
      <p:pic>
        <p:nvPicPr>
          <p:cNvPr id="19458" name="Picture 2" descr="Image result for images for ambiva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67075"/>
            <a:ext cx="2156460" cy="215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0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Core Theories of Motivation Interviewing</a:t>
            </a:r>
          </a:p>
        </p:txBody>
      </p:sp>
      <p:sp>
        <p:nvSpPr>
          <p:cNvPr id="3" name="Content Placeholder 2"/>
          <p:cNvSpPr>
            <a:spLocks noGrp="1"/>
          </p:cNvSpPr>
          <p:nvPr>
            <p:ph sz="half" idx="1"/>
          </p:nvPr>
        </p:nvSpPr>
        <p:spPr>
          <a:xfrm>
            <a:off x="822958" y="1981200"/>
            <a:ext cx="5749292" cy="4267200"/>
          </a:xfrm>
        </p:spPr>
        <p:txBody>
          <a:bodyPr>
            <a:normAutofit fontScale="92500" lnSpcReduction="10000"/>
          </a:bodyPr>
          <a:lstStyle/>
          <a:p>
            <a:pPr marL="169069" indent="-169069">
              <a:buFont typeface="Arial"/>
              <a:buChar char="•"/>
            </a:pPr>
            <a:r>
              <a:rPr lang="en-US" sz="2400" dirty="0"/>
              <a:t>Ambivalence about behavior change is normal</a:t>
            </a:r>
            <a:r>
              <a:rPr lang="en-US" sz="2400" dirty="0">
                <a:solidFill>
                  <a:schemeClr val="tx1"/>
                </a:solidFill>
              </a:rPr>
              <a:t>.</a:t>
            </a:r>
            <a:endParaRPr lang="en-US" sz="2400" strike="sngStrike" dirty="0">
              <a:solidFill>
                <a:schemeClr val="tx1"/>
              </a:solidFill>
            </a:endParaRPr>
          </a:p>
          <a:p>
            <a:pPr marL="169069" indent="-169069">
              <a:buFont typeface="Arial"/>
              <a:buChar char="•"/>
            </a:pPr>
            <a:r>
              <a:rPr lang="en-US" sz="2400" dirty="0"/>
              <a:t>Ambivalence can be resolved by working with person’s  intrinsic motivations and values.</a:t>
            </a:r>
          </a:p>
          <a:p>
            <a:pPr marL="169069" indent="-169069">
              <a:buFont typeface="Arial"/>
              <a:buChar char="•"/>
            </a:pPr>
            <a:r>
              <a:rPr lang="en-US" sz="2400" dirty="0"/>
              <a:t>The alliance between staff and the client is a collaborative partnership to which each brings important expertise.</a:t>
            </a:r>
          </a:p>
          <a:p>
            <a:pPr marL="169069" indent="-169069">
              <a:buFont typeface="Arial"/>
              <a:buChar char="•"/>
            </a:pPr>
            <a:r>
              <a:rPr lang="en-US" sz="2400" dirty="0"/>
              <a:t>An empathic, supportive, yet directive, counseling style provides conditions under which change can occur. </a:t>
            </a:r>
          </a:p>
          <a:p>
            <a:pPr marL="169069" indent="-169069">
              <a:buFont typeface="Arial"/>
              <a:buChar char="•"/>
            </a:pPr>
            <a:r>
              <a:rPr lang="en-US" sz="2400" dirty="0"/>
              <a:t>Direct argument and aggressive confrontation tend to increase defensiveness and reduce the likelihood of behavioral change.</a:t>
            </a:r>
          </a:p>
          <a:p>
            <a:pPr marL="0" indent="0">
              <a:buNone/>
            </a:pPr>
            <a:endParaRPr lang="en-US" dirty="0"/>
          </a:p>
          <a:p>
            <a:endParaRPr lang="en-US" dirty="0"/>
          </a:p>
          <a:p>
            <a:endParaRPr lang="en-US" dirty="0"/>
          </a:p>
          <a:p>
            <a:endParaRPr lang="en-US" dirty="0"/>
          </a:p>
          <a:p>
            <a:endParaRPr lang="en-US" dirty="0"/>
          </a:p>
        </p:txBody>
      </p:sp>
      <p:pic>
        <p:nvPicPr>
          <p:cNvPr id="6" name="Content Placeholder 5"/>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73754" y="2472690"/>
            <a:ext cx="1733550" cy="2647950"/>
          </a:xfrm>
          <a:prstGeom prst="rect">
            <a:avLst/>
          </a:prstGeom>
          <a:noFill/>
          <a:ln>
            <a:noFill/>
          </a:ln>
        </p:spPr>
      </p:pic>
      <p:sp>
        <p:nvSpPr>
          <p:cNvPr id="4" name="Slide Number Placeholder 3"/>
          <p:cNvSpPr>
            <a:spLocks noGrp="1"/>
          </p:cNvSpPr>
          <p:nvPr>
            <p:ph type="sldNum" sz="quarter" idx="12"/>
          </p:nvPr>
        </p:nvSpPr>
        <p:spPr/>
        <p:txBody>
          <a:bodyPr/>
          <a:lstStyle/>
          <a:p>
            <a:pPr>
              <a:defRPr/>
            </a:pPr>
            <a:fld id="{8A90EC89-DEE9-4D30-8BD5-74B5A77038F9}" type="slidenum">
              <a:rPr lang="en-US" smtClean="0">
                <a:solidFill>
                  <a:prstClr val="black">
                    <a:tint val="75000"/>
                  </a:prstClr>
                </a:solidFill>
              </a:rPr>
              <a:pPr>
                <a:defRPr/>
              </a:pPr>
              <a:t>63</a:t>
            </a:fld>
            <a:endParaRPr lang="en-US" dirty="0">
              <a:solidFill>
                <a:prstClr val="black">
                  <a:tint val="75000"/>
                </a:prstClr>
              </a:solidFill>
            </a:endParaRPr>
          </a:p>
        </p:txBody>
      </p:sp>
    </p:spTree>
    <p:extLst>
      <p:ext uri="{BB962C8B-B14F-4D97-AF65-F5344CB8AC3E}">
        <p14:creationId xmlns:p14="http://schemas.microsoft.com/office/powerpoint/2010/main" val="1071108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Listening</a:t>
            </a:r>
          </a:p>
        </p:txBody>
      </p:sp>
      <p:sp>
        <p:nvSpPr>
          <p:cNvPr id="3" name="Content Placeholder 2"/>
          <p:cNvSpPr>
            <a:spLocks noGrp="1"/>
          </p:cNvSpPr>
          <p:nvPr>
            <p:ph idx="1"/>
          </p:nvPr>
        </p:nvSpPr>
        <p:spPr/>
        <p:txBody>
          <a:bodyPr/>
          <a:lstStyle/>
          <a:p>
            <a:r>
              <a:rPr lang="en-US" dirty="0"/>
              <a:t>Communication Strategy</a:t>
            </a:r>
          </a:p>
          <a:p>
            <a:pPr lvl="1"/>
            <a:r>
              <a:rPr lang="en-US" dirty="0"/>
              <a:t>Not active listening</a:t>
            </a:r>
          </a:p>
          <a:p>
            <a:r>
              <a:rPr lang="en-US" dirty="0"/>
              <a:t>Two Steps for Listener</a:t>
            </a:r>
          </a:p>
          <a:p>
            <a:pPr lvl="1"/>
            <a:r>
              <a:rPr lang="en-US" dirty="0"/>
              <a:t>Seeking to understand the idea and</a:t>
            </a:r>
          </a:p>
          <a:p>
            <a:pPr lvl="1"/>
            <a:r>
              <a:rPr lang="en-US" dirty="0"/>
              <a:t>Re-stating idea in listener’s own words to confirm the idea has been heard correctly (not a question but a  statement)</a:t>
            </a:r>
          </a:p>
          <a:p>
            <a:endParaRPr lang="en-US" dirty="0"/>
          </a:p>
        </p:txBody>
      </p:sp>
      <p:sp>
        <p:nvSpPr>
          <p:cNvPr id="4" name="Slide Number Placeholder 3"/>
          <p:cNvSpPr>
            <a:spLocks noGrp="1"/>
          </p:cNvSpPr>
          <p:nvPr>
            <p:ph type="sldNum" sz="quarter" idx="10"/>
          </p:nvPr>
        </p:nvSpPr>
        <p:spPr/>
        <p:txBody>
          <a:bodyPr/>
          <a:lstStyle/>
          <a:p>
            <a:pPr>
              <a:defRPr/>
            </a:pPr>
            <a:fld id="{8A90EC89-DEE9-4D30-8BD5-74B5A77038F9}" type="slidenum">
              <a:rPr lang="en-US" smtClean="0">
                <a:solidFill>
                  <a:prstClr val="black">
                    <a:tint val="75000"/>
                  </a:prstClr>
                </a:solidFill>
              </a:rPr>
              <a:pPr>
                <a:defRPr/>
              </a:pPr>
              <a:t>64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65DC8B77-5C12-B240-B7E3-9F61DC35CC2E}"/>
              </a:ext>
            </a:extLst>
          </p:cNvPr>
          <p:cNvPicPr>
            <a:picLocks noChangeAspect="1"/>
          </p:cNvPicPr>
          <p:nvPr/>
        </p:nvPicPr>
        <p:blipFill>
          <a:blip r:embed="rId2"/>
          <a:stretch>
            <a:fillRect/>
          </a:stretch>
        </p:blipFill>
        <p:spPr>
          <a:xfrm>
            <a:off x="3429000" y="4047590"/>
            <a:ext cx="2616200" cy="1835245"/>
          </a:xfrm>
          <a:prstGeom prst="rect">
            <a:avLst/>
          </a:prstGeom>
        </p:spPr>
      </p:pic>
    </p:spTree>
    <p:extLst>
      <p:ext uri="{BB962C8B-B14F-4D97-AF65-F5344CB8AC3E}">
        <p14:creationId xmlns:p14="http://schemas.microsoft.com/office/powerpoint/2010/main" val="22451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p:cNvSpPr>
            <a:spLocks noGrp="1"/>
          </p:cNvSpPr>
          <p:nvPr>
            <p:ph type="title"/>
          </p:nvPr>
        </p:nvSpPr>
        <p:spPr>
          <a:xfrm>
            <a:off x="800100" y="5252936"/>
            <a:ext cx="7543800" cy="1028715"/>
          </a:xfrm>
        </p:spPr>
        <p:txBody>
          <a:bodyPr>
            <a:normAutofit/>
          </a:bodyPr>
          <a:lstStyle/>
          <a:p>
            <a:pPr algn="ctr"/>
            <a:r>
              <a:rPr lang="en-US" dirty="0">
                <a:solidFill>
                  <a:srgbClr val="FFFFFF"/>
                </a:solidFill>
              </a:rPr>
              <a:t>Developing Discrepancy</a:t>
            </a:r>
          </a:p>
        </p:txBody>
      </p:sp>
      <p:sp>
        <p:nvSpPr>
          <p:cNvPr id="18" name="Rectangle 17">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p:cNvSpPr>
            <a:spLocks noGrp="1"/>
          </p:cNvSpPr>
          <p:nvPr>
            <p:ph type="sldNum" sz="quarter" idx="10"/>
          </p:nvPr>
        </p:nvSpPr>
        <p:spPr>
          <a:xfrm>
            <a:off x="7425343" y="6459785"/>
            <a:ext cx="984019" cy="365125"/>
          </a:xfrm>
        </p:spPr>
        <p:txBody>
          <a:bodyPr>
            <a:normAutofit/>
          </a:bodyPr>
          <a:lstStyle/>
          <a:p>
            <a:pPr>
              <a:spcAft>
                <a:spcPts val="600"/>
              </a:spcAft>
              <a:defRPr/>
            </a:pPr>
            <a:fld id="{93D075AA-C1F0-49DF-88F8-DEEAC1E8E4C2}" type="slidenum">
              <a:rPr lang="en-US" smtClean="0"/>
              <a:pPr>
                <a:spcAft>
                  <a:spcPts val="600"/>
                </a:spcAft>
                <a:defRPr/>
              </a:pPr>
              <a:t>65</a:t>
            </a:fld>
            <a:endParaRPr lang="en-US"/>
          </a:p>
        </p:txBody>
      </p:sp>
      <p:graphicFrame>
        <p:nvGraphicFramePr>
          <p:cNvPr id="9" name="Content Placeholder 6">
            <a:extLst>
              <a:ext uri="{FF2B5EF4-FFF2-40B4-BE49-F238E27FC236}">
                <a16:creationId xmlns:a16="http://schemas.microsoft.com/office/drawing/2014/main" id="{FAB440E9-3646-4171-BACA-31D6DC9525A6}"/>
              </a:ext>
            </a:extLst>
          </p:cNvPr>
          <p:cNvGraphicFramePr>
            <a:graphicFrameLocks noGrp="1"/>
          </p:cNvGraphicFramePr>
          <p:nvPr>
            <p:ph idx="1"/>
            <p:extLst>
              <p:ext uri="{D42A27DB-BD31-4B8C-83A1-F6EECF244321}">
                <p14:modId xmlns:p14="http://schemas.microsoft.com/office/powerpoint/2010/main" val="221039776"/>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BC8430A-1442-1B40-A9B1-2C7DD8D76E49}"/>
              </a:ext>
            </a:extLst>
          </p:cNvPr>
          <p:cNvSpPr txBox="1"/>
          <p:nvPr/>
        </p:nvSpPr>
        <p:spPr>
          <a:xfrm>
            <a:off x="609600" y="3949756"/>
            <a:ext cx="8048357" cy="923330"/>
          </a:xfrm>
          <a:prstGeom prst="rect">
            <a:avLst/>
          </a:prstGeom>
          <a:noFill/>
        </p:spPr>
        <p:txBody>
          <a:bodyPr wrap="square" rtlCol="0">
            <a:spAutoFit/>
          </a:bodyPr>
          <a:lstStyle/>
          <a:p>
            <a:r>
              <a:rPr lang="en-US" dirty="0"/>
              <a:t>Help me understand.  You’ve told me that getting a place is the most important thing to you.  How does not seeing someone who can sign the disability verification fit in with that?</a:t>
            </a:r>
          </a:p>
        </p:txBody>
      </p:sp>
    </p:spTree>
    <p:extLst>
      <p:ext uri="{BB962C8B-B14F-4D97-AF65-F5344CB8AC3E}">
        <p14:creationId xmlns:p14="http://schemas.microsoft.com/office/powerpoint/2010/main" val="3092162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chemeClr val="tx1"/>
                </a:solidFill>
              </a:rPr>
              <a:t>Stages of Change </a:t>
            </a:r>
          </a:p>
        </p:txBody>
      </p:sp>
      <p:graphicFrame>
        <p:nvGraphicFramePr>
          <p:cNvPr id="5" name="Content Placeholder 4"/>
          <p:cNvGraphicFramePr>
            <a:graphicFrameLocks noGrp="1"/>
          </p:cNvGraphicFramePr>
          <p:nvPr>
            <p:ph idx="1"/>
            <p:extLst/>
          </p:nvPr>
        </p:nvGraphicFramePr>
        <p:xfrm>
          <a:off x="990600" y="2171700"/>
          <a:ext cx="7322821" cy="3444441"/>
        </p:xfrm>
        <a:graphic>
          <a:graphicData uri="http://schemas.openxmlformats.org/drawingml/2006/table">
            <a:tbl>
              <a:tblPr firstRow="1" bandRow="1">
                <a:tableStyleId>{21E4AEA4-8DFA-4A89-87EB-49C32662AFE0}</a:tableStyleId>
              </a:tblPr>
              <a:tblGrid>
                <a:gridCol w="1607821">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2468880">
                  <a:extLst>
                    <a:ext uri="{9D8B030D-6E8A-4147-A177-3AD203B41FA5}">
                      <a16:colId xmlns:a16="http://schemas.microsoft.com/office/drawing/2014/main" val="20002"/>
                    </a:ext>
                  </a:extLst>
                </a:gridCol>
              </a:tblGrid>
              <a:tr h="451152">
                <a:tc>
                  <a:txBody>
                    <a:bodyPr/>
                    <a:lstStyle/>
                    <a:p>
                      <a:r>
                        <a:rPr lang="en-US" sz="1800" dirty="0"/>
                        <a:t>Stage</a:t>
                      </a:r>
                    </a:p>
                  </a:txBody>
                  <a:tcPr marL="68580" marR="68580" marT="25718" marB="25718" anchor="ctr"/>
                </a:tc>
                <a:tc>
                  <a:txBody>
                    <a:bodyPr/>
                    <a:lstStyle/>
                    <a:p>
                      <a:r>
                        <a:rPr lang="en-US" sz="1400" dirty="0"/>
                        <a:t>Relationship to Problem Behavior</a:t>
                      </a:r>
                      <a:endParaRPr lang="en-US" sz="1100" dirty="0"/>
                    </a:p>
                  </a:txBody>
                  <a:tcPr marL="68580" marR="68580" marT="25718" marB="25718" anchor="ctr"/>
                </a:tc>
                <a:tc>
                  <a:txBody>
                    <a:bodyPr/>
                    <a:lstStyle/>
                    <a:p>
                      <a:r>
                        <a:rPr lang="en-US" sz="1800" dirty="0"/>
                        <a:t>Staff Tasks</a:t>
                      </a:r>
                    </a:p>
                  </a:txBody>
                  <a:tcPr marL="68580" marR="68580" marT="25718" marB="25718" anchor="ctr"/>
                </a:tc>
                <a:extLst>
                  <a:ext uri="{0D108BD9-81ED-4DB2-BD59-A6C34878D82A}">
                    <a16:rowId xmlns:a16="http://schemas.microsoft.com/office/drawing/2014/main" val="10000"/>
                  </a:ext>
                </a:extLst>
              </a:tr>
              <a:tr h="651663">
                <a:tc>
                  <a:txBody>
                    <a:bodyPr/>
                    <a:lstStyle/>
                    <a:p>
                      <a:r>
                        <a:rPr lang="en-US" sz="1500" dirty="0"/>
                        <a:t>Pre-Contemplation</a:t>
                      </a:r>
                    </a:p>
                  </a:txBody>
                  <a:tcPr marL="68580" marR="68580" marT="25718" marB="25718" anchor="ctr"/>
                </a:tc>
                <a:tc>
                  <a:txBody>
                    <a:bodyPr/>
                    <a:lstStyle/>
                    <a:p>
                      <a:r>
                        <a:rPr lang="en-US" sz="1500" dirty="0"/>
                        <a:t>No</a:t>
                      </a:r>
                      <a:r>
                        <a:rPr lang="en-US" sz="1500" baseline="0" dirty="0"/>
                        <a:t> awareness of problem</a:t>
                      </a:r>
                      <a:endParaRPr lang="en-US" sz="1500" dirty="0"/>
                    </a:p>
                  </a:txBody>
                  <a:tcPr marL="68580" marR="68580" marT="25718" marB="25718" anchor="ctr"/>
                </a:tc>
                <a:tc>
                  <a:txBody>
                    <a:bodyPr/>
                    <a:lstStyle/>
                    <a:p>
                      <a:r>
                        <a:rPr lang="en-US" sz="1400" dirty="0"/>
                        <a:t>Ask q’s/ raise awareness of obstacles</a:t>
                      </a:r>
                      <a:r>
                        <a:rPr lang="en-US" sz="1400" baseline="0" dirty="0"/>
                        <a:t> to goals</a:t>
                      </a:r>
                      <a:endParaRPr lang="en-US" sz="1400" dirty="0"/>
                    </a:p>
                  </a:txBody>
                  <a:tcPr marL="68580" marR="68580" marT="25718" marB="25718" anchor="ctr"/>
                </a:tc>
                <a:extLst>
                  <a:ext uri="{0D108BD9-81ED-4DB2-BD59-A6C34878D82A}">
                    <a16:rowId xmlns:a16="http://schemas.microsoft.com/office/drawing/2014/main" val="10001"/>
                  </a:ext>
                </a:extLst>
              </a:tr>
              <a:tr h="518539">
                <a:tc>
                  <a:txBody>
                    <a:bodyPr/>
                    <a:lstStyle/>
                    <a:p>
                      <a:r>
                        <a:rPr lang="en-US" sz="1500" dirty="0"/>
                        <a:t>Contemplation</a:t>
                      </a:r>
                    </a:p>
                  </a:txBody>
                  <a:tcPr marL="68580" marR="68580" marT="25718" marB="25718" anchor="ctr"/>
                </a:tc>
                <a:tc>
                  <a:txBody>
                    <a:bodyPr/>
                    <a:lstStyle/>
                    <a:p>
                      <a:r>
                        <a:rPr lang="en-US" sz="1500" dirty="0"/>
                        <a:t>Aware of problem &amp; considering</a:t>
                      </a:r>
                      <a:r>
                        <a:rPr lang="en-US" sz="1500" baseline="0" dirty="0"/>
                        <a:t> change</a:t>
                      </a:r>
                      <a:endParaRPr lang="en-US" sz="1500" dirty="0"/>
                    </a:p>
                  </a:txBody>
                  <a:tcPr marL="68580" marR="68580" marT="25718" marB="25718" anchor="ctr"/>
                </a:tc>
                <a:tc>
                  <a:txBody>
                    <a:bodyPr/>
                    <a:lstStyle/>
                    <a:p>
                      <a:r>
                        <a:rPr lang="en-US" sz="1400" dirty="0"/>
                        <a:t>Pros &amp;</a:t>
                      </a:r>
                      <a:r>
                        <a:rPr lang="en-US" sz="1400" baseline="0" dirty="0"/>
                        <a:t> cons of changing/not</a:t>
                      </a:r>
                      <a:endParaRPr lang="en-US" sz="1400" dirty="0"/>
                    </a:p>
                  </a:txBody>
                  <a:tcPr marL="68580" marR="68580" marT="25718" marB="25718" anchor="ctr"/>
                </a:tc>
                <a:extLst>
                  <a:ext uri="{0D108BD9-81ED-4DB2-BD59-A6C34878D82A}">
                    <a16:rowId xmlns:a16="http://schemas.microsoft.com/office/drawing/2014/main" val="10002"/>
                  </a:ext>
                </a:extLst>
              </a:tr>
              <a:tr h="463051">
                <a:tc>
                  <a:txBody>
                    <a:bodyPr/>
                    <a:lstStyle/>
                    <a:p>
                      <a:r>
                        <a:rPr lang="en-US" sz="1500" dirty="0"/>
                        <a:t>Preparation</a:t>
                      </a:r>
                    </a:p>
                  </a:txBody>
                  <a:tcPr marL="68580" marR="68580" marT="25718" marB="25718" anchor="ctr"/>
                </a:tc>
                <a:tc>
                  <a:txBody>
                    <a:bodyPr/>
                    <a:lstStyle/>
                    <a:p>
                      <a:r>
                        <a:rPr lang="en-US" sz="1500" dirty="0"/>
                        <a:t>Making plans</a:t>
                      </a:r>
                      <a:r>
                        <a:rPr lang="en-US" sz="1500" baseline="0" dirty="0"/>
                        <a:t> for how/when to change</a:t>
                      </a:r>
                      <a:endParaRPr lang="en-US" sz="1500" dirty="0"/>
                    </a:p>
                  </a:txBody>
                  <a:tcPr marL="68580" marR="68580" marT="25718" marB="25718" anchor="ctr"/>
                </a:tc>
                <a:tc>
                  <a:txBody>
                    <a:bodyPr/>
                    <a:lstStyle/>
                    <a:p>
                      <a:r>
                        <a:rPr lang="en-US" sz="1400" dirty="0"/>
                        <a:t>Options:</a:t>
                      </a:r>
                      <a:r>
                        <a:rPr lang="en-US" sz="1400" baseline="0" dirty="0"/>
                        <a:t> strategies, </a:t>
                      </a:r>
                      <a:r>
                        <a:rPr lang="en-US" sz="1400" dirty="0"/>
                        <a:t>supports &amp; services</a:t>
                      </a:r>
                    </a:p>
                  </a:txBody>
                  <a:tcPr marL="68580" marR="68580" marT="25718" marB="25718" anchor="ctr"/>
                </a:tc>
                <a:extLst>
                  <a:ext uri="{0D108BD9-81ED-4DB2-BD59-A6C34878D82A}">
                    <a16:rowId xmlns:a16="http://schemas.microsoft.com/office/drawing/2014/main" val="10003"/>
                  </a:ext>
                </a:extLst>
              </a:tr>
              <a:tr h="518539">
                <a:tc>
                  <a:txBody>
                    <a:bodyPr/>
                    <a:lstStyle/>
                    <a:p>
                      <a:r>
                        <a:rPr lang="en-US" sz="1500" dirty="0"/>
                        <a:t>Action</a:t>
                      </a:r>
                    </a:p>
                  </a:txBody>
                  <a:tcPr marL="68580" marR="68580" marT="25718" marB="25718" anchor="ctr"/>
                </a:tc>
                <a:tc>
                  <a:txBody>
                    <a:bodyPr/>
                    <a:lstStyle/>
                    <a:p>
                      <a:r>
                        <a:rPr lang="en-US" sz="1500" dirty="0"/>
                        <a:t>Changing behavior</a:t>
                      </a:r>
                    </a:p>
                  </a:txBody>
                  <a:tcPr marL="68580" marR="68580" marT="25718" marB="25718" anchor="ctr"/>
                </a:tc>
                <a:tc>
                  <a:txBody>
                    <a:bodyPr/>
                    <a:lstStyle/>
                    <a:p>
                      <a:r>
                        <a:rPr lang="en-US" sz="1400" dirty="0"/>
                        <a:t>Support/relapse prevention</a:t>
                      </a:r>
                    </a:p>
                  </a:txBody>
                  <a:tcPr marL="68580" marR="68580" marT="25718" marB="25718" anchor="ctr"/>
                </a:tc>
                <a:extLst>
                  <a:ext uri="{0D108BD9-81ED-4DB2-BD59-A6C34878D82A}">
                    <a16:rowId xmlns:a16="http://schemas.microsoft.com/office/drawing/2014/main" val="10004"/>
                  </a:ext>
                </a:extLst>
              </a:tr>
              <a:tr h="348236">
                <a:tc>
                  <a:txBody>
                    <a:bodyPr/>
                    <a:lstStyle/>
                    <a:p>
                      <a:r>
                        <a:rPr lang="en-US" sz="1500" dirty="0"/>
                        <a:t>Maintenance</a:t>
                      </a:r>
                    </a:p>
                  </a:txBody>
                  <a:tcPr marL="68580" marR="68580" marT="25718" marB="25718" anchor="ctr"/>
                </a:tc>
                <a:tc>
                  <a:txBody>
                    <a:bodyPr/>
                    <a:lstStyle/>
                    <a:p>
                      <a:r>
                        <a:rPr lang="en-US" sz="1500" dirty="0"/>
                        <a:t>Change sustained for 3-6 months </a:t>
                      </a:r>
                    </a:p>
                  </a:txBody>
                  <a:tcPr marL="68580" marR="68580" marT="25718" marB="25718" anchor="ctr"/>
                </a:tc>
                <a:tc>
                  <a:txBody>
                    <a:bodyPr/>
                    <a:lstStyle/>
                    <a:p>
                      <a:r>
                        <a:rPr lang="en-US" sz="1400" dirty="0"/>
                        <a:t>New goals</a:t>
                      </a:r>
                    </a:p>
                  </a:txBody>
                  <a:tcPr marL="68580" marR="68580" marT="25718" marB="25718" anchor="ctr"/>
                </a:tc>
                <a:extLst>
                  <a:ext uri="{0D108BD9-81ED-4DB2-BD59-A6C34878D82A}">
                    <a16:rowId xmlns:a16="http://schemas.microsoft.com/office/drawing/2014/main" val="10005"/>
                  </a:ext>
                </a:extLst>
              </a:tr>
              <a:tr h="462915">
                <a:tc>
                  <a:txBody>
                    <a:bodyPr/>
                    <a:lstStyle/>
                    <a:p>
                      <a:r>
                        <a:rPr lang="en-US" sz="1500" dirty="0"/>
                        <a:t>Relapse</a:t>
                      </a:r>
                    </a:p>
                  </a:txBody>
                  <a:tcPr marL="68580" marR="68580" marT="25718" marB="25718" anchor="ctr"/>
                </a:tc>
                <a:tc>
                  <a:txBody>
                    <a:bodyPr/>
                    <a:lstStyle/>
                    <a:p>
                      <a:r>
                        <a:rPr lang="en-US" sz="1500" dirty="0"/>
                        <a:t>Return to problem behavior</a:t>
                      </a:r>
                    </a:p>
                  </a:txBody>
                  <a:tcPr marL="68580" marR="68580" marT="25718" marB="25718" anchor="ctr"/>
                </a:tc>
                <a:tc>
                  <a:txBody>
                    <a:bodyPr/>
                    <a:lstStyle/>
                    <a:p>
                      <a:r>
                        <a:rPr lang="en-US" sz="1400" dirty="0"/>
                        <a:t>Assess</a:t>
                      </a:r>
                      <a:r>
                        <a:rPr lang="en-US" sz="1400" baseline="0" dirty="0"/>
                        <a:t> stage and intervene accordingly</a:t>
                      </a:r>
                      <a:endParaRPr lang="en-US" sz="1400" dirty="0"/>
                    </a:p>
                  </a:txBody>
                  <a:tcPr marL="68580" marR="68580" marT="25718" marB="25718" anchor="ct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4294967295"/>
          </p:nvPr>
        </p:nvSpPr>
        <p:spPr>
          <a:xfrm>
            <a:off x="6712009" y="5133817"/>
            <a:ext cx="738014" cy="205383"/>
          </a:xfrm>
          <a:prstGeom prst="rect">
            <a:avLst/>
          </a:prstGeom>
        </p:spPr>
        <p:txBody>
          <a:bodyPr/>
          <a:lstStyle/>
          <a:p>
            <a:fld id="{4FAB73BC-B049-4115-A692-8D63A059BFB8}" type="slidenum">
              <a:rPr lang="en-US" smtClean="0"/>
              <a:pPr/>
              <a:t>66</a:t>
            </a:fld>
            <a:endParaRPr lang="en-US" dirty="0"/>
          </a:p>
        </p:txBody>
      </p:sp>
    </p:spTree>
    <p:extLst>
      <p:ext uri="{BB962C8B-B14F-4D97-AF65-F5344CB8AC3E}">
        <p14:creationId xmlns:p14="http://schemas.microsoft.com/office/powerpoint/2010/main" val="351476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0" name="Rectangle 2"/>
          <p:cNvSpPr>
            <a:spLocks noGrp="1" noChangeArrowheads="1"/>
          </p:cNvSpPr>
          <p:nvPr>
            <p:ph type="title"/>
          </p:nvPr>
        </p:nvSpPr>
        <p:spPr>
          <a:xfrm>
            <a:off x="4808763" y="634946"/>
            <a:ext cx="3845379" cy="1450757"/>
          </a:xfrm>
        </p:spPr>
        <p:txBody>
          <a:bodyPr>
            <a:normAutofit/>
          </a:bodyPr>
          <a:lstStyle/>
          <a:p>
            <a:pPr eaLnBrk="1" hangingPunct="1">
              <a:defRPr/>
            </a:pPr>
            <a:r>
              <a:rPr lang="en-US" dirty="0"/>
              <a:t>Roll with Resistance</a:t>
            </a:r>
          </a:p>
        </p:txBody>
      </p:sp>
      <p:pic>
        <p:nvPicPr>
          <p:cNvPr id="2" name="Picture 1">
            <a:extLst>
              <a:ext uri="{FF2B5EF4-FFF2-40B4-BE49-F238E27FC236}">
                <a16:creationId xmlns:a16="http://schemas.microsoft.com/office/drawing/2014/main" id="{3FF96D80-FD23-6B46-B25C-9BB1D97751B3}"/>
              </a:ext>
            </a:extLst>
          </p:cNvPr>
          <p:cNvPicPr>
            <a:picLocks noChangeAspect="1"/>
          </p:cNvPicPr>
          <p:nvPr/>
        </p:nvPicPr>
        <p:blipFill>
          <a:blip r:embed="rId3"/>
          <a:stretch>
            <a:fillRect/>
          </a:stretch>
        </p:blipFill>
        <p:spPr>
          <a:xfrm>
            <a:off x="482394" y="1808722"/>
            <a:ext cx="4088720" cy="2920514"/>
          </a:xfrm>
          <a:prstGeom prst="rect">
            <a:avLst/>
          </a:prstGeom>
        </p:spPr>
      </p:pic>
      <p:cxnSp>
        <p:nvCxnSpPr>
          <p:cNvPr id="74" name="Straight Connector 73">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3971" name="Rectangle 3"/>
          <p:cNvSpPr>
            <a:spLocks noGrp="1" noChangeArrowheads="1"/>
          </p:cNvSpPr>
          <p:nvPr>
            <p:ph type="body" idx="1"/>
          </p:nvPr>
        </p:nvSpPr>
        <p:spPr>
          <a:xfrm>
            <a:off x="4808763" y="2198914"/>
            <a:ext cx="3845379" cy="3670180"/>
          </a:xfrm>
        </p:spPr>
        <p:txBody>
          <a:bodyPr>
            <a:normAutofit/>
          </a:bodyPr>
          <a:lstStyle/>
          <a:p>
            <a:pPr eaLnBrk="1" hangingPunct="1">
              <a:defRPr/>
            </a:pPr>
            <a:r>
              <a:rPr lang="en-US" dirty="0"/>
              <a:t>Resistance is elicited when we try to push people farther than they are ready to go.</a:t>
            </a:r>
            <a:endParaRPr lang="en-US" strike="sngStrike" dirty="0"/>
          </a:p>
          <a:p>
            <a:pPr eaLnBrk="1" hangingPunct="1">
              <a:defRPr/>
            </a:pPr>
            <a:r>
              <a:rPr lang="en-US" dirty="0"/>
              <a:t>Reflects mismatch between staff intervention and client’s stage of change.</a:t>
            </a:r>
          </a:p>
          <a:p>
            <a:pPr eaLnBrk="1" hangingPunct="1">
              <a:defRPr/>
            </a:pPr>
            <a:r>
              <a:rPr lang="en-US" dirty="0"/>
              <a:t>Resistance also occurs when people have not been given sufficient opportunity to direct their actions and have simply been given instructions from their providers.</a:t>
            </a:r>
            <a:endParaRPr lang="en-US" strike="sngStrike" dirty="0"/>
          </a:p>
          <a:p>
            <a:pPr eaLnBrk="1" hangingPunct="1">
              <a:defRPr/>
            </a:pPr>
            <a:endParaRPr lang="en-US" dirty="0"/>
          </a:p>
        </p:txBody>
      </p:sp>
      <p:sp>
        <p:nvSpPr>
          <p:cNvPr id="76" name="Rectangle 75">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4067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p:cNvSpPr>
            <a:spLocks noGrp="1" noChangeArrowheads="1"/>
          </p:cNvSpPr>
          <p:nvPr>
            <p:ph type="title"/>
          </p:nvPr>
        </p:nvSpPr>
        <p:spPr>
          <a:xfrm>
            <a:off x="3731078" y="634946"/>
            <a:ext cx="4931229" cy="1450757"/>
          </a:xfrm>
        </p:spPr>
        <p:txBody>
          <a:bodyPr>
            <a:normAutofit/>
          </a:bodyPr>
          <a:lstStyle/>
          <a:p>
            <a:pPr eaLnBrk="1" hangingPunct="1">
              <a:defRPr/>
            </a:pPr>
            <a:r>
              <a:rPr lang="en-US"/>
              <a:t>How do we deal with resistance?</a:t>
            </a:r>
          </a:p>
        </p:txBody>
      </p:sp>
      <p:pic>
        <p:nvPicPr>
          <p:cNvPr id="3" name="Picture 2">
            <a:extLst>
              <a:ext uri="{FF2B5EF4-FFF2-40B4-BE49-F238E27FC236}">
                <a16:creationId xmlns:a16="http://schemas.microsoft.com/office/drawing/2014/main" id="{EC97B17B-7A99-7B43-9FF0-1BD114E33A1B}"/>
              </a:ext>
            </a:extLst>
          </p:cNvPr>
          <p:cNvPicPr>
            <a:picLocks noChangeAspect="1"/>
          </p:cNvPicPr>
          <p:nvPr/>
        </p:nvPicPr>
        <p:blipFill>
          <a:blip r:embed="rId3"/>
          <a:stretch>
            <a:fillRect/>
          </a:stretch>
        </p:blipFill>
        <p:spPr>
          <a:xfrm>
            <a:off x="475499" y="1496692"/>
            <a:ext cx="3000986" cy="3601183"/>
          </a:xfrm>
          <a:prstGeom prst="rect">
            <a:avLst/>
          </a:prstGeom>
        </p:spPr>
      </p:pic>
      <p:cxnSp>
        <p:nvCxnSpPr>
          <p:cNvPr id="74" name="Straight Connector 73">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2467" name="Rectangle 3"/>
          <p:cNvSpPr>
            <a:spLocks noGrp="1" noChangeArrowheads="1"/>
          </p:cNvSpPr>
          <p:nvPr>
            <p:ph type="body" idx="1"/>
          </p:nvPr>
        </p:nvSpPr>
        <p:spPr>
          <a:xfrm>
            <a:off x="3731076" y="2198914"/>
            <a:ext cx="4931230" cy="3670180"/>
          </a:xfrm>
        </p:spPr>
        <p:txBody>
          <a:bodyPr>
            <a:normAutofit/>
          </a:bodyPr>
          <a:lstStyle/>
          <a:p>
            <a:pPr eaLnBrk="1" hangingPunct="1">
              <a:buClr>
                <a:schemeClr val="hlink"/>
              </a:buClr>
              <a:defRPr/>
            </a:pPr>
            <a:r>
              <a:rPr lang="en-US" b="1" dirty="0"/>
              <a:t>EMPATHIZING</a:t>
            </a:r>
            <a:r>
              <a:rPr lang="en-US"/>
              <a:t> </a:t>
            </a:r>
            <a:r>
              <a:rPr lang="en-US" dirty="0"/>
              <a:t>with the person</a:t>
            </a:r>
          </a:p>
          <a:p>
            <a:pPr lvl="1" eaLnBrk="1" hangingPunct="1">
              <a:buClr>
                <a:schemeClr val="hlink"/>
              </a:buClr>
              <a:buFontTx/>
              <a:buNone/>
              <a:defRPr/>
            </a:pPr>
            <a:r>
              <a:rPr lang="en-US" i="1" dirty="0"/>
              <a:t>“It sounds like many of us have been telling you what you should do and we’re not listening to what you would like to do about the problem”</a:t>
            </a:r>
          </a:p>
          <a:p>
            <a:pPr eaLnBrk="1" hangingPunct="1">
              <a:buClr>
                <a:schemeClr val="hlink"/>
              </a:buClr>
              <a:defRPr/>
            </a:pPr>
            <a:r>
              <a:rPr lang="en-US" b="1" dirty="0"/>
              <a:t>EMPOWER</a:t>
            </a:r>
            <a:r>
              <a:rPr lang="en-US" dirty="0"/>
              <a:t> the person</a:t>
            </a:r>
          </a:p>
          <a:p>
            <a:pPr lvl="1" eaLnBrk="1" hangingPunct="1">
              <a:buFontTx/>
              <a:buNone/>
              <a:defRPr/>
            </a:pPr>
            <a:r>
              <a:rPr lang="en-US" i="1" dirty="0"/>
              <a:t>“You know, it’s up to you what you would like to do about your drinking/relationship/health…….</a:t>
            </a:r>
          </a:p>
        </p:txBody>
      </p:sp>
      <p:sp>
        <p:nvSpPr>
          <p:cNvPr id="76" name="Rectangle 75">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1505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3148-D926-0049-9AC5-A880B4554947}"/>
              </a:ext>
            </a:extLst>
          </p:cNvPr>
          <p:cNvSpPr>
            <a:spLocks noGrp="1"/>
          </p:cNvSpPr>
          <p:nvPr>
            <p:ph type="title"/>
          </p:nvPr>
        </p:nvSpPr>
        <p:spPr/>
        <p:txBody>
          <a:bodyPr/>
          <a:lstStyle/>
          <a:p>
            <a:r>
              <a:rPr lang="en-US" dirty="0"/>
              <a:t>What’s going on in this discussion?</a:t>
            </a:r>
          </a:p>
        </p:txBody>
      </p:sp>
      <p:sp>
        <p:nvSpPr>
          <p:cNvPr id="3" name="Content Placeholder 2">
            <a:extLst>
              <a:ext uri="{FF2B5EF4-FFF2-40B4-BE49-F238E27FC236}">
                <a16:creationId xmlns:a16="http://schemas.microsoft.com/office/drawing/2014/main" id="{17601AB8-AB3E-3E46-9A64-96CFFCF03711}"/>
              </a:ext>
            </a:extLst>
          </p:cNvPr>
          <p:cNvSpPr>
            <a:spLocks noGrp="1"/>
          </p:cNvSpPr>
          <p:nvPr>
            <p:ph idx="1"/>
          </p:nvPr>
        </p:nvSpPr>
        <p:spPr/>
        <p:txBody>
          <a:bodyPr>
            <a:normAutofit fontScale="92500"/>
          </a:bodyPr>
          <a:lstStyle/>
          <a:p>
            <a:r>
              <a:rPr lang="en-US" sz="2400" dirty="0"/>
              <a:t>Worker:  Have you thought about quitting drinking &amp; getting a job so you can get a place?</a:t>
            </a:r>
          </a:p>
          <a:p>
            <a:r>
              <a:rPr lang="en-US" sz="2400" dirty="0"/>
              <a:t>Client:  Yeah, but it’s not easy. There are no jobs for someone like me.</a:t>
            </a:r>
          </a:p>
          <a:p>
            <a:r>
              <a:rPr lang="en-US" sz="2400" dirty="0"/>
              <a:t>Worker:  You can do it! There’s a job fair coming up, do you want to go together?</a:t>
            </a:r>
          </a:p>
          <a:p>
            <a:r>
              <a:rPr lang="en-US" sz="2400" dirty="0"/>
              <a:t>Client:  I did that before, and it was a waste of time.</a:t>
            </a:r>
          </a:p>
          <a:p>
            <a:r>
              <a:rPr lang="en-US" sz="2400" dirty="0"/>
              <a:t>Worker: What about working together on some applications? I used to work at a jobs program, and I could help you.</a:t>
            </a:r>
          </a:p>
          <a:p>
            <a:r>
              <a:rPr lang="en-US" sz="2400" dirty="0"/>
              <a:t>Client:  Maybe, but…</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40B9432-4B4B-9F4A-988B-B04D0CCD267D}"/>
              </a:ext>
            </a:extLst>
          </p:cNvPr>
          <p:cNvSpPr>
            <a:spLocks noGrp="1"/>
          </p:cNvSpPr>
          <p:nvPr>
            <p:ph type="sldNum" sz="quarter" idx="12"/>
          </p:nvPr>
        </p:nvSpPr>
        <p:spPr/>
        <p:txBody>
          <a:bodyPr/>
          <a:lstStyle/>
          <a:p>
            <a:fld id="{4FAB73BC-B049-4115-A692-8D63A059BFB8}" type="slidenum">
              <a:rPr lang="en-US" smtClean="0"/>
              <a:pPr/>
              <a:t>69</a:t>
            </a:fld>
            <a:endParaRPr lang="en-US" dirty="0"/>
          </a:p>
        </p:txBody>
      </p:sp>
    </p:spTree>
    <p:extLst>
      <p:ext uri="{BB962C8B-B14F-4D97-AF65-F5344CB8AC3E}">
        <p14:creationId xmlns:p14="http://schemas.microsoft.com/office/powerpoint/2010/main" val="416739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0E32-4613-5B4D-9032-7CFD7933733E}"/>
              </a:ext>
            </a:extLst>
          </p:cNvPr>
          <p:cNvSpPr>
            <a:spLocks noGrp="1"/>
          </p:cNvSpPr>
          <p:nvPr>
            <p:ph type="title"/>
          </p:nvPr>
        </p:nvSpPr>
        <p:spPr>
          <a:xfrm>
            <a:off x="832225" y="531276"/>
            <a:ext cx="7543800" cy="1450757"/>
          </a:xfrm>
        </p:spPr>
        <p:txBody>
          <a:bodyPr vert="horz" lIns="68580" tIns="34290" rIns="68580" bIns="34290" rtlCol="0" anchor="ctr">
            <a:normAutofit/>
          </a:bodyPr>
          <a:lstStyle/>
          <a:p>
            <a:r>
              <a:rPr lang="en-US" dirty="0"/>
              <a:t>Learning Together What Works</a:t>
            </a:r>
          </a:p>
        </p:txBody>
      </p:sp>
      <p:sp>
        <p:nvSpPr>
          <p:cNvPr id="3" name="Content Placeholder 2">
            <a:extLst>
              <a:ext uri="{FF2B5EF4-FFF2-40B4-BE49-F238E27FC236}">
                <a16:creationId xmlns:a16="http://schemas.microsoft.com/office/drawing/2014/main" id="{0950412E-DA04-1D4D-9AF3-DF18F8877229}"/>
              </a:ext>
            </a:extLst>
          </p:cNvPr>
          <p:cNvSpPr>
            <a:spLocks noGrp="1"/>
          </p:cNvSpPr>
          <p:nvPr>
            <p:ph sz="half" idx="1"/>
          </p:nvPr>
        </p:nvSpPr>
        <p:spPr>
          <a:xfrm>
            <a:off x="628651" y="1828800"/>
            <a:ext cx="2848355" cy="4267199"/>
          </a:xfrm>
        </p:spPr>
        <p:txBody>
          <a:bodyPr vert="horz" lIns="68580" tIns="34290" rIns="68580" bIns="34290" rtlCol="0">
            <a:normAutofit lnSpcReduction="10000"/>
          </a:bodyPr>
          <a:lstStyle/>
          <a:p>
            <a:pPr marL="310754"/>
            <a:endParaRPr lang="en-US" sz="1800" dirty="0"/>
          </a:p>
          <a:p>
            <a:pPr marL="310754"/>
            <a:r>
              <a:rPr lang="en-US" sz="2400" dirty="0"/>
              <a:t>Unsheltered homelessness is a stubborn, complicated problem. </a:t>
            </a:r>
          </a:p>
          <a:p>
            <a:pPr marL="310754"/>
            <a:r>
              <a:rPr lang="en-US" sz="2400" dirty="0"/>
              <a:t>We lack data nationally on what drives unsheltered homelessness and what works to end it.</a:t>
            </a:r>
          </a:p>
          <a:p>
            <a:pPr marL="139304" indent="0">
              <a:buNone/>
            </a:pPr>
            <a:endParaRPr lang="en-US" sz="1500" dirty="0"/>
          </a:p>
        </p:txBody>
      </p:sp>
      <p:pic>
        <p:nvPicPr>
          <p:cNvPr id="6" name="Content Placeholder 5">
            <a:extLst>
              <a:ext uri="{FF2B5EF4-FFF2-40B4-BE49-F238E27FC236}">
                <a16:creationId xmlns:a16="http://schemas.microsoft.com/office/drawing/2014/main" id="{ABF864C0-5E53-CA49-9B32-F0120C81EA9A}"/>
              </a:ext>
            </a:extLst>
          </p:cNvPr>
          <p:cNvPicPr>
            <a:picLocks noGrp="1" noChangeAspect="1"/>
          </p:cNvPicPr>
          <p:nvPr>
            <p:ph sz="half" idx="2"/>
          </p:nvPr>
        </p:nvPicPr>
        <p:blipFill rotWithShape="1">
          <a:blip r:embed="rId3"/>
          <a:srcRect l="4148" r="-1" b="-1"/>
          <a:stretch/>
        </p:blipFill>
        <p:spPr>
          <a:xfrm>
            <a:off x="3840480" y="2285461"/>
            <a:ext cx="4674870" cy="3204511"/>
          </a:xfrm>
          <a:prstGeom prst="rect">
            <a:avLst/>
          </a:prstGeom>
        </p:spPr>
      </p:pic>
      <p:sp>
        <p:nvSpPr>
          <p:cNvPr id="5" name="Slide Number Placeholder 4">
            <a:extLst>
              <a:ext uri="{FF2B5EF4-FFF2-40B4-BE49-F238E27FC236}">
                <a16:creationId xmlns:a16="http://schemas.microsoft.com/office/drawing/2014/main" id="{366EFD60-CA36-C84E-97C8-718C3C03EBFB}"/>
              </a:ext>
            </a:extLst>
          </p:cNvPr>
          <p:cNvSpPr>
            <a:spLocks noGrp="1"/>
          </p:cNvSpPr>
          <p:nvPr>
            <p:ph type="sldNum" sz="quarter" idx="12"/>
          </p:nvPr>
        </p:nvSpPr>
        <p:spPr/>
        <p:txBody>
          <a:bodyPr vert="horz" lIns="68580" tIns="34290" rIns="68580" bIns="34290" rtlCol="0" anchor="ctr">
            <a:normAutofit/>
          </a:bodyPr>
          <a:lstStyle/>
          <a:p>
            <a:pPr>
              <a:spcAft>
                <a:spcPts val="450"/>
              </a:spcAft>
              <a:defRPr/>
            </a:pPr>
            <a:fld id="{4FAB73BC-B049-4115-A692-8D63A059BFB8}" type="slidenum">
              <a:rPr lang="en-US" smtClean="0">
                <a:solidFill>
                  <a:prstClr val="black">
                    <a:tint val="75000"/>
                  </a:prstClr>
                </a:solidFill>
                <a:latin typeface="Calibri" panose="020F0502020204030204"/>
              </a:rPr>
              <a:pPr>
                <a:spcAft>
                  <a:spcPts val="450"/>
                </a:spcAft>
                <a:defRPr/>
              </a:pPr>
              <a:t>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08458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39ED40-7EC2-2B43-B07C-2CB5B2437F2D}"/>
              </a:ext>
            </a:extLst>
          </p:cNvPr>
          <p:cNvSpPr>
            <a:spLocks noGrp="1"/>
          </p:cNvSpPr>
          <p:nvPr>
            <p:ph type="title"/>
          </p:nvPr>
        </p:nvSpPr>
        <p:spPr/>
        <p:txBody>
          <a:bodyPr/>
          <a:lstStyle/>
          <a:p>
            <a:r>
              <a:rPr lang="en-US" dirty="0"/>
              <a:t>What’s different about this discussion?</a:t>
            </a:r>
          </a:p>
        </p:txBody>
      </p:sp>
      <p:sp>
        <p:nvSpPr>
          <p:cNvPr id="7" name="Content Placeholder 6">
            <a:extLst>
              <a:ext uri="{FF2B5EF4-FFF2-40B4-BE49-F238E27FC236}">
                <a16:creationId xmlns:a16="http://schemas.microsoft.com/office/drawing/2014/main" id="{AF452883-8C04-EB4A-BF32-3C8C81283D21}"/>
              </a:ext>
            </a:extLst>
          </p:cNvPr>
          <p:cNvSpPr>
            <a:spLocks noGrp="1"/>
          </p:cNvSpPr>
          <p:nvPr>
            <p:ph idx="1"/>
          </p:nvPr>
        </p:nvSpPr>
        <p:spPr>
          <a:xfrm>
            <a:off x="822960" y="1905000"/>
            <a:ext cx="7543800" cy="4343400"/>
          </a:xfrm>
        </p:spPr>
        <p:txBody>
          <a:bodyPr>
            <a:normAutofit fontScale="70000" lnSpcReduction="20000"/>
          </a:bodyPr>
          <a:lstStyle/>
          <a:p>
            <a:r>
              <a:rPr lang="en-US" sz="2600" dirty="0"/>
              <a:t>Worker: What do you think would be different about your life if you had some money?</a:t>
            </a:r>
          </a:p>
          <a:p>
            <a:r>
              <a:rPr lang="en-US" sz="2600" dirty="0"/>
              <a:t>Client:  I wouldn’t have to sleep in this crappy tent, but I can never keep a job.</a:t>
            </a:r>
          </a:p>
          <a:p>
            <a:r>
              <a:rPr lang="en-US" sz="2600" dirty="0"/>
              <a:t>Worker: Didn’t you have a job for like 2 years right before we met?</a:t>
            </a:r>
          </a:p>
          <a:p>
            <a:r>
              <a:rPr lang="en-US" sz="2600" dirty="0"/>
              <a:t>Client: Yeah. I loved that job. But my boss hated me.</a:t>
            </a:r>
          </a:p>
          <a:p>
            <a:r>
              <a:rPr lang="en-US" sz="2600" dirty="0"/>
              <a:t>Worker: Let’s focus on what you want to do now and how I can help you. It’s up to you what you want to work on together. How important is it to you to get out of this tent?</a:t>
            </a:r>
          </a:p>
          <a:p>
            <a:r>
              <a:rPr lang="en-US" sz="2600" dirty="0"/>
              <a:t>Client:  It’s the most important thing, except maybe drinking, and drinking is the reason I get fired.</a:t>
            </a:r>
          </a:p>
          <a:p>
            <a:r>
              <a:rPr lang="en-US" sz="2600" dirty="0"/>
              <a:t>Worker: So both drinking and getting a place are really important to you, but one is getting in the way of the other.  Have you ever had a job while you were drinking?</a:t>
            </a:r>
          </a:p>
          <a:p>
            <a:r>
              <a:rPr lang="en-US" sz="2600" dirty="0"/>
              <a:t>Client: Yeah.  Most of my life.</a:t>
            </a:r>
          </a:p>
          <a:p>
            <a:endParaRPr lang="en-US" dirty="0"/>
          </a:p>
        </p:txBody>
      </p:sp>
      <p:sp>
        <p:nvSpPr>
          <p:cNvPr id="5" name="Slide Number Placeholder 4">
            <a:extLst>
              <a:ext uri="{FF2B5EF4-FFF2-40B4-BE49-F238E27FC236}">
                <a16:creationId xmlns:a16="http://schemas.microsoft.com/office/drawing/2014/main" id="{A62E84FB-C661-2A44-A2AE-E5DD3E4EFED8}"/>
              </a:ext>
            </a:extLst>
          </p:cNvPr>
          <p:cNvSpPr>
            <a:spLocks noGrp="1"/>
          </p:cNvSpPr>
          <p:nvPr>
            <p:ph type="sldNum" sz="quarter" idx="12"/>
          </p:nvPr>
        </p:nvSpPr>
        <p:spPr/>
        <p:txBody>
          <a:bodyPr/>
          <a:lstStyle/>
          <a:p>
            <a:fld id="{4FAB73BC-B049-4115-A692-8D63A059BFB8}" type="slidenum">
              <a:rPr lang="en-US" smtClean="0"/>
              <a:pPr/>
              <a:t>70</a:t>
            </a:fld>
            <a:endParaRPr lang="en-US" dirty="0"/>
          </a:p>
        </p:txBody>
      </p:sp>
    </p:spTree>
    <p:extLst>
      <p:ext uri="{BB962C8B-B14F-4D97-AF65-F5344CB8AC3E}">
        <p14:creationId xmlns:p14="http://schemas.microsoft.com/office/powerpoint/2010/main" val="2031164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Decisional Balance Sheet</a:t>
            </a:r>
          </a:p>
        </p:txBody>
      </p:sp>
      <p:sp>
        <p:nvSpPr>
          <p:cNvPr id="7" name="Text Placeholder 6"/>
          <p:cNvSpPr>
            <a:spLocks noGrp="1"/>
          </p:cNvSpPr>
          <p:nvPr>
            <p:ph type="body" idx="1"/>
          </p:nvPr>
        </p:nvSpPr>
        <p:spPr/>
        <p:txBody>
          <a:bodyPr>
            <a:normAutofit fontScale="92500" lnSpcReduction="20000"/>
          </a:bodyPr>
          <a:lstStyle/>
          <a:p>
            <a:r>
              <a:rPr lang="en-US" dirty="0"/>
              <a:t>Pros and Cons of keeping drinking the same</a:t>
            </a:r>
          </a:p>
        </p:txBody>
      </p:sp>
      <p:graphicFrame>
        <p:nvGraphicFramePr>
          <p:cNvPr id="11" name="Content Placeholder 10"/>
          <p:cNvGraphicFramePr>
            <a:graphicFrameLocks noGrp="1"/>
          </p:cNvGraphicFramePr>
          <p:nvPr>
            <p:ph sz="half" idx="2"/>
            <p:extLst/>
          </p:nvPr>
        </p:nvGraphicFramePr>
        <p:xfrm>
          <a:off x="629842" y="2736056"/>
          <a:ext cx="3868342" cy="2560320"/>
        </p:xfrm>
        <a:graphic>
          <a:graphicData uri="http://schemas.openxmlformats.org/drawingml/2006/table">
            <a:tbl>
              <a:tblPr firstRow="1" bandRow="1">
                <a:tableStyleId>{21E4AEA4-8DFA-4A89-87EB-49C32662AFE0}</a:tableStyleId>
              </a:tblPr>
              <a:tblGrid>
                <a:gridCol w="1934171">
                  <a:extLst>
                    <a:ext uri="{9D8B030D-6E8A-4147-A177-3AD203B41FA5}">
                      <a16:colId xmlns:a16="http://schemas.microsoft.com/office/drawing/2014/main" val="20000"/>
                    </a:ext>
                  </a:extLst>
                </a:gridCol>
                <a:gridCol w="1934171">
                  <a:extLst>
                    <a:ext uri="{9D8B030D-6E8A-4147-A177-3AD203B41FA5}">
                      <a16:colId xmlns:a16="http://schemas.microsoft.com/office/drawing/2014/main" val="20001"/>
                    </a:ext>
                  </a:extLst>
                </a:gridCol>
              </a:tblGrid>
              <a:tr h="434340">
                <a:tc>
                  <a:txBody>
                    <a:bodyPr/>
                    <a:lstStyle/>
                    <a:p>
                      <a:pPr algn="ctr"/>
                      <a:r>
                        <a:rPr lang="en-US" sz="2400" dirty="0"/>
                        <a:t>+</a:t>
                      </a:r>
                    </a:p>
                  </a:txBody>
                  <a:tcPr marL="71622" marR="71622" marT="34290" marB="34290"/>
                </a:tc>
                <a:tc>
                  <a:txBody>
                    <a:bodyPr/>
                    <a:lstStyle/>
                    <a:p>
                      <a:pPr algn="ctr"/>
                      <a:r>
                        <a:rPr lang="en-US" sz="2400" dirty="0"/>
                        <a:t>-</a:t>
                      </a:r>
                    </a:p>
                  </a:txBody>
                  <a:tcPr marL="71622" marR="71622" marT="34290" marB="34290"/>
                </a:tc>
                <a:extLst>
                  <a:ext uri="{0D108BD9-81ED-4DB2-BD59-A6C34878D82A}">
                    <a16:rowId xmlns:a16="http://schemas.microsoft.com/office/drawing/2014/main" val="10000"/>
                  </a:ext>
                </a:extLst>
              </a:tr>
              <a:tr h="685800">
                <a:tc>
                  <a:txBody>
                    <a:bodyPr/>
                    <a:lstStyle/>
                    <a:p>
                      <a:pPr algn="ctr"/>
                      <a:endParaRPr lang="en-US" sz="1400" dirty="0"/>
                    </a:p>
                  </a:txBody>
                  <a:tcPr marL="71622" marR="71622" marT="34290" marB="34290"/>
                </a:tc>
                <a:tc>
                  <a:txBody>
                    <a:bodyPr/>
                    <a:lstStyle/>
                    <a:p>
                      <a:endParaRPr lang="en-US" sz="1400" dirty="0"/>
                    </a:p>
                    <a:p>
                      <a:endParaRPr lang="en-US" sz="1400" dirty="0"/>
                    </a:p>
                    <a:p>
                      <a:endParaRPr lang="en-US" sz="1400" dirty="0"/>
                    </a:p>
                  </a:txBody>
                  <a:tcPr marL="71622" marR="71622" marT="34290" marB="34290"/>
                </a:tc>
                <a:extLst>
                  <a:ext uri="{0D108BD9-81ED-4DB2-BD59-A6C34878D82A}">
                    <a16:rowId xmlns:a16="http://schemas.microsoft.com/office/drawing/2014/main" val="10001"/>
                  </a:ext>
                </a:extLst>
              </a:tr>
              <a:tr h="685800">
                <a:tc>
                  <a:txBody>
                    <a:bodyPr/>
                    <a:lstStyle/>
                    <a:p>
                      <a:endParaRPr lang="en-US" sz="1400" dirty="0"/>
                    </a:p>
                  </a:txBody>
                  <a:tcPr marL="71622" marR="71622" marT="34290" marB="34290"/>
                </a:tc>
                <a:tc>
                  <a:txBody>
                    <a:bodyPr/>
                    <a:lstStyle/>
                    <a:p>
                      <a:endParaRPr lang="en-US" sz="1400" dirty="0"/>
                    </a:p>
                    <a:p>
                      <a:endParaRPr lang="en-US" sz="1400" dirty="0"/>
                    </a:p>
                    <a:p>
                      <a:endParaRPr lang="en-US" sz="1400" dirty="0"/>
                    </a:p>
                  </a:txBody>
                  <a:tcPr marL="71622" marR="71622" marT="34290" marB="34290"/>
                </a:tc>
                <a:extLst>
                  <a:ext uri="{0D108BD9-81ED-4DB2-BD59-A6C34878D82A}">
                    <a16:rowId xmlns:a16="http://schemas.microsoft.com/office/drawing/2014/main" val="10002"/>
                  </a:ext>
                </a:extLst>
              </a:tr>
              <a:tr h="685800">
                <a:tc>
                  <a:txBody>
                    <a:bodyPr/>
                    <a:lstStyle/>
                    <a:p>
                      <a:endParaRPr lang="en-US" sz="1400" dirty="0"/>
                    </a:p>
                  </a:txBody>
                  <a:tcPr marL="71622" marR="71622" marT="34290" marB="34290"/>
                </a:tc>
                <a:tc>
                  <a:txBody>
                    <a:bodyPr/>
                    <a:lstStyle/>
                    <a:p>
                      <a:endParaRPr lang="en-US" sz="1400" dirty="0"/>
                    </a:p>
                    <a:p>
                      <a:endParaRPr lang="en-US" sz="1400" dirty="0"/>
                    </a:p>
                    <a:p>
                      <a:endParaRPr lang="en-US" sz="1400" dirty="0"/>
                    </a:p>
                  </a:txBody>
                  <a:tcPr marL="71622" marR="71622" marT="34290" marB="34290"/>
                </a:tc>
                <a:extLst>
                  <a:ext uri="{0D108BD9-81ED-4DB2-BD59-A6C34878D82A}">
                    <a16:rowId xmlns:a16="http://schemas.microsoft.com/office/drawing/2014/main" val="10003"/>
                  </a:ext>
                </a:extLst>
              </a:tr>
            </a:tbl>
          </a:graphicData>
        </a:graphic>
      </p:graphicFrame>
      <p:sp>
        <p:nvSpPr>
          <p:cNvPr id="9" name="Text Placeholder 8"/>
          <p:cNvSpPr>
            <a:spLocks noGrp="1"/>
          </p:cNvSpPr>
          <p:nvPr>
            <p:ph type="body" sz="quarter" idx="3"/>
          </p:nvPr>
        </p:nvSpPr>
        <p:spPr/>
        <p:txBody>
          <a:bodyPr>
            <a:normAutofit fontScale="92500" lnSpcReduction="20000"/>
          </a:bodyPr>
          <a:lstStyle/>
          <a:p>
            <a:r>
              <a:rPr lang="en-US" dirty="0"/>
              <a:t>Pros and Cons of reducing Drinking or drinking differently</a:t>
            </a:r>
          </a:p>
        </p:txBody>
      </p:sp>
      <p:graphicFrame>
        <p:nvGraphicFramePr>
          <p:cNvPr id="12" name="Content Placeholder 11"/>
          <p:cNvGraphicFramePr>
            <a:graphicFrameLocks noGrp="1"/>
          </p:cNvGraphicFramePr>
          <p:nvPr>
            <p:ph sz="quarter" idx="4"/>
            <p:extLst/>
          </p:nvPr>
        </p:nvGraphicFramePr>
        <p:xfrm>
          <a:off x="4629150" y="2736056"/>
          <a:ext cx="3887392" cy="2560320"/>
        </p:xfrm>
        <a:graphic>
          <a:graphicData uri="http://schemas.openxmlformats.org/drawingml/2006/table">
            <a:tbl>
              <a:tblPr firstRow="1" bandRow="1">
                <a:tableStyleId>{21E4AEA4-8DFA-4A89-87EB-49C32662AFE0}</a:tableStyleId>
              </a:tblPr>
              <a:tblGrid>
                <a:gridCol w="1943696">
                  <a:extLst>
                    <a:ext uri="{9D8B030D-6E8A-4147-A177-3AD203B41FA5}">
                      <a16:colId xmlns:a16="http://schemas.microsoft.com/office/drawing/2014/main" val="20000"/>
                    </a:ext>
                  </a:extLst>
                </a:gridCol>
                <a:gridCol w="1943696">
                  <a:extLst>
                    <a:ext uri="{9D8B030D-6E8A-4147-A177-3AD203B41FA5}">
                      <a16:colId xmlns:a16="http://schemas.microsoft.com/office/drawing/2014/main" val="20001"/>
                    </a:ext>
                  </a:extLst>
                </a:gridCol>
              </a:tblGrid>
              <a:tr h="434340">
                <a:tc>
                  <a:txBody>
                    <a:bodyPr/>
                    <a:lstStyle/>
                    <a:p>
                      <a:pPr algn="ctr"/>
                      <a:r>
                        <a:rPr lang="en-US" sz="2400" dirty="0"/>
                        <a:t>+</a:t>
                      </a:r>
                    </a:p>
                  </a:txBody>
                  <a:tcPr marL="71999" marR="71999" marT="34290" marB="34290"/>
                </a:tc>
                <a:tc>
                  <a:txBody>
                    <a:bodyPr/>
                    <a:lstStyle/>
                    <a:p>
                      <a:pPr algn="ctr"/>
                      <a:r>
                        <a:rPr lang="en-US" sz="2400" dirty="0"/>
                        <a:t>-</a:t>
                      </a:r>
                    </a:p>
                  </a:txBody>
                  <a:tcPr marL="71999" marR="71999" marT="34290" marB="34290"/>
                </a:tc>
                <a:extLst>
                  <a:ext uri="{0D108BD9-81ED-4DB2-BD59-A6C34878D82A}">
                    <a16:rowId xmlns:a16="http://schemas.microsoft.com/office/drawing/2014/main" val="10000"/>
                  </a:ext>
                </a:extLst>
              </a:tr>
              <a:tr h="685800">
                <a:tc>
                  <a:txBody>
                    <a:bodyPr/>
                    <a:lstStyle/>
                    <a:p>
                      <a:endParaRPr lang="en-US" sz="1400" dirty="0"/>
                    </a:p>
                    <a:p>
                      <a:endParaRPr lang="en-US" sz="1400" dirty="0"/>
                    </a:p>
                    <a:p>
                      <a:endParaRPr lang="en-US" sz="1400" dirty="0"/>
                    </a:p>
                  </a:txBody>
                  <a:tcPr marL="71999" marR="71999" marT="34290" marB="34290"/>
                </a:tc>
                <a:tc>
                  <a:txBody>
                    <a:bodyPr/>
                    <a:lstStyle/>
                    <a:p>
                      <a:endParaRPr lang="en-US" sz="1400" dirty="0"/>
                    </a:p>
                  </a:txBody>
                  <a:tcPr marL="71999" marR="71999" marT="34290" marB="34290"/>
                </a:tc>
                <a:extLst>
                  <a:ext uri="{0D108BD9-81ED-4DB2-BD59-A6C34878D82A}">
                    <a16:rowId xmlns:a16="http://schemas.microsoft.com/office/drawing/2014/main" val="10001"/>
                  </a:ext>
                </a:extLst>
              </a:tr>
              <a:tr h="685800">
                <a:tc>
                  <a:txBody>
                    <a:bodyPr/>
                    <a:lstStyle/>
                    <a:p>
                      <a:endParaRPr lang="en-US" sz="1400" dirty="0"/>
                    </a:p>
                    <a:p>
                      <a:endParaRPr lang="en-US" sz="1400" dirty="0"/>
                    </a:p>
                    <a:p>
                      <a:endParaRPr lang="en-US" sz="1400" dirty="0"/>
                    </a:p>
                  </a:txBody>
                  <a:tcPr marL="71999" marR="71999" marT="34290" marB="34290"/>
                </a:tc>
                <a:tc>
                  <a:txBody>
                    <a:bodyPr/>
                    <a:lstStyle/>
                    <a:p>
                      <a:endParaRPr lang="en-US" sz="1400" dirty="0"/>
                    </a:p>
                  </a:txBody>
                  <a:tcPr marL="71999" marR="71999" marT="34290" marB="34290"/>
                </a:tc>
                <a:extLst>
                  <a:ext uri="{0D108BD9-81ED-4DB2-BD59-A6C34878D82A}">
                    <a16:rowId xmlns:a16="http://schemas.microsoft.com/office/drawing/2014/main" val="10002"/>
                  </a:ext>
                </a:extLst>
              </a:tr>
              <a:tr h="685800">
                <a:tc>
                  <a:txBody>
                    <a:bodyPr/>
                    <a:lstStyle/>
                    <a:p>
                      <a:endParaRPr lang="en-US" sz="1400" dirty="0"/>
                    </a:p>
                    <a:p>
                      <a:endParaRPr lang="en-US" sz="1400" dirty="0"/>
                    </a:p>
                    <a:p>
                      <a:endParaRPr lang="en-US" sz="1400" dirty="0"/>
                    </a:p>
                  </a:txBody>
                  <a:tcPr marL="71999" marR="71999" marT="34290" marB="34290"/>
                </a:tc>
                <a:tc>
                  <a:txBody>
                    <a:bodyPr/>
                    <a:lstStyle/>
                    <a:p>
                      <a:endParaRPr lang="en-US" sz="1400" dirty="0"/>
                    </a:p>
                  </a:txBody>
                  <a:tcPr marL="71999" marR="71999" marT="34290" marB="34290"/>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4FAB73BC-B049-4115-A692-8D63A059BFB8}" type="slidenum">
              <a:rPr lang="en-US" smtClean="0"/>
              <a:pPr/>
              <a:t>71</a:t>
            </a:fld>
            <a:endParaRPr lang="en-US" dirty="0"/>
          </a:p>
        </p:txBody>
      </p:sp>
    </p:spTree>
    <p:extLst>
      <p:ext uri="{BB962C8B-B14F-4D97-AF65-F5344CB8AC3E}">
        <p14:creationId xmlns:p14="http://schemas.microsoft.com/office/powerpoint/2010/main" val="1498033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Talk Housing</a:t>
            </a:r>
            <a:br>
              <a:rPr lang="en-US" dirty="0"/>
            </a:br>
            <a:endParaRPr lang="en-US" dirty="0"/>
          </a:p>
        </p:txBody>
      </p:sp>
      <p:graphicFrame>
        <p:nvGraphicFramePr>
          <p:cNvPr id="7" name="Content Placeholder 6">
            <a:extLst>
              <a:ext uri="{FF2B5EF4-FFF2-40B4-BE49-F238E27FC236}">
                <a16:creationId xmlns:a16="http://schemas.microsoft.com/office/drawing/2014/main" id="{C1085E0C-FA27-4425-B4C5-BF8385116772}"/>
              </a:ext>
            </a:extLst>
          </p:cNvPr>
          <p:cNvGraphicFramePr>
            <a:graphicFrameLocks noGrp="1"/>
          </p:cNvGraphicFramePr>
          <p:nvPr>
            <p:ph idx="1"/>
            <p:extLst/>
          </p:nvPr>
        </p:nvGraphicFramePr>
        <p:xfrm>
          <a:off x="3733800" y="1657350"/>
          <a:ext cx="4735830" cy="3691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1277196" y="5229226"/>
            <a:ext cx="1065971" cy="363399"/>
          </a:xfrm>
        </p:spPr>
        <p:txBody>
          <a:bodyPr/>
          <a:lstStyle/>
          <a:p>
            <a:r>
              <a:rPr lang="en-US" dirty="0"/>
              <a:t> </a:t>
            </a:r>
          </a:p>
        </p:txBody>
      </p:sp>
      <p:sp>
        <p:nvSpPr>
          <p:cNvPr id="5" name="Slide Number Placeholder 4"/>
          <p:cNvSpPr>
            <a:spLocks noGrp="1"/>
          </p:cNvSpPr>
          <p:nvPr>
            <p:ph type="sldNum" sz="quarter" idx="12"/>
          </p:nvPr>
        </p:nvSpPr>
        <p:spPr/>
        <p:txBody>
          <a:bodyPr/>
          <a:lstStyle/>
          <a:p>
            <a:fld id="{4FAB73BC-B049-4115-A692-8D63A059BFB8}" type="slidenum">
              <a:rPr lang="en-US" smtClean="0"/>
              <a:pPr/>
              <a:t>72</a:t>
            </a:fld>
            <a:endParaRPr lang="en-US" dirty="0"/>
          </a:p>
        </p:txBody>
      </p:sp>
      <p:pic>
        <p:nvPicPr>
          <p:cNvPr id="6" name="Picture 5"/>
          <p:cNvPicPr>
            <a:picLocks noChangeAspect="1"/>
          </p:cNvPicPr>
          <p:nvPr/>
        </p:nvPicPr>
        <p:blipFill>
          <a:blip r:embed="rId7"/>
          <a:stretch>
            <a:fillRect/>
          </a:stretch>
        </p:blipFill>
        <p:spPr>
          <a:xfrm>
            <a:off x="342900" y="3183255"/>
            <a:ext cx="2400300" cy="1500188"/>
          </a:xfrm>
          <a:prstGeom prst="rect">
            <a:avLst/>
          </a:prstGeom>
        </p:spPr>
      </p:pic>
    </p:spTree>
    <p:extLst>
      <p:ext uri="{BB962C8B-B14F-4D97-AF65-F5344CB8AC3E}">
        <p14:creationId xmlns:p14="http://schemas.microsoft.com/office/powerpoint/2010/main" val="2453326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115386"/>
            <a:ext cx="7543800" cy="488106"/>
          </a:xfrm>
        </p:spPr>
        <p:txBody>
          <a:bodyPr>
            <a:noAutofit/>
          </a:bodyPr>
          <a:lstStyle/>
          <a:p>
            <a:r>
              <a:rPr lang="en-US" sz="3300" dirty="0">
                <a:solidFill>
                  <a:schemeClr val="tx1"/>
                </a:solidFill>
              </a:rPr>
              <a:t>Housing Planning Discussions</a:t>
            </a:r>
          </a:p>
        </p:txBody>
      </p:sp>
      <p:graphicFrame>
        <p:nvGraphicFramePr>
          <p:cNvPr id="5" name="Content Placeholder 4"/>
          <p:cNvGraphicFramePr>
            <a:graphicFrameLocks noGrp="1"/>
          </p:cNvGraphicFramePr>
          <p:nvPr>
            <p:ph idx="1"/>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73</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710953825"/>
              </p:ext>
            </p:extLst>
          </p:nvPr>
        </p:nvGraphicFramePr>
        <p:xfrm>
          <a:off x="7678357" y="5085160"/>
          <a:ext cx="486965" cy="361950"/>
        </p:xfrm>
        <a:graphic>
          <a:graphicData uri="http://schemas.openxmlformats.org/presentationml/2006/ole">
            <mc:AlternateContent xmlns:mc="http://schemas.openxmlformats.org/markup-compatibility/2006">
              <mc:Choice xmlns:v="urn:schemas-microsoft-com:vml" Requires="v">
                <p:oleObj spid="_x0000_s16447" name="Document" showAsIcon="1" r:id="rId9" imgW="584200" imgH="558800" progId="Word.Document.12">
                  <p:embed/>
                </p:oleObj>
              </mc:Choice>
              <mc:Fallback>
                <p:oleObj name="Document" showAsIcon="1" r:id="rId9" imgW="584200" imgH="558800" progId="Word.Document.12">
                  <p:embed/>
                  <p:pic>
                    <p:nvPicPr>
                      <p:cNvPr id="7" name="Object 6"/>
                      <p:cNvPicPr/>
                      <p:nvPr/>
                    </p:nvPicPr>
                    <p:blipFill>
                      <a:blip r:embed="rId10"/>
                      <a:stretch>
                        <a:fillRect/>
                      </a:stretch>
                    </p:blipFill>
                    <p:spPr>
                      <a:xfrm>
                        <a:off x="7678357" y="5085160"/>
                        <a:ext cx="486965" cy="361950"/>
                      </a:xfrm>
                      <a:prstGeom prst="rect">
                        <a:avLst/>
                      </a:prstGeom>
                    </p:spPr>
                  </p:pic>
                </p:oleObj>
              </mc:Fallback>
            </mc:AlternateContent>
          </a:graphicData>
        </a:graphic>
      </p:graphicFrame>
      <p:pic>
        <p:nvPicPr>
          <p:cNvPr id="8" name="Picture 7"/>
          <p:cNvPicPr>
            <a:picLocks noChangeAspect="1"/>
          </p:cNvPicPr>
          <p:nvPr/>
        </p:nvPicPr>
        <p:blipFill>
          <a:blip r:embed="rId11"/>
          <a:stretch>
            <a:fillRect/>
          </a:stretch>
        </p:blipFill>
        <p:spPr>
          <a:xfrm>
            <a:off x="4724930" y="2698750"/>
            <a:ext cx="2657475" cy="1714500"/>
          </a:xfrm>
          <a:prstGeom prst="rect">
            <a:avLst/>
          </a:prstGeom>
        </p:spPr>
      </p:pic>
    </p:spTree>
    <p:extLst>
      <p:ext uri="{BB962C8B-B14F-4D97-AF65-F5344CB8AC3E}">
        <p14:creationId xmlns:p14="http://schemas.microsoft.com/office/powerpoint/2010/main" val="4170507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425360" y="5702113"/>
            <a:ext cx="984019" cy="273844"/>
          </a:xfrm>
          <a:prstGeom prst="rect">
            <a:avLst/>
          </a:prstGeom>
        </p:spPr>
        <p:txBody>
          <a:bodyPr/>
          <a:lstStyle/>
          <a:p>
            <a:fld id="{4FAB73BC-B049-4115-A692-8D63A059BFB8}" type="slidenum">
              <a:rPr lang="en-US" smtClean="0"/>
              <a:pPr/>
              <a:t>74</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074364883"/>
              </p:ext>
            </p:extLst>
          </p:nvPr>
        </p:nvGraphicFramePr>
        <p:xfrm>
          <a:off x="228600" y="1600200"/>
          <a:ext cx="8610600" cy="3758990"/>
        </p:xfrm>
        <a:graphic>
          <a:graphicData uri="http://schemas.openxmlformats.org/presentationml/2006/ole">
            <mc:AlternateContent xmlns:mc="http://schemas.openxmlformats.org/markup-compatibility/2006">
              <mc:Choice xmlns:v="urn:schemas-microsoft-com:vml" Requires="v">
                <p:oleObj spid="_x0000_s17459" name="Document" r:id="rId3" imgW="8243869" imgH="6473778" progId="Word.Document.12">
                  <p:embed/>
                </p:oleObj>
              </mc:Choice>
              <mc:Fallback>
                <p:oleObj name="Document" r:id="rId3" imgW="8243869" imgH="6473778" progId="Word.Document.12">
                  <p:embed/>
                  <p:pic>
                    <p:nvPicPr>
                      <p:cNvPr id="6" name="Object 5"/>
                      <p:cNvPicPr/>
                      <p:nvPr/>
                    </p:nvPicPr>
                    <p:blipFill>
                      <a:blip r:embed="rId4"/>
                      <a:stretch>
                        <a:fillRect/>
                      </a:stretch>
                    </p:blipFill>
                    <p:spPr>
                      <a:xfrm>
                        <a:off x="228600" y="1600200"/>
                        <a:ext cx="8610600" cy="3758990"/>
                      </a:xfrm>
                      <a:prstGeom prst="rect">
                        <a:avLst/>
                      </a:prstGeom>
                    </p:spPr>
                  </p:pic>
                </p:oleObj>
              </mc:Fallback>
            </mc:AlternateContent>
          </a:graphicData>
        </a:graphic>
      </p:graphicFrame>
      <p:sp>
        <p:nvSpPr>
          <p:cNvPr id="2" name="TextBox 1"/>
          <p:cNvSpPr txBox="1"/>
          <p:nvPr/>
        </p:nvSpPr>
        <p:spPr>
          <a:xfrm>
            <a:off x="381000" y="1038010"/>
            <a:ext cx="4653325" cy="461665"/>
          </a:xfrm>
          <a:prstGeom prst="rect">
            <a:avLst/>
          </a:prstGeom>
          <a:noFill/>
        </p:spPr>
        <p:txBody>
          <a:bodyPr wrap="none" rtlCol="0">
            <a:spAutoFit/>
          </a:bodyPr>
          <a:lstStyle/>
          <a:p>
            <a:r>
              <a:rPr lang="en-US" sz="2400" dirty="0">
                <a:solidFill>
                  <a:schemeClr val="bg1"/>
                </a:solidFill>
                <a:latin typeface="Calibri" panose="020F0502020204030204" pitchFamily="34" charset="0"/>
                <a:cs typeface="Calibri" panose="020F0502020204030204" pitchFamily="34" charset="0"/>
              </a:rPr>
              <a:t>Understanding Housing Preferences</a:t>
            </a:r>
          </a:p>
        </p:txBody>
      </p:sp>
    </p:spTree>
    <p:extLst>
      <p:ext uri="{BB962C8B-B14F-4D97-AF65-F5344CB8AC3E}">
        <p14:creationId xmlns:p14="http://schemas.microsoft.com/office/powerpoint/2010/main" val="1471631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Building Motivation - Adjustments</a:t>
            </a:r>
          </a:p>
        </p:txBody>
      </p:sp>
      <p:sp>
        <p:nvSpPr>
          <p:cNvPr id="3" name="Content Placeholder 2"/>
          <p:cNvSpPr>
            <a:spLocks noGrp="1"/>
          </p:cNvSpPr>
          <p:nvPr>
            <p:ph sz="half" idx="1"/>
          </p:nvPr>
        </p:nvSpPr>
        <p:spPr>
          <a:xfrm>
            <a:off x="822960" y="2421538"/>
            <a:ext cx="4130041" cy="3354071"/>
          </a:xfrm>
        </p:spPr>
        <p:txBody>
          <a:bodyPr>
            <a:normAutofit/>
          </a:bodyPr>
          <a:lstStyle/>
          <a:p>
            <a:r>
              <a:rPr lang="en-US" sz="2400" dirty="0"/>
              <a:t>Think about at least one outreach client you are currently working with.  Turn to someone seated next to you &amp; each describe at least one adjustment to your current approach that you might make to help each person build motivation for housing.</a:t>
            </a:r>
          </a:p>
          <a:p>
            <a:pPr marL="0" indent="0">
              <a:buNone/>
            </a:pP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75</a:t>
            </a:fld>
            <a:endParaRPr lang="en-US" dirty="0"/>
          </a:p>
        </p:txBody>
      </p:sp>
      <p:sp>
        <p:nvSpPr>
          <p:cNvPr id="7" name="Content Placeholder 6">
            <a:extLst>
              <a:ext uri="{FF2B5EF4-FFF2-40B4-BE49-F238E27FC236}">
                <a16:creationId xmlns:a16="http://schemas.microsoft.com/office/drawing/2014/main" id="{AFB27809-D3C3-1F40-BE70-EF2B92A06098}"/>
              </a:ext>
            </a:extLst>
          </p:cNvPr>
          <p:cNvSpPr>
            <a:spLocks noGrp="1"/>
          </p:cNvSpPr>
          <p:nvPr>
            <p:ph sz="half" idx="2"/>
          </p:nvPr>
        </p:nvSpPr>
        <p:spPr/>
        <p:txBody>
          <a:bodyPr/>
          <a:lstStyle/>
          <a:p>
            <a:r>
              <a:rPr lang="en-US" dirty="0"/>
              <a:t> </a:t>
            </a:r>
          </a:p>
        </p:txBody>
      </p:sp>
      <p:pic>
        <p:nvPicPr>
          <p:cNvPr id="8" name="Picture 7">
            <a:extLst>
              <a:ext uri="{FF2B5EF4-FFF2-40B4-BE49-F238E27FC236}">
                <a16:creationId xmlns:a16="http://schemas.microsoft.com/office/drawing/2014/main" id="{4221B7A4-2C97-2A4F-8F7E-878071283960}"/>
              </a:ext>
            </a:extLst>
          </p:cNvPr>
          <p:cNvPicPr>
            <a:picLocks noChangeAspect="1"/>
          </p:cNvPicPr>
          <p:nvPr/>
        </p:nvPicPr>
        <p:blipFill>
          <a:blip r:embed="rId2"/>
          <a:stretch>
            <a:fillRect/>
          </a:stretch>
        </p:blipFill>
        <p:spPr>
          <a:xfrm>
            <a:off x="6016046" y="1981200"/>
            <a:ext cx="2393317" cy="3586025"/>
          </a:xfrm>
          <a:prstGeom prst="rect">
            <a:avLst/>
          </a:prstGeom>
        </p:spPr>
      </p:pic>
    </p:spTree>
    <p:extLst>
      <p:ext uri="{BB962C8B-B14F-4D97-AF65-F5344CB8AC3E}">
        <p14:creationId xmlns:p14="http://schemas.microsoft.com/office/powerpoint/2010/main" val="2589856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047500" y="639097"/>
            <a:ext cx="3609804" cy="3686015"/>
          </a:xfrm>
        </p:spPr>
        <p:txBody>
          <a:bodyPr vert="horz" lIns="91440" tIns="45720" rIns="91440" bIns="45720" rtlCol="0" anchor="b">
            <a:normAutofit fontScale="90000"/>
          </a:bodyPr>
          <a:lstStyle/>
          <a:p>
            <a:r>
              <a:rPr lang="en-US" sz="5600" dirty="0"/>
              <a:t>Housing Focused Case Management</a:t>
            </a:r>
          </a:p>
        </p:txBody>
      </p:sp>
      <p:sp>
        <p:nvSpPr>
          <p:cNvPr id="6" name="Text Placeholder 5"/>
          <p:cNvSpPr>
            <a:spLocks noGrp="1"/>
          </p:cNvSpPr>
          <p:nvPr>
            <p:ph type="body" idx="1"/>
          </p:nvPr>
        </p:nvSpPr>
        <p:spPr>
          <a:xfrm>
            <a:off x="5047499" y="4455621"/>
            <a:ext cx="3621826" cy="1238616"/>
          </a:xfrm>
        </p:spPr>
        <p:txBody>
          <a:bodyPr vert="horz" lIns="91440" tIns="45720" rIns="91440" bIns="45720" rtlCol="0">
            <a:normAutofit/>
          </a:bodyPr>
          <a:lstStyle/>
          <a:p>
            <a:r>
              <a:rPr lang="en-US" dirty="0">
                <a:solidFill>
                  <a:schemeClr val="tx1">
                    <a:lumMod val="85000"/>
                    <a:lumOff val="15000"/>
                  </a:schemeClr>
                </a:solidFill>
              </a:rPr>
              <a:t> </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76</a:t>
            </a:fld>
            <a:endParaRPr lang="en-US"/>
          </a:p>
        </p:txBody>
      </p:sp>
      <p:pic>
        <p:nvPicPr>
          <p:cNvPr id="2" name="Picture 1">
            <a:extLst>
              <a:ext uri="{FF2B5EF4-FFF2-40B4-BE49-F238E27FC236}">
                <a16:creationId xmlns:a16="http://schemas.microsoft.com/office/drawing/2014/main" id="{B262BD4D-6933-0B4B-A617-670E04906E45}"/>
              </a:ext>
            </a:extLst>
          </p:cNvPr>
          <p:cNvPicPr>
            <a:picLocks noChangeAspect="1"/>
          </p:cNvPicPr>
          <p:nvPr/>
        </p:nvPicPr>
        <p:blipFill rotWithShape="1">
          <a:blip r:embed="rId2"/>
          <a:srcRect l="10364" r="8222"/>
          <a:stretch/>
        </p:blipFill>
        <p:spPr>
          <a:xfrm>
            <a:off x="475499" y="640081"/>
            <a:ext cx="4096501" cy="5054156"/>
          </a:xfrm>
          <a:prstGeom prst="rect">
            <a:avLst/>
          </a:prstGeom>
        </p:spPr>
      </p:pic>
    </p:spTree>
    <p:extLst>
      <p:ext uri="{BB962C8B-B14F-4D97-AF65-F5344CB8AC3E}">
        <p14:creationId xmlns:p14="http://schemas.microsoft.com/office/powerpoint/2010/main" val="1036224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1FC6B13-8761-42A3-BFB6-7274FC76002A}"/>
              </a:ext>
            </a:extLst>
          </p:cNvPr>
          <p:cNvSpPr>
            <a:spLocks noGrp="1"/>
          </p:cNvSpPr>
          <p:nvPr>
            <p:ph type="body" sz="half" idx="2"/>
          </p:nvPr>
        </p:nvSpPr>
        <p:spPr>
          <a:xfrm>
            <a:off x="457200" y="2141349"/>
            <a:ext cx="2209895" cy="2899006"/>
          </a:xfrm>
          <a:solidFill>
            <a:schemeClr val="accent1"/>
          </a:solidFill>
        </p:spPr>
        <p:txBody>
          <a:bodyPr anchor="ctr">
            <a:normAutofit/>
          </a:bodyPr>
          <a:lstStyle/>
          <a:p>
            <a:r>
              <a:rPr lang="en-US" sz="2700" dirty="0"/>
              <a:t>Housing Focused Case Management Services</a:t>
            </a:r>
          </a:p>
        </p:txBody>
      </p:sp>
      <p:graphicFrame>
        <p:nvGraphicFramePr>
          <p:cNvPr id="9" name="Diagram 8">
            <a:extLst>
              <a:ext uri="{FF2B5EF4-FFF2-40B4-BE49-F238E27FC236}">
                <a16:creationId xmlns:a16="http://schemas.microsoft.com/office/drawing/2014/main" id="{CE0A09DD-314E-4EFA-AFB2-016DD441FC94}"/>
              </a:ext>
            </a:extLst>
          </p:cNvPr>
          <p:cNvGraphicFramePr/>
          <p:nvPr>
            <p:extLst/>
          </p:nvPr>
        </p:nvGraphicFramePr>
        <p:xfrm>
          <a:off x="4180805" y="1635047"/>
          <a:ext cx="480986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ctagon 14">
            <a:extLst>
              <a:ext uri="{FF2B5EF4-FFF2-40B4-BE49-F238E27FC236}">
                <a16:creationId xmlns:a16="http://schemas.microsoft.com/office/drawing/2014/main" id="{75AC2CDF-5E96-4CC1-BAFA-3EBAB7F3F595}"/>
              </a:ext>
            </a:extLst>
          </p:cNvPr>
          <p:cNvSpPr/>
          <p:nvPr/>
        </p:nvSpPr>
        <p:spPr>
          <a:xfrm>
            <a:off x="4362487" y="2963596"/>
            <a:ext cx="1277436" cy="1254512"/>
          </a:xfrm>
          <a:prstGeom prst="octagon">
            <a:avLst/>
          </a:prstGeom>
          <a:solidFill>
            <a:schemeClr val="accent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dirty="0">
                <a:solidFill>
                  <a:schemeClr val="bg1"/>
                </a:solidFill>
              </a:rPr>
              <a:t>Discharge Planning</a:t>
            </a:r>
          </a:p>
        </p:txBody>
      </p:sp>
      <p:sp>
        <p:nvSpPr>
          <p:cNvPr id="16" name="Octagon 15">
            <a:extLst>
              <a:ext uri="{FF2B5EF4-FFF2-40B4-BE49-F238E27FC236}">
                <a16:creationId xmlns:a16="http://schemas.microsoft.com/office/drawing/2014/main" id="{69E4129A-ED89-4B53-8431-066605A963E4}"/>
              </a:ext>
            </a:extLst>
          </p:cNvPr>
          <p:cNvSpPr/>
          <p:nvPr/>
        </p:nvSpPr>
        <p:spPr>
          <a:xfrm>
            <a:off x="4814112" y="1968349"/>
            <a:ext cx="1277436" cy="1254512"/>
          </a:xfrm>
          <a:prstGeom prst="octagon">
            <a:avLst/>
          </a:prstGeom>
          <a:solidFill>
            <a:schemeClr val="accent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50" dirty="0">
                <a:solidFill>
                  <a:schemeClr val="bg1"/>
                </a:solidFill>
              </a:rPr>
              <a:t>Aftercare</a:t>
            </a:r>
          </a:p>
        </p:txBody>
      </p:sp>
    </p:spTree>
    <p:extLst>
      <p:ext uri="{BB962C8B-B14F-4D97-AF65-F5344CB8AC3E}">
        <p14:creationId xmlns:p14="http://schemas.microsoft.com/office/powerpoint/2010/main" val="390140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&amp; Service Planning - Monitoring</a:t>
            </a:r>
          </a:p>
        </p:txBody>
      </p:sp>
      <p:sp>
        <p:nvSpPr>
          <p:cNvPr id="8" name="Text Placeholder 7"/>
          <p:cNvSpPr>
            <a:spLocks noGrp="1"/>
          </p:cNvSpPr>
          <p:nvPr>
            <p:ph idx="1"/>
          </p:nvPr>
        </p:nvSpPr>
        <p:spPr>
          <a:xfrm>
            <a:off x="728889" y="1737361"/>
            <a:ext cx="7543800" cy="4658999"/>
          </a:xfrm>
        </p:spPr>
        <p:txBody>
          <a:bodyPr>
            <a:normAutofit fontScale="47500" lnSpcReduction="20000"/>
          </a:bodyPr>
          <a:lstStyle/>
          <a:p>
            <a:r>
              <a:rPr lang="en-US" sz="6000" dirty="0"/>
              <a:t>  </a:t>
            </a:r>
          </a:p>
          <a:p>
            <a:pPr marL="82153" indent="0">
              <a:buNone/>
            </a:pPr>
            <a:r>
              <a:rPr lang="en-US" sz="7200" b="1" dirty="0"/>
              <a:t>Assessment of client service needs &amp; Service Plans</a:t>
            </a:r>
          </a:p>
          <a:p>
            <a:pPr marL="338138" indent="-255985">
              <a:buFont typeface="Arial"/>
              <a:buChar char="•"/>
            </a:pPr>
            <a:r>
              <a:rPr lang="en-US" sz="6000" dirty="0"/>
              <a:t>Completed within 30 days of project entry</a:t>
            </a:r>
          </a:p>
          <a:p>
            <a:pPr marL="338138" indent="-255985">
              <a:buFont typeface="Arial"/>
              <a:buChar char="•"/>
            </a:pPr>
            <a:r>
              <a:rPr lang="en-US" sz="6000" dirty="0"/>
              <a:t>Updated at least every 6 months</a:t>
            </a:r>
          </a:p>
          <a:p>
            <a:pPr marL="338138" indent="-255985">
              <a:buFont typeface="Arial"/>
              <a:buChar char="•"/>
            </a:pPr>
            <a:r>
              <a:rPr lang="en-US" sz="6000" dirty="0"/>
              <a:t>Signed by client, outreach worker &amp; supervisor</a:t>
            </a:r>
          </a:p>
          <a:p>
            <a:pPr marL="385763" indent="-254794">
              <a:buFont typeface="Arial" panose="020B0604020202020204" pitchFamily="34" charset="0"/>
              <a:buChar char="•"/>
            </a:pPr>
            <a:r>
              <a:rPr lang="en-US" sz="6000" dirty="0"/>
              <a:t>Goals are specific and measurable </a:t>
            </a:r>
          </a:p>
          <a:p>
            <a:pPr marL="385763" indent="-254794">
              <a:buFont typeface="Arial" panose="020B0604020202020204" pitchFamily="34" charset="0"/>
              <a:buChar char="•"/>
            </a:pPr>
            <a:r>
              <a:rPr lang="en-US" sz="6000" dirty="0"/>
              <a:t>Plans include action steps indicating responsible party and timeline for completion</a:t>
            </a:r>
          </a:p>
          <a:p>
            <a:pPr marL="338138" indent="-255985">
              <a:buFont typeface="Arial"/>
              <a:buChar char="•"/>
            </a:pPr>
            <a:endParaRPr lang="en-US" sz="8400" dirty="0"/>
          </a:p>
          <a:p>
            <a:pPr marL="82153" indent="0">
              <a:buNone/>
            </a:pPr>
            <a:endParaRPr lang="en-US" sz="6000"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78</a:t>
            </a:fld>
            <a:endParaRPr lang="en-US" dirty="0"/>
          </a:p>
        </p:txBody>
      </p:sp>
      <p:pic>
        <p:nvPicPr>
          <p:cNvPr id="9" name="Picture 8"/>
          <p:cNvPicPr>
            <a:picLocks noChangeAspect="1"/>
          </p:cNvPicPr>
          <p:nvPr/>
        </p:nvPicPr>
        <p:blipFill>
          <a:blip r:embed="rId3"/>
          <a:stretch>
            <a:fillRect/>
          </a:stretch>
        </p:blipFill>
        <p:spPr>
          <a:xfrm>
            <a:off x="6629400" y="314036"/>
            <a:ext cx="2234188" cy="1486751"/>
          </a:xfrm>
          <a:prstGeom prst="rect">
            <a:avLst/>
          </a:prstGeom>
        </p:spPr>
      </p:pic>
    </p:spTree>
    <p:extLst>
      <p:ext uri="{BB962C8B-B14F-4D97-AF65-F5344CB8AC3E}">
        <p14:creationId xmlns:p14="http://schemas.microsoft.com/office/powerpoint/2010/main" val="40345516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sz="half" idx="1"/>
          </p:nvPr>
        </p:nvSpPr>
        <p:spPr>
          <a:xfrm>
            <a:off x="822969" y="1905000"/>
            <a:ext cx="5349231" cy="4267200"/>
          </a:xfrm>
        </p:spPr>
        <p:txBody>
          <a:bodyPr>
            <a:noAutofit/>
          </a:bodyPr>
          <a:lstStyle/>
          <a:p>
            <a:pPr lvl="1">
              <a:buFont typeface="Arial" panose="020B0604020202020204" pitchFamily="34" charset="0"/>
              <a:buChar char="•"/>
            </a:pPr>
            <a:r>
              <a:rPr lang="en-US" sz="2400" dirty="0"/>
              <a:t>Is  a process not an event.</a:t>
            </a:r>
          </a:p>
          <a:p>
            <a:pPr lvl="1">
              <a:buFont typeface="Arial" panose="020B0604020202020204" pitchFamily="34" charset="0"/>
              <a:buChar char="•"/>
            </a:pPr>
            <a:r>
              <a:rPr lang="en-US" sz="2400" dirty="0"/>
              <a:t>Requires trust that offering information will lead to needed services/resources.</a:t>
            </a:r>
          </a:p>
          <a:p>
            <a:pPr lvl="1">
              <a:buFont typeface="Arial" panose="020B0604020202020204" pitchFamily="34" charset="0"/>
              <a:buChar char="•"/>
            </a:pPr>
            <a:r>
              <a:rPr lang="en-US" sz="2400" dirty="0"/>
              <a:t>Allow the information to unfold over time.</a:t>
            </a:r>
          </a:p>
          <a:p>
            <a:pPr lvl="1">
              <a:buFont typeface="Arial" panose="020B0604020202020204" pitchFamily="34" charset="0"/>
              <a:buChar char="•"/>
            </a:pPr>
            <a:r>
              <a:rPr lang="en-US" sz="2400" dirty="0"/>
              <a:t>As each client experiences challenges and progress, the assessment will deepen.</a:t>
            </a:r>
          </a:p>
          <a:p>
            <a:pPr lvl="1">
              <a:buFont typeface="Arial" panose="020B0604020202020204" pitchFamily="34" charset="0"/>
              <a:buChar char="•"/>
            </a:pPr>
            <a:r>
              <a:rPr lang="en-US" sz="2400" dirty="0"/>
              <a:t>The work provides unique information about how each person lives, what their dreams are, who their connections are, how they look when they are unwell.</a:t>
            </a:r>
          </a:p>
        </p:txBody>
      </p:sp>
      <p:pic>
        <p:nvPicPr>
          <p:cNvPr id="8" name="Content Placeholder 7"/>
          <p:cNvPicPr>
            <a:picLocks noGrp="1" noChangeAspect="1"/>
          </p:cNvPicPr>
          <p:nvPr>
            <p:ph sz="half" idx="2"/>
          </p:nvPr>
        </p:nvPicPr>
        <p:blipFill rotWithShape="1">
          <a:blip r:embed="rId2"/>
          <a:stretch/>
        </p:blipFill>
        <p:spPr>
          <a:xfrm>
            <a:off x="6299777" y="3429000"/>
            <a:ext cx="2066983" cy="1143000"/>
          </a:xfrm>
        </p:spPr>
      </p:pic>
      <p:sp>
        <p:nvSpPr>
          <p:cNvPr id="4" name="Slide Number Placeholder 3"/>
          <p:cNvSpPr>
            <a:spLocks noGrp="1"/>
          </p:cNvSpPr>
          <p:nvPr>
            <p:ph type="sldNum" sz="quarter" idx="12"/>
          </p:nvPr>
        </p:nvSpPr>
        <p:spPr/>
        <p:txBody>
          <a:bodyPr/>
          <a:lstStyle/>
          <a:p>
            <a:fld id="{4FAB73BC-B049-4115-A692-8D63A059BFB8}" type="slidenum">
              <a:rPr lang="en-US" smtClean="0"/>
              <a:pPr/>
              <a:t>79</a:t>
            </a:fld>
            <a:endParaRPr lang="en-US" dirty="0"/>
          </a:p>
        </p:txBody>
      </p:sp>
    </p:spTree>
    <p:extLst>
      <p:ext uri="{BB962C8B-B14F-4D97-AF65-F5344CB8AC3E}">
        <p14:creationId xmlns:p14="http://schemas.microsoft.com/office/powerpoint/2010/main" val="365601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3BAF-A07C-BB4A-9912-8B3423BCD444}"/>
              </a:ext>
            </a:extLst>
          </p:cNvPr>
          <p:cNvSpPr>
            <a:spLocks noGrp="1"/>
          </p:cNvSpPr>
          <p:nvPr>
            <p:ph type="title"/>
          </p:nvPr>
        </p:nvSpPr>
        <p:spPr/>
        <p:txBody>
          <a:bodyPr>
            <a:normAutofit/>
          </a:bodyPr>
          <a:lstStyle/>
          <a:p>
            <a:r>
              <a:rPr lang="en-US" dirty="0"/>
              <a:t>Housing Works – DUH??!!</a:t>
            </a:r>
          </a:p>
        </p:txBody>
      </p:sp>
      <p:sp>
        <p:nvSpPr>
          <p:cNvPr id="11" name="Content Placeholder 10">
            <a:extLst>
              <a:ext uri="{FF2B5EF4-FFF2-40B4-BE49-F238E27FC236}">
                <a16:creationId xmlns:a16="http://schemas.microsoft.com/office/drawing/2014/main" id="{78993CF7-6D4E-49CC-9D5A-D21A0A25C8CF}"/>
              </a:ext>
            </a:extLst>
          </p:cNvPr>
          <p:cNvSpPr>
            <a:spLocks noGrp="1"/>
          </p:cNvSpPr>
          <p:nvPr>
            <p:ph idx="1"/>
          </p:nvPr>
        </p:nvSpPr>
        <p:spPr>
          <a:xfrm>
            <a:off x="956788" y="1905000"/>
            <a:ext cx="7409972" cy="4267199"/>
          </a:xfrm>
        </p:spPr>
        <p:txBody>
          <a:bodyPr>
            <a:noAutofit/>
          </a:bodyPr>
          <a:lstStyle/>
          <a:p>
            <a:r>
              <a:rPr lang="en-US" sz="2400" dirty="0"/>
              <a:t>TRUE. But…</a:t>
            </a:r>
          </a:p>
          <a:p>
            <a:pPr marL="342900" indent="-171450">
              <a:buFont typeface="Arial" panose="020B0604020202020204" pitchFamily="34" charset="0"/>
              <a:buChar char="•"/>
            </a:pPr>
            <a:r>
              <a:rPr lang="en-US" sz="2400" dirty="0"/>
              <a:t>How many times have you offered housing to someone who doesn’t take it?</a:t>
            </a:r>
          </a:p>
          <a:p>
            <a:pPr marL="342900" indent="-171450">
              <a:buFont typeface="Arial" panose="020B0604020202020204" pitchFamily="34" charset="0"/>
              <a:buChar char="•"/>
            </a:pPr>
            <a:r>
              <a:rPr lang="en-US" sz="2400" dirty="0"/>
              <a:t>Helped someone get housed who never settles in the unit?</a:t>
            </a:r>
          </a:p>
          <a:p>
            <a:pPr marL="342900" indent="-171450">
              <a:buFont typeface="Arial" panose="020B0604020202020204" pitchFamily="34" charset="0"/>
              <a:buChar char="•"/>
            </a:pPr>
            <a:r>
              <a:rPr lang="en-US" sz="2400" dirty="0"/>
              <a:t>Helped someone get housed who gets evicted?</a:t>
            </a:r>
          </a:p>
          <a:p>
            <a:pPr marL="171450" indent="0">
              <a:buNone/>
            </a:pPr>
            <a:r>
              <a:rPr lang="en-US" sz="2400" dirty="0"/>
              <a:t>There are some data that support what you already know…</a:t>
            </a:r>
          </a:p>
          <a:p>
            <a:pPr marL="171450" indent="0">
              <a:buNone/>
            </a:pPr>
            <a:r>
              <a:rPr lang="en-US" sz="2400" dirty="0"/>
              <a:t>Solving unsheltered homelessness is about more than affordable housing (&amp; certainly shelter availability).</a:t>
            </a:r>
          </a:p>
        </p:txBody>
      </p:sp>
      <p:sp>
        <p:nvSpPr>
          <p:cNvPr id="5" name="Slide Number Placeholder 4">
            <a:extLst>
              <a:ext uri="{FF2B5EF4-FFF2-40B4-BE49-F238E27FC236}">
                <a16:creationId xmlns:a16="http://schemas.microsoft.com/office/drawing/2014/main" id="{B5D07E41-0F24-044C-9689-A97D59362FFB}"/>
              </a:ext>
            </a:extLst>
          </p:cNvPr>
          <p:cNvSpPr>
            <a:spLocks noGrp="1"/>
          </p:cNvSpPr>
          <p:nvPr>
            <p:ph type="sldNum" sz="quarter" idx="12"/>
          </p:nvPr>
        </p:nvSpPr>
        <p:spPr/>
        <p:txBody>
          <a:bodyPr>
            <a:normAutofit/>
          </a:bodyPr>
          <a:lstStyle/>
          <a:p>
            <a:pPr>
              <a:spcAft>
                <a:spcPts val="450"/>
              </a:spcAft>
            </a:pPr>
            <a:fld id="{4FAB73BC-B049-4115-A692-8D63A059BFB8}" type="slidenum">
              <a:rPr lang="en-US" smtClean="0"/>
              <a:pPr>
                <a:spcAft>
                  <a:spcPts val="450"/>
                </a:spcAft>
              </a:pPr>
              <a:t>8</a:t>
            </a:fld>
            <a:endParaRPr lang="en-US"/>
          </a:p>
        </p:txBody>
      </p:sp>
      <p:pic>
        <p:nvPicPr>
          <p:cNvPr id="9" name="Content Placeholder 5">
            <a:extLst>
              <a:ext uri="{FF2B5EF4-FFF2-40B4-BE49-F238E27FC236}">
                <a16:creationId xmlns:a16="http://schemas.microsoft.com/office/drawing/2014/main" id="{D5759D2D-CFDC-B44A-B70B-C4D9E2CC6228}"/>
              </a:ext>
            </a:extLst>
          </p:cNvPr>
          <p:cNvPicPr>
            <a:picLocks noChangeAspect="1"/>
          </p:cNvPicPr>
          <p:nvPr/>
        </p:nvPicPr>
        <p:blipFill>
          <a:blip r:embed="rId3"/>
          <a:stretch>
            <a:fillRect/>
          </a:stretch>
        </p:blipFill>
        <p:spPr>
          <a:xfrm>
            <a:off x="7128988" y="33089"/>
            <a:ext cx="2015012" cy="1245202"/>
          </a:xfrm>
          <a:prstGeom prst="rect">
            <a:avLst/>
          </a:prstGeom>
        </p:spPr>
      </p:pic>
    </p:spTree>
    <p:extLst>
      <p:ext uri="{BB962C8B-B14F-4D97-AF65-F5344CB8AC3E}">
        <p14:creationId xmlns:p14="http://schemas.microsoft.com/office/powerpoint/2010/main" val="1284751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Domains</a:t>
            </a:r>
          </a:p>
        </p:txBody>
      </p:sp>
      <p:sp>
        <p:nvSpPr>
          <p:cNvPr id="3" name="Content Placeholder 2"/>
          <p:cNvSpPr>
            <a:spLocks noGrp="1"/>
          </p:cNvSpPr>
          <p:nvPr>
            <p:ph sz="half"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201168" lvl="1" indent="0">
              <a:buNone/>
            </a:pPr>
            <a:endParaRPr lang="en-US" sz="2400" dirty="0"/>
          </a:p>
          <a:p>
            <a:pPr lvl="1">
              <a:buFont typeface="Arial" panose="020B0604020202020204" pitchFamily="34" charset="0"/>
              <a:buChar char="•"/>
            </a:pPr>
            <a:r>
              <a:rPr lang="en-US" sz="2400" dirty="0"/>
              <a:t>Housing and Homelessness History and Information</a:t>
            </a:r>
          </a:p>
          <a:p>
            <a:pPr lvl="1">
              <a:buFont typeface="Arial" panose="020B0604020202020204" pitchFamily="34" charset="0"/>
              <a:buChar char="•"/>
            </a:pPr>
            <a:r>
              <a:rPr lang="en-US" sz="2400" dirty="0"/>
              <a:t>Life Skills</a:t>
            </a:r>
          </a:p>
          <a:p>
            <a:pPr lvl="1">
              <a:buFont typeface="Arial" panose="020B0604020202020204" pitchFamily="34" charset="0"/>
              <a:buChar char="•"/>
            </a:pPr>
            <a:r>
              <a:rPr lang="en-US" sz="2400" dirty="0"/>
              <a:t>Employment and Education</a:t>
            </a:r>
          </a:p>
          <a:p>
            <a:pPr lvl="1">
              <a:buFont typeface="Arial" panose="020B0604020202020204" pitchFamily="34" charset="0"/>
              <a:buChar char="•"/>
            </a:pPr>
            <a:r>
              <a:rPr lang="en-US" sz="2400" dirty="0"/>
              <a:t>Health </a:t>
            </a:r>
          </a:p>
          <a:p>
            <a:pPr lvl="1">
              <a:buFont typeface="Arial" panose="020B0604020202020204" pitchFamily="34" charset="0"/>
              <a:buChar char="•"/>
            </a:pPr>
            <a:r>
              <a:rPr lang="en-US" sz="2400" dirty="0"/>
              <a:t>Mental Health, Substance Use </a:t>
            </a:r>
          </a:p>
          <a:p>
            <a:pPr lvl="1">
              <a:buFont typeface="Arial" panose="020B0604020202020204" pitchFamily="34" charset="0"/>
              <a:buChar char="•"/>
            </a:pPr>
            <a:r>
              <a:rPr lang="en-US" sz="2400" dirty="0"/>
              <a:t>Trauma</a:t>
            </a:r>
          </a:p>
          <a:p>
            <a:pPr lvl="1">
              <a:buFont typeface="Arial" panose="020B0604020202020204" pitchFamily="34" charset="0"/>
              <a:buChar char="•"/>
            </a:pPr>
            <a:endParaRPr lang="en-US" sz="1950" dirty="0"/>
          </a:p>
          <a:p>
            <a:pPr lvl="1">
              <a:buFont typeface="Arial" panose="020B0604020202020204" pitchFamily="34" charset="0"/>
              <a:buChar char="•"/>
            </a:pPr>
            <a:endParaRPr lang="en-US" sz="1950" dirty="0"/>
          </a:p>
        </p:txBody>
      </p:sp>
      <p:sp>
        <p:nvSpPr>
          <p:cNvPr id="5" name="Content Placeholder 4"/>
          <p:cNvSpPr>
            <a:spLocks noGrp="1"/>
          </p:cNvSpPr>
          <p:nvPr>
            <p:ph sz="half" idx="2"/>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lvl="1">
              <a:spcAft>
                <a:spcPts val="450"/>
              </a:spcAft>
              <a:buFont typeface="Arial" panose="020B0604020202020204" pitchFamily="34" charset="0"/>
              <a:buChar char="•"/>
            </a:pPr>
            <a:endParaRPr lang="en-US" sz="2400" dirty="0"/>
          </a:p>
          <a:p>
            <a:pPr lvl="1">
              <a:spcAft>
                <a:spcPts val="450"/>
              </a:spcAft>
              <a:buFont typeface="Arial" panose="020B0604020202020204" pitchFamily="34" charset="0"/>
              <a:buChar char="•"/>
            </a:pPr>
            <a:r>
              <a:rPr lang="en-US" sz="2400" dirty="0"/>
              <a:t>Financial Resources and Obligations</a:t>
            </a:r>
          </a:p>
          <a:p>
            <a:pPr lvl="1">
              <a:spcAft>
                <a:spcPts val="450"/>
              </a:spcAft>
              <a:buFont typeface="Arial" panose="020B0604020202020204" pitchFamily="34" charset="0"/>
              <a:buChar char="•"/>
            </a:pPr>
            <a:r>
              <a:rPr lang="en-US" sz="2400" dirty="0"/>
              <a:t>Legal Involvement</a:t>
            </a:r>
          </a:p>
          <a:p>
            <a:pPr lvl="1">
              <a:spcAft>
                <a:spcPts val="450"/>
              </a:spcAft>
              <a:buFont typeface="Arial" panose="020B0604020202020204" pitchFamily="34" charset="0"/>
              <a:buChar char="•"/>
            </a:pPr>
            <a:r>
              <a:rPr lang="en-US" sz="2400" dirty="0"/>
              <a:t>Services Resources</a:t>
            </a:r>
          </a:p>
          <a:p>
            <a:pPr lvl="1">
              <a:spcAft>
                <a:spcPts val="450"/>
              </a:spcAft>
              <a:buFont typeface="Arial" panose="020B0604020202020204" pitchFamily="34" charset="0"/>
              <a:buChar char="•"/>
            </a:pPr>
            <a:r>
              <a:rPr lang="en-US" sz="2400" dirty="0"/>
              <a:t>Natural Supports</a:t>
            </a:r>
          </a:p>
          <a:p>
            <a:pPr lvl="1">
              <a:spcAft>
                <a:spcPts val="450"/>
              </a:spcAft>
              <a:buFont typeface="Arial" panose="020B0604020202020204" pitchFamily="34" charset="0"/>
              <a:buChar char="•"/>
            </a:pPr>
            <a:r>
              <a:rPr lang="en-US" sz="2400" dirty="0"/>
              <a:t>Interests and Hobbies</a:t>
            </a:r>
          </a:p>
          <a:p>
            <a:pPr lvl="1">
              <a:spcAft>
                <a:spcPts val="450"/>
              </a:spcAft>
              <a:buFont typeface="Arial" panose="020B0604020202020204" pitchFamily="34" charset="0"/>
              <a:buChar char="•"/>
            </a:pPr>
            <a:r>
              <a:rPr lang="en-US" sz="2400" dirty="0"/>
              <a:t>Strengths and Barriers to Accessing resources</a:t>
            </a:r>
          </a:p>
          <a:p>
            <a:pPr lvl="1">
              <a:spcAft>
                <a:spcPts val="450"/>
              </a:spcAft>
              <a:buFont typeface="Arial" panose="020B0604020202020204" pitchFamily="34" charset="0"/>
              <a:buChar char="•"/>
            </a:pPr>
            <a:r>
              <a:rPr lang="en-US" sz="2400" dirty="0"/>
              <a:t>Summary</a:t>
            </a:r>
          </a:p>
        </p:txBody>
      </p:sp>
      <p:sp>
        <p:nvSpPr>
          <p:cNvPr id="4" name="Slide Number Placeholder 3"/>
          <p:cNvSpPr>
            <a:spLocks noGrp="1"/>
          </p:cNvSpPr>
          <p:nvPr>
            <p:ph type="sldNum" sz="quarter" idx="12"/>
          </p:nvPr>
        </p:nvSpPr>
        <p:spPr/>
        <p:txBody>
          <a:bodyPr/>
          <a:lstStyle/>
          <a:p>
            <a:fld id="{4FAB73BC-B049-4115-A692-8D63A059BFB8}" type="slidenum">
              <a:rPr lang="en-US" smtClean="0"/>
              <a:pPr/>
              <a:t>80</a:t>
            </a:fld>
            <a:endParaRPr lang="en-US" dirty="0"/>
          </a:p>
        </p:txBody>
      </p:sp>
    </p:spTree>
    <p:extLst>
      <p:ext uri="{BB962C8B-B14F-4D97-AF65-F5344CB8AC3E}">
        <p14:creationId xmlns:p14="http://schemas.microsoft.com/office/powerpoint/2010/main" val="758322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86200" y="452811"/>
            <a:ext cx="4776107" cy="1450757"/>
          </a:xfrm>
        </p:spPr>
        <p:txBody>
          <a:bodyPr vert="horz" lIns="91440" tIns="45720" rIns="91440" bIns="45720" rtlCol="0" anchor="b">
            <a:normAutofit/>
          </a:bodyPr>
          <a:lstStyle/>
          <a:p>
            <a:r>
              <a:rPr lang="en-US" sz="4400" dirty="0"/>
              <a:t>Assess Housing and Homeless History</a:t>
            </a:r>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125" r="27092" b="-2"/>
          <a:stretch/>
        </p:blipFill>
        <p:spPr>
          <a:xfrm>
            <a:off x="20" y="-12128"/>
            <a:ext cx="3490702" cy="6870127"/>
          </a:xfrm>
          <a:prstGeom prst="rect">
            <a:avLst/>
          </a:prstGeom>
        </p:spPr>
      </p:pic>
      <p:sp>
        <p:nvSpPr>
          <p:cNvPr id="3" name="Slide Number Placeholder 2"/>
          <p:cNvSpPr>
            <a:spLocks noGrp="1"/>
          </p:cNvSpPr>
          <p:nvPr>
            <p:ph type="sldNum" sz="quarter" idx="12"/>
          </p:nvPr>
        </p:nvSpPr>
        <p:spPr>
          <a:xfrm>
            <a:off x="7425343" y="6459785"/>
            <a:ext cx="984019" cy="365125"/>
          </a:xfrm>
          <a:prstGeom prst="rect">
            <a:avLst/>
          </a:prstGeom>
        </p:spPr>
        <p:txBody>
          <a:bodyPr vert="horz" lIns="91440" tIns="45720" rIns="91440" bIns="45720" rtlCol="0" anchor="ctr">
            <a:normAutofit/>
          </a:bodyPr>
          <a:lstStyle/>
          <a:p>
            <a:pPr>
              <a:spcAft>
                <a:spcPts val="600"/>
              </a:spcAft>
            </a:pPr>
            <a:fld id="{C2DA0C39-7C8B-4188-AE52-1E26AAB2D1D9}" type="slidenum">
              <a:rPr lang="en-US">
                <a:solidFill>
                  <a:schemeClr val="tx1">
                    <a:lumMod val="75000"/>
                    <a:lumOff val="25000"/>
                  </a:schemeClr>
                </a:solidFill>
              </a:rPr>
              <a:pPr>
                <a:spcAft>
                  <a:spcPts val="600"/>
                </a:spcAft>
              </a:pPr>
              <a:t>81</a:t>
            </a:fld>
            <a:endParaRPr lang="en-US">
              <a:solidFill>
                <a:schemeClr val="tx1">
                  <a:lumMod val="75000"/>
                  <a:lumOff val="25000"/>
                </a:schemeClr>
              </a:solidFill>
            </a:endParaRPr>
          </a:p>
        </p:txBody>
      </p:sp>
      <p:graphicFrame>
        <p:nvGraphicFramePr>
          <p:cNvPr id="5" name="Content Placeholder 4"/>
          <p:cNvGraphicFramePr>
            <a:graphicFrameLocks noGrp="1"/>
          </p:cNvGraphicFramePr>
          <p:nvPr>
            <p:ph sz="half" idx="1"/>
            <p:extLst/>
          </p:nvPr>
        </p:nvGraphicFramePr>
        <p:xfrm>
          <a:off x="3886200" y="2198914"/>
          <a:ext cx="4776107" cy="3670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7348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8534400" cy="569214"/>
          </a:xfrm>
        </p:spPr>
        <p:txBody>
          <a:bodyPr>
            <a:normAutofit fontScale="90000"/>
          </a:bodyPr>
          <a:lstStyle/>
          <a:p>
            <a:r>
              <a:rPr lang="en-US" dirty="0"/>
              <a:t>Financial Needs/Requirements</a:t>
            </a:r>
          </a:p>
        </p:txBody>
      </p:sp>
      <p:graphicFrame>
        <p:nvGraphicFramePr>
          <p:cNvPr id="5" name="Content Placeholder 4"/>
          <p:cNvGraphicFramePr>
            <a:graphicFrameLocks noGrp="1"/>
          </p:cNvGraphicFramePr>
          <p:nvPr>
            <p:ph idx="1"/>
            <p:extLst/>
          </p:nvPr>
        </p:nvGraphicFramePr>
        <p:xfrm>
          <a:off x="457200" y="2002685"/>
          <a:ext cx="8229600" cy="3359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7425353" y="5702103"/>
            <a:ext cx="984019" cy="273844"/>
          </a:xfrm>
          <a:prstGeom prst="rect">
            <a:avLst/>
          </a:prstGeom>
        </p:spPr>
        <p:txBody>
          <a:bodyPr/>
          <a:lstStyle/>
          <a:p>
            <a:fld id="{C2DA0C39-7C8B-4188-AE52-1E26AAB2D1D9}"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3996656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1143000"/>
            <a:ext cx="7702847" cy="470847"/>
          </a:xfrm>
        </p:spPr>
        <p:txBody>
          <a:bodyPr>
            <a:normAutofit/>
          </a:bodyPr>
          <a:lstStyle/>
          <a:p>
            <a:r>
              <a:rPr lang="en-US" sz="2700" dirty="0">
                <a:solidFill>
                  <a:schemeClr val="tx1"/>
                </a:solidFill>
              </a:rPr>
              <a:t>Developing a Housing Plan</a:t>
            </a:r>
            <a:r>
              <a:rPr lang="en-US" sz="2700" dirty="0">
                <a:solidFill>
                  <a:schemeClr val="bg1"/>
                </a:solidFill>
              </a:rPr>
              <a:t>ning</a:t>
            </a:r>
          </a:p>
        </p:txBody>
      </p:sp>
      <p:graphicFrame>
        <p:nvGraphicFramePr>
          <p:cNvPr id="5" name="Content Placeholder 4"/>
          <p:cNvGraphicFramePr>
            <a:graphicFrameLocks noGrp="1"/>
          </p:cNvGraphicFramePr>
          <p:nvPr>
            <p:ph idx="1"/>
            <p:extLst/>
          </p:nvPr>
        </p:nvGraphicFramePr>
        <p:xfrm>
          <a:off x="228600" y="2307166"/>
          <a:ext cx="8763000" cy="30875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a:xfrm>
            <a:off x="7425360" y="5702113"/>
            <a:ext cx="984019" cy="273844"/>
          </a:xfrm>
          <a:prstGeom prst="rect">
            <a:avLst/>
          </a:prstGeom>
        </p:spPr>
        <p:txBody>
          <a:bodyPr/>
          <a:lstStyle/>
          <a:p>
            <a:fld id="{4FAB73BC-B049-4115-A692-8D63A059BFB8}" type="slidenum">
              <a:rPr lang="en-US" smtClean="0"/>
              <a:pPr/>
              <a:t>83</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51291652"/>
              </p:ext>
            </p:extLst>
          </p:nvPr>
        </p:nvGraphicFramePr>
        <p:xfrm>
          <a:off x="7283054" y="4542235"/>
          <a:ext cx="1646634" cy="566738"/>
        </p:xfrm>
        <a:graphic>
          <a:graphicData uri="http://schemas.openxmlformats.org/presentationml/2006/ole">
            <mc:AlternateContent xmlns:mc="http://schemas.openxmlformats.org/markup-compatibility/2006">
              <mc:Choice xmlns:v="urn:schemas-microsoft-com:vml" Requires="v">
                <p:oleObj spid="_x0000_s25618" name="Document" showAsIcon="1" r:id="rId9" imgW="965200" imgH="609600" progId="Word.Document.12">
                  <p:embed/>
                </p:oleObj>
              </mc:Choice>
              <mc:Fallback>
                <p:oleObj name="Document" showAsIcon="1" r:id="rId9" imgW="965200" imgH="609600" progId="Word.Document.12">
                  <p:embed/>
                  <p:pic>
                    <p:nvPicPr>
                      <p:cNvPr id="4" name="Object 3"/>
                      <p:cNvPicPr/>
                      <p:nvPr/>
                    </p:nvPicPr>
                    <p:blipFill>
                      <a:blip r:embed="rId10"/>
                      <a:stretch>
                        <a:fillRect/>
                      </a:stretch>
                    </p:blipFill>
                    <p:spPr>
                      <a:xfrm>
                        <a:off x="7283054" y="4542235"/>
                        <a:ext cx="1646634" cy="56673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0398403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Coordinating with Partners to get People Housing</a:t>
            </a:r>
          </a:p>
        </p:txBody>
      </p:sp>
      <p:sp>
        <p:nvSpPr>
          <p:cNvPr id="3" name="Content Placeholder 2"/>
          <p:cNvSpPr>
            <a:spLocks noGrp="1"/>
          </p:cNvSpPr>
          <p:nvPr>
            <p:ph idx="1"/>
          </p:nvPr>
        </p:nvSpPr>
        <p:spPr/>
        <p:txBody>
          <a:bodyPr>
            <a:normAutofit/>
          </a:bodyPr>
          <a:lstStyle/>
          <a:p>
            <a:pPr marL="259556" indent="-221456">
              <a:buFont typeface="Arial"/>
              <a:buChar char="•"/>
            </a:pPr>
            <a:r>
              <a:rPr lang="en-US" sz="2400" dirty="0"/>
              <a:t>How do you know who is doing what?</a:t>
            </a:r>
          </a:p>
          <a:p>
            <a:pPr marL="259556" indent="-221456">
              <a:buFont typeface="Arial"/>
              <a:buChar char="•"/>
            </a:pPr>
            <a:r>
              <a:rPr lang="en-US" sz="2400" dirty="0"/>
              <a:t>How do you decide what are the most critical tasks to expedite housing?</a:t>
            </a:r>
          </a:p>
          <a:p>
            <a:pPr marL="259556" indent="-221456">
              <a:buFont typeface="Arial"/>
              <a:buChar char="•"/>
            </a:pPr>
            <a:r>
              <a:rPr lang="en-US" sz="2400" dirty="0"/>
              <a:t>How do you determine who is taking the lead on each task?</a:t>
            </a:r>
          </a:p>
          <a:p>
            <a:pPr marL="259556" indent="-221456">
              <a:buFont typeface="Arial"/>
              <a:buChar char="•"/>
            </a:pPr>
            <a:r>
              <a:rPr lang="en-US" sz="2400" dirty="0"/>
              <a:t>How do you measure progress towards housing?</a:t>
            </a:r>
          </a:p>
        </p:txBody>
      </p:sp>
      <p:sp>
        <p:nvSpPr>
          <p:cNvPr id="4" name="Slide Number Placeholder 3"/>
          <p:cNvSpPr>
            <a:spLocks noGrp="1"/>
          </p:cNvSpPr>
          <p:nvPr>
            <p:ph type="sldNum" sz="quarter" idx="12"/>
          </p:nvPr>
        </p:nvSpPr>
        <p:spPr/>
        <p:txBody>
          <a:bodyPr/>
          <a:lstStyle/>
          <a:p>
            <a:fld id="{4FAB73BC-B049-4115-A692-8D63A059BFB8}" type="slidenum">
              <a:rPr lang="en-US" smtClean="0"/>
              <a:pPr/>
              <a:t>84</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497808"/>
            <a:ext cx="2225040" cy="166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7816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FAB73BC-B049-4115-A692-8D63A059BFB8}" type="slidenum">
              <a:rPr lang="en-US" smtClean="0"/>
              <a:pPr/>
              <a:t>85</a:t>
            </a:fld>
            <a:endParaRPr lang="en-US" dirty="0"/>
          </a:p>
        </p:txBody>
      </p:sp>
      <p:sp>
        <p:nvSpPr>
          <p:cNvPr id="6" name="TextBox 5"/>
          <p:cNvSpPr txBox="1"/>
          <p:nvPr/>
        </p:nvSpPr>
        <p:spPr>
          <a:xfrm>
            <a:off x="685800" y="758767"/>
            <a:ext cx="7772400" cy="1569660"/>
          </a:xfrm>
          <a:prstGeom prst="rect">
            <a:avLst/>
          </a:prstGeom>
          <a:noFill/>
        </p:spPr>
        <p:txBody>
          <a:bodyPr wrap="square" rtlCol="0">
            <a:spAutoFit/>
          </a:bodyPr>
          <a:lstStyle/>
          <a:p>
            <a:pPr algn="ctr"/>
            <a:r>
              <a:rPr lang="en-US" sz="2400" dirty="0"/>
              <a:t>“The plan provides hope and fosters a sense of accomplishment by breaking a seemingly over-whelming journey into manageable steps both for the provider and the person being served.”</a:t>
            </a:r>
          </a:p>
        </p:txBody>
      </p:sp>
      <p:pic>
        <p:nvPicPr>
          <p:cNvPr id="7" name="Picture 6"/>
          <p:cNvPicPr>
            <a:picLocks noChangeAspect="1"/>
          </p:cNvPicPr>
          <p:nvPr/>
        </p:nvPicPr>
        <p:blipFill>
          <a:blip r:embed="rId2"/>
          <a:stretch>
            <a:fillRect/>
          </a:stretch>
        </p:blipFill>
        <p:spPr>
          <a:xfrm>
            <a:off x="2057400" y="2743212"/>
            <a:ext cx="5105400" cy="2882875"/>
          </a:xfrm>
          <a:prstGeom prst="rect">
            <a:avLst/>
          </a:prstGeom>
        </p:spPr>
      </p:pic>
      <p:sp>
        <p:nvSpPr>
          <p:cNvPr id="8" name="TextBox 7"/>
          <p:cNvSpPr txBox="1"/>
          <p:nvPr/>
        </p:nvSpPr>
        <p:spPr>
          <a:xfrm>
            <a:off x="2362200" y="5717546"/>
            <a:ext cx="5715000" cy="300082"/>
          </a:xfrm>
          <a:prstGeom prst="rect">
            <a:avLst/>
          </a:prstGeom>
          <a:noFill/>
        </p:spPr>
        <p:txBody>
          <a:bodyPr wrap="square" rtlCol="0">
            <a:spAutoFit/>
          </a:bodyPr>
          <a:lstStyle/>
          <a:p>
            <a:r>
              <a:rPr lang="en-US" sz="1350" dirty="0"/>
              <a:t>Tandora, J. Miller, M., Davidson L (2012)</a:t>
            </a:r>
          </a:p>
        </p:txBody>
      </p:sp>
    </p:spTree>
    <p:extLst>
      <p:ext uri="{BB962C8B-B14F-4D97-AF65-F5344CB8AC3E}">
        <p14:creationId xmlns:p14="http://schemas.microsoft.com/office/powerpoint/2010/main" val="37134042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555895"/>
            <a:ext cx="8214360" cy="1088068"/>
          </a:xfrm>
        </p:spPr>
        <p:txBody>
          <a:bodyPr/>
          <a:lstStyle/>
          <a:p>
            <a:r>
              <a:rPr lang="en-US" dirty="0"/>
              <a:t>Housing Plan Overview</a:t>
            </a:r>
          </a:p>
        </p:txBody>
      </p:sp>
      <p:sp>
        <p:nvSpPr>
          <p:cNvPr id="3" name="Content Placeholder 2"/>
          <p:cNvSpPr>
            <a:spLocks noGrp="1"/>
          </p:cNvSpPr>
          <p:nvPr>
            <p:ph sz="half" idx="1"/>
          </p:nvPr>
        </p:nvSpPr>
        <p:spPr>
          <a:xfrm>
            <a:off x="914399" y="1945836"/>
            <a:ext cx="4761439" cy="4356269"/>
          </a:xfrm>
        </p:spPr>
        <p:txBody>
          <a:bodyPr>
            <a:normAutofit/>
          </a:bodyPr>
          <a:lstStyle/>
          <a:p>
            <a:pPr marL="255985" indent="-211931">
              <a:buFont typeface="Arial"/>
              <a:buChar char="•"/>
              <a:tabLst>
                <a:tab pos="298847" algn="l"/>
              </a:tabLst>
            </a:pPr>
            <a:r>
              <a:rPr lang="en-US" sz="2100" dirty="0"/>
              <a:t>Guides the work with tenants.</a:t>
            </a:r>
          </a:p>
          <a:p>
            <a:pPr marL="255985" indent="-211931">
              <a:buFont typeface="Arial"/>
              <a:buChar char="•"/>
              <a:tabLst>
                <a:tab pos="298847" algn="l"/>
              </a:tabLst>
            </a:pPr>
            <a:r>
              <a:rPr lang="en-US" sz="2100" dirty="0"/>
              <a:t>Evolves over time.</a:t>
            </a:r>
          </a:p>
          <a:p>
            <a:pPr marL="255985" indent="-211931">
              <a:buFont typeface="Arial"/>
              <a:buChar char="•"/>
              <a:tabLst>
                <a:tab pos="298847" algn="l"/>
              </a:tabLst>
            </a:pPr>
            <a:r>
              <a:rPr lang="en-US" sz="2100" dirty="0"/>
              <a:t>Focused on what matters to tenant.</a:t>
            </a:r>
          </a:p>
          <a:p>
            <a:pPr marL="255985" indent="-211931">
              <a:buFont typeface="Arial"/>
              <a:buChar char="•"/>
              <a:tabLst>
                <a:tab pos="298847" algn="l"/>
              </a:tabLst>
            </a:pPr>
            <a:r>
              <a:rPr lang="en-US" sz="2100" dirty="0"/>
              <a:t>Based on tenant goals.</a:t>
            </a:r>
          </a:p>
          <a:p>
            <a:pPr marL="255985" indent="-211931">
              <a:buFont typeface="Arial"/>
              <a:buChar char="•"/>
              <a:tabLst>
                <a:tab pos="298847" algn="l"/>
              </a:tabLst>
            </a:pPr>
            <a:r>
              <a:rPr lang="en-US" sz="2100" dirty="0"/>
              <a:t>Requires on-going assessment.</a:t>
            </a:r>
          </a:p>
          <a:p>
            <a:pPr marL="255985" indent="-211931">
              <a:buFont typeface="Arial"/>
              <a:buChar char="•"/>
              <a:tabLst>
                <a:tab pos="298847" algn="l"/>
              </a:tabLst>
            </a:pPr>
            <a:r>
              <a:rPr lang="en-US" sz="2100" dirty="0"/>
              <a:t>Informed by discussions with tenant team, informal supports &amp; community resources.</a:t>
            </a:r>
          </a:p>
          <a:p>
            <a:pPr marL="255985" indent="-211931">
              <a:buFont typeface="Arial"/>
              <a:buChar char="•"/>
              <a:tabLst>
                <a:tab pos="298847" algn="l"/>
              </a:tabLst>
            </a:pPr>
            <a:r>
              <a:rPr lang="en-US" sz="2100" dirty="0"/>
              <a:t>Provides the structure to reach goals &amp; overcome barriers.</a:t>
            </a:r>
          </a:p>
        </p:txBody>
      </p:sp>
      <p:pic>
        <p:nvPicPr>
          <p:cNvPr id="11" name="Content Placeholder 10"/>
          <p:cNvPicPr>
            <a:picLocks noGrp="1" noChangeAspect="1"/>
          </p:cNvPicPr>
          <p:nvPr>
            <p:ph sz="half" idx="2"/>
          </p:nvPr>
        </p:nvPicPr>
        <p:blipFill rotWithShape="1">
          <a:blip r:embed="rId2"/>
          <a:srcRect l="21984" r="21956"/>
          <a:stretch/>
        </p:blipFill>
        <p:spPr>
          <a:xfrm>
            <a:off x="5675839" y="2960291"/>
            <a:ext cx="2960759" cy="1627659"/>
          </a:xfrm>
        </p:spPr>
      </p:pic>
      <p:sp>
        <p:nvSpPr>
          <p:cNvPr id="4" name="Slide Number Placeholder 3"/>
          <p:cNvSpPr>
            <a:spLocks noGrp="1"/>
          </p:cNvSpPr>
          <p:nvPr>
            <p:ph type="sldNum" sz="quarter" idx="12"/>
          </p:nvPr>
        </p:nvSpPr>
        <p:spPr/>
        <p:txBody>
          <a:bodyPr/>
          <a:lstStyle/>
          <a:p>
            <a:fld id="{4FAB73BC-B049-4115-A692-8D63A059BFB8}" type="slidenum">
              <a:rPr lang="en-US" smtClean="0"/>
              <a:pPr/>
              <a:t>86</a:t>
            </a:fld>
            <a:endParaRPr lang="en-US" dirty="0"/>
          </a:p>
        </p:txBody>
      </p:sp>
    </p:spTree>
    <p:extLst>
      <p:ext uri="{BB962C8B-B14F-4D97-AF65-F5344CB8AC3E}">
        <p14:creationId xmlns:p14="http://schemas.microsoft.com/office/powerpoint/2010/main" val="7489830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8816"/>
            <a:ext cx="7909560" cy="1088068"/>
          </a:xfrm>
        </p:spPr>
        <p:txBody>
          <a:bodyPr/>
          <a:lstStyle/>
          <a:p>
            <a:r>
              <a:rPr lang="en-US" dirty="0"/>
              <a:t>Getting Started</a:t>
            </a:r>
          </a:p>
        </p:txBody>
      </p:sp>
      <p:sp>
        <p:nvSpPr>
          <p:cNvPr id="3" name="Content Placeholder 2"/>
          <p:cNvSpPr>
            <a:spLocks noGrp="1"/>
          </p:cNvSpPr>
          <p:nvPr>
            <p:ph sz="half" idx="1"/>
          </p:nvPr>
        </p:nvSpPr>
        <p:spPr>
          <a:xfrm>
            <a:off x="685800" y="1981200"/>
            <a:ext cx="4495800" cy="3663950"/>
          </a:xfrm>
          <a:solidFill>
            <a:schemeClr val="accent1">
              <a:lumMod val="40000"/>
              <a:lumOff val="60000"/>
            </a:schemeClr>
          </a:solidFill>
        </p:spPr>
        <p:txBody>
          <a:bodyPr>
            <a:normAutofit/>
          </a:bodyPr>
          <a:lstStyle/>
          <a:p>
            <a:pPr marL="201168" lvl="1" indent="0">
              <a:buNone/>
            </a:pPr>
            <a:r>
              <a:rPr lang="en-US" sz="2400" u="sng" dirty="0"/>
              <a:t>Begin with basic needs:</a:t>
            </a:r>
          </a:p>
          <a:p>
            <a:pPr lvl="2">
              <a:buFont typeface="Wingdings" charset="2"/>
              <a:buChar char="ü"/>
            </a:pPr>
            <a:r>
              <a:rPr lang="en-US" sz="2000" dirty="0"/>
              <a:t>Transportation, money, food, pain relief</a:t>
            </a:r>
            <a:endParaRPr lang="en-US" sz="2400" u="sng" dirty="0"/>
          </a:p>
          <a:p>
            <a:pPr marL="201168" lvl="1" indent="0">
              <a:buNone/>
            </a:pPr>
            <a:r>
              <a:rPr lang="en-US" sz="2400" u="sng" dirty="0"/>
              <a:t>Focus on basic needs:</a:t>
            </a:r>
          </a:p>
          <a:p>
            <a:pPr marL="472679" lvl="1" indent="-136922">
              <a:buFont typeface="Wingdings" charset="2"/>
              <a:buChar char="ü"/>
            </a:pPr>
            <a:r>
              <a:rPr lang="en-US" sz="2000" dirty="0"/>
              <a:t>Develops trust </a:t>
            </a:r>
          </a:p>
          <a:p>
            <a:pPr marL="472679" lvl="1" indent="-136922">
              <a:buFont typeface="Wingdings" charset="2"/>
              <a:buChar char="ü"/>
            </a:pPr>
            <a:r>
              <a:rPr lang="en-US" sz="2000" dirty="0"/>
              <a:t>Provides opportunity to define roles</a:t>
            </a:r>
          </a:p>
          <a:p>
            <a:pPr marL="472679" lvl="1" indent="-136922">
              <a:buFont typeface="Wingdings" charset="2"/>
              <a:buChar char="ü"/>
            </a:pPr>
            <a:r>
              <a:rPr lang="en-US" sz="2000" dirty="0"/>
              <a:t>Allows tenant to talk about experiences</a:t>
            </a:r>
          </a:p>
          <a:p>
            <a:pPr marL="472679" lvl="1" indent="-136922">
              <a:buFont typeface="Wingdings" charset="2"/>
              <a:buChar char="ü"/>
            </a:pPr>
            <a:r>
              <a:rPr lang="en-US" sz="2000" dirty="0"/>
              <a:t>Sets tone &amp; structure for future work</a:t>
            </a:r>
          </a:p>
          <a:p>
            <a:pPr lvl="1">
              <a:buFont typeface="Arial" panose="020B0604020202020204" pitchFamily="34" charset="0"/>
              <a:buChar char="•"/>
            </a:pPr>
            <a:endParaRPr lang="en-US" sz="1950" dirty="0"/>
          </a:p>
        </p:txBody>
      </p:sp>
      <p:pic>
        <p:nvPicPr>
          <p:cNvPr id="6" name="Content Placeholder 4"/>
          <p:cNvPicPr>
            <a:picLocks noGrp="1" noChangeAspect="1"/>
          </p:cNvPicPr>
          <p:nvPr>
            <p:ph sz="half" idx="2"/>
          </p:nvPr>
        </p:nvPicPr>
        <p:blipFill rotWithShape="1">
          <a:blip r:embed="rId2"/>
          <a:srcRect l="8132" t="1364" r="13374" b="10965"/>
          <a:stretch/>
        </p:blipFill>
        <p:spPr>
          <a:xfrm>
            <a:off x="5275458" y="2773403"/>
            <a:ext cx="3717088" cy="1773809"/>
          </a:xfrm>
        </p:spPr>
      </p:pic>
      <p:sp>
        <p:nvSpPr>
          <p:cNvPr id="4" name="Slide Number Placeholder 3"/>
          <p:cNvSpPr>
            <a:spLocks noGrp="1"/>
          </p:cNvSpPr>
          <p:nvPr>
            <p:ph type="sldNum" sz="quarter" idx="12"/>
          </p:nvPr>
        </p:nvSpPr>
        <p:spPr/>
        <p:txBody>
          <a:bodyPr/>
          <a:lstStyle/>
          <a:p>
            <a:fld id="{4FAB73BC-B049-4115-A692-8D63A059BFB8}" type="slidenum">
              <a:rPr lang="en-US" smtClean="0"/>
              <a:pPr/>
              <a:t>87</a:t>
            </a:fld>
            <a:endParaRPr lang="en-US" dirty="0"/>
          </a:p>
        </p:txBody>
      </p:sp>
    </p:spTree>
    <p:extLst>
      <p:ext uri="{BB962C8B-B14F-4D97-AF65-F5344CB8AC3E}">
        <p14:creationId xmlns:p14="http://schemas.microsoft.com/office/powerpoint/2010/main" val="42074138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Progressing</a:t>
            </a:r>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sz="2400" dirty="0"/>
              <a:t>Progress to more complicated tasks: </a:t>
            </a:r>
          </a:p>
          <a:p>
            <a:pPr marL="472679" lvl="1" indent="-136922">
              <a:buFont typeface="Wingdings" charset="2"/>
              <a:buChar char="ü"/>
            </a:pPr>
            <a:r>
              <a:rPr lang="en-US" sz="2100" dirty="0"/>
              <a:t>Housing, family, connections to services, employment</a:t>
            </a:r>
          </a:p>
          <a:p>
            <a:pPr lvl="1">
              <a:buFont typeface="Arial"/>
              <a:buChar char="•"/>
            </a:pPr>
            <a:r>
              <a:rPr lang="en-US" sz="2400" dirty="0"/>
              <a:t>Connect short-term work to dreams and aspirations.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88</a:t>
            </a:fld>
            <a:endParaRPr lang="en-US" dirty="0"/>
          </a:p>
        </p:txBody>
      </p:sp>
      <p:pic>
        <p:nvPicPr>
          <p:cNvPr id="6" name="Content Placeholder 5"/>
          <p:cNvPicPr>
            <a:picLocks noGrp="1" noChangeAspect="1"/>
          </p:cNvPicPr>
          <p:nvPr>
            <p:ph sz="half" idx="4294967295"/>
          </p:nvPr>
        </p:nvPicPr>
        <p:blipFill rotWithShape="1">
          <a:blip r:embed="rId2"/>
          <a:srcRect l="1" t="990" r="-9689"/>
          <a:stretch/>
        </p:blipFill>
        <p:spPr>
          <a:xfrm>
            <a:off x="3048000" y="3733800"/>
            <a:ext cx="3810000" cy="1803400"/>
          </a:xfrm>
        </p:spPr>
      </p:pic>
    </p:spTree>
    <p:extLst>
      <p:ext uri="{BB962C8B-B14F-4D97-AF65-F5344CB8AC3E}">
        <p14:creationId xmlns:p14="http://schemas.microsoft.com/office/powerpoint/2010/main" val="390881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02970" y="481052"/>
            <a:ext cx="7985760" cy="1088068"/>
          </a:xfrm>
        </p:spPr>
        <p:txBody>
          <a:bodyPr/>
          <a:lstStyle/>
          <a:p>
            <a:r>
              <a:rPr lang="en-US" sz="3300" dirty="0"/>
              <a:t>Goal Setting Strategies</a:t>
            </a:r>
          </a:p>
        </p:txBody>
      </p:sp>
      <p:sp>
        <p:nvSpPr>
          <p:cNvPr id="6" name="Content Placeholder 5"/>
          <p:cNvSpPr>
            <a:spLocks noGrp="1"/>
          </p:cNvSpPr>
          <p:nvPr>
            <p:ph sz="half" idx="1"/>
          </p:nvPr>
        </p:nvSpPr>
        <p:spPr>
          <a:xfrm>
            <a:off x="381000" y="2241550"/>
            <a:ext cx="4648200" cy="3244850"/>
          </a:xfrm>
        </p:spPr>
        <p:txBody>
          <a:bodyPr>
            <a:noAutofit/>
          </a:bodyPr>
          <a:lstStyle/>
          <a:p>
            <a:pPr>
              <a:spcBef>
                <a:spcPts val="0"/>
              </a:spcBef>
              <a:buClr>
                <a:schemeClr val="tx1"/>
              </a:buClr>
            </a:pPr>
            <a:r>
              <a:rPr lang="en-US" sz="1950" dirty="0"/>
              <a:t>What does the client want from life?</a:t>
            </a:r>
          </a:p>
          <a:p>
            <a:pPr lvl="1">
              <a:spcBef>
                <a:spcPts val="0"/>
              </a:spcBef>
              <a:buClr>
                <a:schemeClr val="tx1"/>
              </a:buClr>
            </a:pPr>
            <a:r>
              <a:rPr lang="en-US" sz="1950" dirty="0"/>
              <a:t>Identify values </a:t>
            </a:r>
          </a:p>
          <a:p>
            <a:pPr lvl="1">
              <a:spcBef>
                <a:spcPts val="0"/>
              </a:spcBef>
              <a:buClr>
                <a:schemeClr val="tx1"/>
              </a:buClr>
            </a:pPr>
            <a:r>
              <a:rPr lang="en-US" sz="1950" dirty="0"/>
              <a:t>Clarify what is important.</a:t>
            </a:r>
          </a:p>
          <a:p>
            <a:pPr lvl="1">
              <a:spcBef>
                <a:spcPts val="0"/>
              </a:spcBef>
              <a:buClr>
                <a:schemeClr val="tx1"/>
              </a:buClr>
            </a:pPr>
            <a:r>
              <a:rPr lang="en-US" sz="1950" dirty="0"/>
              <a:t>Let people dream– </a:t>
            </a:r>
            <a:r>
              <a:rPr lang="en-US" sz="1950" i="1" dirty="0"/>
              <a:t>What does your ideal future look like? </a:t>
            </a:r>
          </a:p>
          <a:p>
            <a:pPr lvl="1">
              <a:spcBef>
                <a:spcPts val="0"/>
              </a:spcBef>
              <a:buClr>
                <a:schemeClr val="tx1"/>
              </a:buClr>
            </a:pPr>
            <a:r>
              <a:rPr lang="en-US" sz="1950" dirty="0"/>
              <a:t>Identify what is negotiable/non-negotiable- </a:t>
            </a:r>
            <a:r>
              <a:rPr lang="en-US" sz="1950" i="1" dirty="0"/>
              <a:t>What do you have now? What would you accept?</a:t>
            </a:r>
          </a:p>
          <a:p>
            <a:pPr lvl="1">
              <a:spcBef>
                <a:spcPts val="0"/>
              </a:spcBef>
              <a:buClr>
                <a:schemeClr val="tx1"/>
              </a:buClr>
            </a:pPr>
            <a:r>
              <a:rPr lang="en-US" sz="1950" dirty="0"/>
              <a:t>See options available as steps toward a larger goal.</a:t>
            </a:r>
          </a:p>
          <a:p>
            <a:pPr marL="150876" lvl="1" indent="0">
              <a:spcBef>
                <a:spcPts val="0"/>
              </a:spcBef>
              <a:buClr>
                <a:schemeClr val="tx1"/>
              </a:buClr>
              <a:buNone/>
            </a:pPr>
            <a:endParaRPr lang="en-US" dirty="0"/>
          </a:p>
        </p:txBody>
      </p:sp>
      <p:pic>
        <p:nvPicPr>
          <p:cNvPr id="7" name="Content Placeholder 6"/>
          <p:cNvPicPr>
            <a:picLocks noGrp="1" noChangeAspect="1"/>
          </p:cNvPicPr>
          <p:nvPr>
            <p:ph sz="half" idx="2"/>
          </p:nvPr>
        </p:nvPicPr>
        <p:blipFill rotWithShape="1">
          <a:blip r:embed="rId3"/>
          <a:stretch/>
        </p:blipFill>
        <p:spPr>
          <a:xfrm>
            <a:off x="5486400" y="2600325"/>
            <a:ext cx="2647950" cy="2056055"/>
          </a:xfrm>
        </p:spPr>
      </p:pic>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89</a:t>
            </a:fld>
            <a:endParaRPr lang="en-US" dirty="0"/>
          </a:p>
        </p:txBody>
      </p:sp>
    </p:spTree>
    <p:extLst>
      <p:ext uri="{BB962C8B-B14F-4D97-AF65-F5344CB8AC3E}">
        <p14:creationId xmlns:p14="http://schemas.microsoft.com/office/powerpoint/2010/main" val="4026720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3377-3FC7-7E47-815A-B402C1436233}"/>
              </a:ext>
            </a:extLst>
          </p:cNvPr>
          <p:cNvSpPr>
            <a:spLocks noGrp="1"/>
          </p:cNvSpPr>
          <p:nvPr>
            <p:ph type="title"/>
          </p:nvPr>
        </p:nvSpPr>
        <p:spPr/>
        <p:txBody>
          <a:bodyPr/>
          <a:lstStyle/>
          <a:p>
            <a:r>
              <a:rPr lang="en-US"/>
              <a:t>HUD </a:t>
            </a:r>
            <a:r>
              <a:rPr lang="en-US" sz="4400"/>
              <a:t>HEARTH</a:t>
            </a:r>
            <a:r>
              <a:rPr lang="en-US"/>
              <a:t> </a:t>
            </a:r>
            <a:r>
              <a:rPr lang="en-US" dirty="0"/>
              <a:t>Performance Measures</a:t>
            </a:r>
          </a:p>
        </p:txBody>
      </p:sp>
      <p:sp>
        <p:nvSpPr>
          <p:cNvPr id="6" name="Content Placeholder 5">
            <a:extLst>
              <a:ext uri="{FF2B5EF4-FFF2-40B4-BE49-F238E27FC236}">
                <a16:creationId xmlns:a16="http://schemas.microsoft.com/office/drawing/2014/main" id="{C022B472-0DE6-D74A-9209-7EC7B078056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AD54084-3C5E-FF45-A089-139F53060D7A}"/>
              </a:ext>
            </a:extLst>
          </p:cNvPr>
          <p:cNvSpPr>
            <a:spLocks noGrp="1"/>
          </p:cNvSpPr>
          <p:nvPr>
            <p:ph type="sldNum" sz="quarter" idx="12"/>
          </p:nvPr>
        </p:nvSpPr>
        <p:spPr/>
        <p:txBody>
          <a:bodyPr/>
          <a:lstStyle/>
          <a:p>
            <a:fld id="{4FAB73BC-B049-4115-A692-8D63A059BFB8}" type="slidenum">
              <a:rPr lang="en-US" smtClean="0"/>
              <a:pPr/>
              <a:t>9</a:t>
            </a:fld>
            <a:endParaRPr lang="en-US" dirty="0"/>
          </a:p>
        </p:txBody>
      </p:sp>
      <p:sp>
        <p:nvSpPr>
          <p:cNvPr id="7" name="Title 1">
            <a:extLst>
              <a:ext uri="{FF2B5EF4-FFF2-40B4-BE49-F238E27FC236}">
                <a16:creationId xmlns:a16="http://schemas.microsoft.com/office/drawing/2014/main" id="{155958C6-03CD-AB4B-81FE-2BEA2DBA0312}"/>
              </a:ext>
            </a:extLst>
          </p:cNvPr>
          <p:cNvSpPr txBox="1">
            <a:spLocks/>
          </p:cNvSpPr>
          <p:nvPr/>
        </p:nvSpPr>
        <p:spPr>
          <a:xfrm>
            <a:off x="675179" y="289251"/>
            <a:ext cx="7596045" cy="13060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4000" dirty="0"/>
          </a:p>
        </p:txBody>
      </p:sp>
      <p:graphicFrame>
        <p:nvGraphicFramePr>
          <p:cNvPr id="8" name="Content Placeholder 4">
            <a:extLst>
              <a:ext uri="{FF2B5EF4-FFF2-40B4-BE49-F238E27FC236}">
                <a16:creationId xmlns:a16="http://schemas.microsoft.com/office/drawing/2014/main" id="{07C96489-702C-A04E-9A80-67E57D708638}"/>
              </a:ext>
            </a:extLst>
          </p:cNvPr>
          <p:cNvGraphicFramePr>
            <a:graphicFrameLocks/>
          </p:cNvGraphicFramePr>
          <p:nvPr>
            <p:extLst>
              <p:ext uri="{D42A27DB-BD31-4B8C-83A1-F6EECF244321}">
                <p14:modId xmlns:p14="http://schemas.microsoft.com/office/powerpoint/2010/main" val="3031405641"/>
              </p:ext>
            </p:extLst>
          </p:nvPr>
        </p:nvGraphicFramePr>
        <p:xfrm>
          <a:off x="1088650" y="2160036"/>
          <a:ext cx="7543800" cy="3709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http://www.tcgreenmedia.com/blog/wp-content/themes/responsive-child-theme/images/target-rotate.png">
            <a:extLst>
              <a:ext uri="{FF2B5EF4-FFF2-40B4-BE49-F238E27FC236}">
                <a16:creationId xmlns:a16="http://schemas.microsoft.com/office/drawing/2014/main" id="{2A1A0AA7-F77F-A743-9625-B273F0E39A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650" y="2406817"/>
            <a:ext cx="1911967" cy="25024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932426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420" y="601032"/>
            <a:ext cx="7757160" cy="1088068"/>
          </a:xfrm>
        </p:spPr>
        <p:txBody>
          <a:bodyPr/>
          <a:lstStyle/>
          <a:p>
            <a:r>
              <a:rPr lang="en-US" sz="3300" dirty="0"/>
              <a:t>“I have no goals. I just want to use.”</a:t>
            </a:r>
          </a:p>
        </p:txBody>
      </p:sp>
      <p:sp>
        <p:nvSpPr>
          <p:cNvPr id="6" name="Content Placeholder 5"/>
          <p:cNvSpPr>
            <a:spLocks noGrp="1"/>
          </p:cNvSpPr>
          <p:nvPr>
            <p:ph sz="half" idx="1"/>
          </p:nvPr>
        </p:nvSpPr>
        <p:spPr>
          <a:xfrm>
            <a:off x="609600" y="1981200"/>
            <a:ext cx="5867400" cy="4191000"/>
          </a:xfrm>
        </p:spPr>
        <p:txBody>
          <a:bodyPr>
            <a:noAutofit/>
          </a:bodyPr>
          <a:lstStyle/>
          <a:p>
            <a:pPr marL="150876" lvl="1" indent="0">
              <a:spcBef>
                <a:spcPts val="0"/>
              </a:spcBef>
              <a:buClr>
                <a:schemeClr val="accent2"/>
              </a:buClr>
              <a:buNone/>
            </a:pPr>
            <a:r>
              <a:rPr lang="en-US" sz="2400" dirty="0"/>
              <a:t>Factors that impede goal identification:</a:t>
            </a:r>
          </a:p>
          <a:p>
            <a:pPr marL="769144" lvl="1" indent="-342900">
              <a:spcBef>
                <a:spcPts val="0"/>
              </a:spcBef>
              <a:buClr>
                <a:schemeClr val="accent2"/>
              </a:buClr>
              <a:buFont typeface="Courier New"/>
              <a:buChar char="o"/>
            </a:pPr>
            <a:r>
              <a:rPr lang="en-US" sz="2400" dirty="0"/>
              <a:t>Homelessness limits ability to think long-term.</a:t>
            </a:r>
          </a:p>
          <a:p>
            <a:pPr marL="769144" lvl="1" indent="-342900">
              <a:spcBef>
                <a:spcPts val="0"/>
              </a:spcBef>
              <a:buClr>
                <a:schemeClr val="accent2"/>
              </a:buClr>
              <a:buFont typeface="Courier New"/>
              <a:buChar char="o"/>
            </a:pPr>
            <a:r>
              <a:rPr lang="en-US" sz="2400" dirty="0"/>
              <a:t>Crisis requires focus on survival.</a:t>
            </a:r>
          </a:p>
          <a:p>
            <a:pPr marL="769144" lvl="1" indent="-342900">
              <a:spcBef>
                <a:spcPts val="0"/>
              </a:spcBef>
              <a:buClr>
                <a:schemeClr val="accent2"/>
              </a:buClr>
              <a:buFont typeface="Courier New"/>
              <a:buChar char="o"/>
            </a:pPr>
            <a:r>
              <a:rPr lang="en-US" sz="2400" dirty="0"/>
              <a:t>Loss of control over one’s life makes change difficult.</a:t>
            </a:r>
          </a:p>
          <a:p>
            <a:pPr marL="769144" lvl="1" indent="-342900">
              <a:spcBef>
                <a:spcPts val="0"/>
              </a:spcBef>
              <a:buClr>
                <a:schemeClr val="accent2"/>
              </a:buClr>
              <a:buFont typeface="Courier New"/>
              <a:buChar char="o"/>
            </a:pPr>
            <a:r>
              <a:rPr lang="en-US" sz="2400" dirty="0"/>
              <a:t>Past failure makes people feel unprepared.</a:t>
            </a:r>
          </a:p>
          <a:p>
            <a:pPr marL="769144" lvl="1" indent="-342900">
              <a:spcBef>
                <a:spcPts val="0"/>
              </a:spcBef>
              <a:buClr>
                <a:schemeClr val="accent2"/>
              </a:buClr>
              <a:buFont typeface="Courier New"/>
              <a:buChar char="o"/>
            </a:pPr>
            <a:r>
              <a:rPr lang="en-US" sz="2400" dirty="0"/>
              <a:t>Psychiatric symptoms &amp; substance use can disrupt cognitive abilities.</a:t>
            </a:r>
          </a:p>
        </p:txBody>
      </p:sp>
      <p:pic>
        <p:nvPicPr>
          <p:cNvPr id="3" name="Content Placeholder 2"/>
          <p:cNvPicPr>
            <a:picLocks noGrp="1" noChangeAspect="1"/>
          </p:cNvPicPr>
          <p:nvPr>
            <p:ph sz="half" idx="2"/>
          </p:nvPr>
        </p:nvPicPr>
        <p:blipFill rotWithShape="1">
          <a:blip r:embed="rId2"/>
          <a:srcRect l="18769" t="5490" r="13718" b="9434"/>
          <a:stretch/>
        </p:blipFill>
        <p:spPr>
          <a:xfrm>
            <a:off x="6248400" y="2743201"/>
            <a:ext cx="2202180" cy="2081330"/>
          </a:xfrm>
        </p:spPr>
      </p:pic>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90</a:t>
            </a:fld>
            <a:endParaRPr lang="en-US" dirty="0"/>
          </a:p>
        </p:txBody>
      </p:sp>
    </p:spTree>
    <p:extLst>
      <p:ext uri="{BB962C8B-B14F-4D97-AF65-F5344CB8AC3E}">
        <p14:creationId xmlns:p14="http://schemas.microsoft.com/office/powerpoint/2010/main" val="38834438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300" dirty="0"/>
              <a:t>Surfacing goals</a:t>
            </a:r>
          </a:p>
        </p:txBody>
      </p:sp>
      <p:sp>
        <p:nvSpPr>
          <p:cNvPr id="6" name="Content Placeholder 5"/>
          <p:cNvSpPr>
            <a:spLocks noGrp="1"/>
          </p:cNvSpPr>
          <p:nvPr>
            <p:ph idx="1"/>
          </p:nvPr>
        </p:nvSpPr>
        <p:spPr>
          <a:xfrm>
            <a:off x="914400" y="2241550"/>
            <a:ext cx="7452360" cy="3702050"/>
          </a:xfrm>
        </p:spPr>
        <p:txBody>
          <a:bodyPr>
            <a:noAutofit/>
          </a:bodyPr>
          <a:lstStyle/>
          <a:p>
            <a:pPr marL="150876" lvl="1" indent="0">
              <a:spcBef>
                <a:spcPts val="0"/>
              </a:spcBef>
              <a:buClr>
                <a:schemeClr val="accent2"/>
              </a:buClr>
              <a:buNone/>
            </a:pPr>
            <a:r>
              <a:rPr lang="en-US" sz="2400" dirty="0"/>
              <a:t>Start with immediate needs &amp; build.</a:t>
            </a:r>
          </a:p>
          <a:p>
            <a:pPr marL="150876" lvl="1" indent="0">
              <a:spcBef>
                <a:spcPts val="0"/>
              </a:spcBef>
              <a:buClr>
                <a:schemeClr val="accent2"/>
              </a:buClr>
              <a:buNone/>
            </a:pPr>
            <a:r>
              <a:rPr lang="en-US" sz="2400" dirty="0"/>
              <a:t>Questions that can help:</a:t>
            </a:r>
          </a:p>
          <a:p>
            <a:pPr lvl="1">
              <a:spcBef>
                <a:spcPts val="0"/>
              </a:spcBef>
              <a:buClr>
                <a:schemeClr val="accent2"/>
              </a:buClr>
              <a:buFont typeface="Arial"/>
              <a:buChar char="•"/>
            </a:pPr>
            <a:r>
              <a:rPr lang="en-US" sz="2400" i="1" dirty="0"/>
              <a:t>What would make you more </a:t>
            </a:r>
          </a:p>
          <a:p>
            <a:pPr marL="150876" lvl="1" indent="0">
              <a:spcBef>
                <a:spcPts val="0"/>
              </a:spcBef>
              <a:buClr>
                <a:schemeClr val="accent2"/>
              </a:buClr>
              <a:buNone/>
            </a:pPr>
            <a:r>
              <a:rPr lang="en-US" sz="2400" i="1" dirty="0"/>
              <a:t>   comfortable right now?</a:t>
            </a:r>
          </a:p>
          <a:p>
            <a:pPr lvl="1">
              <a:spcBef>
                <a:spcPts val="0"/>
              </a:spcBef>
              <a:buClr>
                <a:schemeClr val="accent2"/>
              </a:buClr>
              <a:buFont typeface="Arial"/>
              <a:buChar char="•"/>
            </a:pPr>
            <a:r>
              <a:rPr lang="en-US" sz="2400" i="1" dirty="0"/>
              <a:t>What would help to make your life better next week? Next month?</a:t>
            </a:r>
          </a:p>
          <a:p>
            <a:pPr lvl="1">
              <a:spcBef>
                <a:spcPts val="0"/>
              </a:spcBef>
              <a:buClr>
                <a:schemeClr val="accent2"/>
              </a:buClr>
              <a:buFont typeface="Arial"/>
              <a:buChar char="•"/>
            </a:pPr>
            <a:r>
              <a:rPr lang="en-US" sz="2400" i="1" dirty="0"/>
              <a:t>How would you like your life to be different 6 months from now?</a:t>
            </a:r>
          </a:p>
          <a:p>
            <a:pPr lvl="1">
              <a:spcBef>
                <a:spcPts val="0"/>
              </a:spcBef>
              <a:buClr>
                <a:schemeClr val="accent2"/>
              </a:buClr>
              <a:buFont typeface="Arial"/>
              <a:buChar char="•"/>
            </a:pPr>
            <a:r>
              <a:rPr lang="en-US" sz="2400" i="1" dirty="0"/>
              <a:t>How much money do you need to live comfortably in housing?</a:t>
            </a:r>
          </a:p>
          <a:p>
            <a:pPr lvl="1">
              <a:spcBef>
                <a:spcPts val="0"/>
              </a:spcBef>
              <a:buClr>
                <a:schemeClr val="accent2"/>
              </a:buClr>
              <a:buFont typeface="Arial"/>
              <a:buChar char="•"/>
            </a:pPr>
            <a:r>
              <a:rPr lang="en-US" sz="2400" i="1" dirty="0"/>
              <a:t>What do you dream your life could be like?</a:t>
            </a:r>
          </a:p>
          <a:p>
            <a:pPr marL="150876" lvl="1" indent="0">
              <a:spcBef>
                <a:spcPts val="0"/>
              </a:spcBef>
              <a:buClr>
                <a:schemeClr val="accent2"/>
              </a:buClr>
              <a:buNone/>
            </a:pPr>
            <a:endParaRPr lang="en-US" sz="1950" dirty="0"/>
          </a:p>
        </p:txBody>
      </p:sp>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91</a:t>
            </a:fld>
            <a:endParaRPr lang="en-US" dirty="0"/>
          </a:p>
        </p:txBody>
      </p:sp>
      <p:pic>
        <p:nvPicPr>
          <p:cNvPr id="7" name="Content Placeholder 6"/>
          <p:cNvPicPr>
            <a:picLocks noGrp="1" noChangeAspect="1"/>
          </p:cNvPicPr>
          <p:nvPr>
            <p:ph sz="half" idx="4294967295"/>
          </p:nvPr>
        </p:nvPicPr>
        <p:blipFill rotWithShape="1">
          <a:blip r:embed="rId2"/>
          <a:srcRect l="15489" r="4956"/>
          <a:stretch/>
        </p:blipFill>
        <p:spPr>
          <a:xfrm>
            <a:off x="5718175" y="914400"/>
            <a:ext cx="3425825" cy="2422525"/>
          </a:xfrm>
        </p:spPr>
      </p:pic>
    </p:spTree>
    <p:extLst>
      <p:ext uri="{BB962C8B-B14F-4D97-AF65-F5344CB8AC3E}">
        <p14:creationId xmlns:p14="http://schemas.microsoft.com/office/powerpoint/2010/main" val="37581395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F658E-972F-2947-8CDF-1537E443FFC3}"/>
              </a:ext>
            </a:extLst>
          </p:cNvPr>
          <p:cNvSpPr>
            <a:spLocks noGrp="1"/>
          </p:cNvSpPr>
          <p:nvPr>
            <p:ph type="title"/>
          </p:nvPr>
        </p:nvSpPr>
        <p:spPr>
          <a:xfrm>
            <a:off x="3731078" y="634946"/>
            <a:ext cx="4931229" cy="1450757"/>
          </a:xfrm>
        </p:spPr>
        <p:txBody>
          <a:bodyPr>
            <a:normAutofit/>
          </a:bodyPr>
          <a:lstStyle/>
          <a:p>
            <a:r>
              <a:rPr lang="en-US" dirty="0"/>
              <a:t>Beware of compliance goals</a:t>
            </a:r>
          </a:p>
        </p:txBody>
      </p:sp>
      <p:pic>
        <p:nvPicPr>
          <p:cNvPr id="5" name="Picture 4">
            <a:extLst>
              <a:ext uri="{FF2B5EF4-FFF2-40B4-BE49-F238E27FC236}">
                <a16:creationId xmlns:a16="http://schemas.microsoft.com/office/drawing/2014/main" id="{BA19B8E4-60AB-2042-A9DD-8728FE3D1BFD}"/>
              </a:ext>
            </a:extLst>
          </p:cNvPr>
          <p:cNvPicPr>
            <a:picLocks noChangeAspect="1"/>
          </p:cNvPicPr>
          <p:nvPr/>
        </p:nvPicPr>
        <p:blipFill rotWithShape="1">
          <a:blip r:embed="rId2"/>
          <a:srcRect l="28099" r="34349"/>
          <a:stretch/>
        </p:blipFill>
        <p:spPr>
          <a:xfrm>
            <a:off x="475499" y="640081"/>
            <a:ext cx="3000986" cy="5314406"/>
          </a:xfrm>
          <a:prstGeom prst="rect">
            <a:avLst/>
          </a:prstGeom>
        </p:spPr>
      </p:pic>
      <p:cxnSp>
        <p:nvCxnSpPr>
          <p:cNvPr id="12" name="Straight Connector 11">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5848BF-EA05-AF48-AED3-5B362740A08A}"/>
              </a:ext>
            </a:extLst>
          </p:cNvPr>
          <p:cNvSpPr>
            <a:spLocks noGrp="1"/>
          </p:cNvSpPr>
          <p:nvPr>
            <p:ph idx="1"/>
          </p:nvPr>
        </p:nvSpPr>
        <p:spPr>
          <a:xfrm>
            <a:off x="3731076" y="2198914"/>
            <a:ext cx="4931230" cy="3670180"/>
          </a:xfrm>
        </p:spPr>
        <p:txBody>
          <a:bodyPr>
            <a:normAutofit/>
          </a:bodyPr>
          <a:lstStyle/>
          <a:p>
            <a:r>
              <a:rPr lang="en-US" sz="2400" dirty="0"/>
              <a:t>If you ask about a 12 year old’s  goals, it’s unlikely they will say:</a:t>
            </a:r>
          </a:p>
          <a:p>
            <a:pPr marL="230188" indent="-222250">
              <a:buFont typeface="Arial" panose="020B0604020202020204" pitchFamily="34" charset="0"/>
              <a:buChar char="•"/>
            </a:pPr>
            <a:r>
              <a:rPr lang="en-US" sz="2400" dirty="0"/>
              <a:t>Take my meds as prescribed.</a:t>
            </a:r>
          </a:p>
          <a:p>
            <a:pPr marL="230188" indent="-222250">
              <a:buFont typeface="Arial" panose="020B0604020202020204" pitchFamily="34" charset="0"/>
              <a:buChar char="•"/>
            </a:pPr>
            <a:r>
              <a:rPr lang="en-US" sz="2400" dirty="0"/>
              <a:t>Keep all of my appointments.</a:t>
            </a:r>
          </a:p>
          <a:p>
            <a:pPr marL="230188" indent="-222250">
              <a:buFont typeface="Arial" panose="020B0604020202020204" pitchFamily="34" charset="0"/>
              <a:buChar char="•"/>
            </a:pPr>
            <a:r>
              <a:rPr lang="en-US" sz="2400" dirty="0"/>
              <a:t>Drink/smoke/use drugs less.</a:t>
            </a:r>
          </a:p>
          <a:p>
            <a:pPr marL="230188" indent="-222250">
              <a:buFont typeface="Arial" panose="020B0604020202020204" pitchFamily="34" charset="0"/>
              <a:buChar char="•"/>
            </a:pPr>
            <a:r>
              <a:rPr lang="en-US" sz="2400" dirty="0"/>
              <a:t>Stick to a budget.</a:t>
            </a:r>
          </a:p>
          <a:p>
            <a:pPr marL="230188" indent="-222250">
              <a:buFont typeface="Arial" panose="020B0604020202020204" pitchFamily="34" charset="0"/>
              <a:buChar char="•"/>
            </a:pPr>
            <a:r>
              <a:rPr lang="en-US" sz="2400" dirty="0"/>
              <a:t>Get housing.</a:t>
            </a:r>
          </a:p>
          <a:p>
            <a:pPr marL="0" indent="0">
              <a:buNone/>
            </a:pPr>
            <a:endParaRPr lang="en-US" dirty="0"/>
          </a:p>
        </p:txBody>
      </p:sp>
      <p:sp>
        <p:nvSpPr>
          <p:cNvPr id="14" name="Rectangle 13">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A611A64-FDBB-1148-AA14-C35BA61A4F1F}"/>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smtClean="0"/>
              <a:pPr>
                <a:spcAft>
                  <a:spcPts val="600"/>
                </a:spcAft>
              </a:pPr>
              <a:t>92</a:t>
            </a:fld>
            <a:endParaRPr lang="en-US"/>
          </a:p>
        </p:txBody>
      </p:sp>
    </p:spTree>
    <p:extLst>
      <p:ext uri="{BB962C8B-B14F-4D97-AF65-F5344CB8AC3E}">
        <p14:creationId xmlns:p14="http://schemas.microsoft.com/office/powerpoint/2010/main" val="21730638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75278-AE5B-9946-A79E-CFB821097BFD}"/>
              </a:ext>
            </a:extLst>
          </p:cNvPr>
          <p:cNvSpPr>
            <a:spLocks noGrp="1"/>
          </p:cNvSpPr>
          <p:nvPr>
            <p:ph type="title"/>
          </p:nvPr>
        </p:nvSpPr>
        <p:spPr>
          <a:xfrm>
            <a:off x="3886200" y="634946"/>
            <a:ext cx="4776107" cy="1450757"/>
          </a:xfrm>
        </p:spPr>
        <p:txBody>
          <a:bodyPr>
            <a:normAutofit/>
          </a:bodyPr>
          <a:lstStyle/>
          <a:p>
            <a:r>
              <a:rPr lang="en-US" dirty="0"/>
              <a:t>Ask Why</a:t>
            </a:r>
          </a:p>
        </p:txBody>
      </p:sp>
      <p:pic>
        <p:nvPicPr>
          <p:cNvPr id="5" name="Picture 4">
            <a:extLst>
              <a:ext uri="{FF2B5EF4-FFF2-40B4-BE49-F238E27FC236}">
                <a16:creationId xmlns:a16="http://schemas.microsoft.com/office/drawing/2014/main" id="{3D3897F0-5F0D-4A40-95B9-810A555BF965}"/>
              </a:ext>
            </a:extLst>
          </p:cNvPr>
          <p:cNvPicPr>
            <a:picLocks noChangeAspect="1"/>
          </p:cNvPicPr>
          <p:nvPr/>
        </p:nvPicPr>
        <p:blipFill rotWithShape="1">
          <a:blip r:embed="rId3"/>
          <a:srcRect l="28586" r="18070" b="-2"/>
          <a:stretch/>
        </p:blipFill>
        <p:spPr>
          <a:xfrm>
            <a:off x="20" y="-12128"/>
            <a:ext cx="3490702"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9AEA14-1F60-BA43-89D2-072549F39ECD}"/>
              </a:ext>
            </a:extLst>
          </p:cNvPr>
          <p:cNvSpPr>
            <a:spLocks noGrp="1"/>
          </p:cNvSpPr>
          <p:nvPr>
            <p:ph idx="1"/>
          </p:nvPr>
        </p:nvSpPr>
        <p:spPr>
          <a:xfrm>
            <a:off x="3886200" y="2198913"/>
            <a:ext cx="4776107" cy="4135389"/>
          </a:xfrm>
        </p:spPr>
        <p:txBody>
          <a:bodyPr>
            <a:normAutofit fontScale="92500"/>
          </a:bodyPr>
          <a:lstStyle/>
          <a:p>
            <a:r>
              <a:rPr lang="en-US" sz="2400" dirty="0"/>
              <a:t>Helps get to the reasons someone wants to make changes &amp; to other paths to achieving the same objective.</a:t>
            </a:r>
          </a:p>
          <a:p>
            <a:pPr marL="228600" indent="-220663">
              <a:buFont typeface="Arial" panose="020B0604020202020204" pitchFamily="34" charset="0"/>
              <a:buChar char="•"/>
            </a:pPr>
            <a:r>
              <a:rPr lang="en-US" sz="2400" dirty="0"/>
              <a:t>I want to quit drinking. Why?</a:t>
            </a:r>
          </a:p>
          <a:p>
            <a:pPr marL="228600" indent="-220663">
              <a:buFont typeface="Arial" panose="020B0604020202020204" pitchFamily="34" charset="0"/>
              <a:buChar char="•"/>
            </a:pPr>
            <a:r>
              <a:rPr lang="en-US" sz="2400" dirty="0"/>
              <a:t>So that I can get stuff done. Why?</a:t>
            </a:r>
          </a:p>
          <a:p>
            <a:pPr marL="228600" indent="-220663">
              <a:buFont typeface="Arial" panose="020B0604020202020204" pitchFamily="34" charset="0"/>
              <a:buChar char="•"/>
            </a:pPr>
            <a:r>
              <a:rPr lang="en-US" sz="2400" dirty="0"/>
              <a:t>So that I can get a job? Why?</a:t>
            </a:r>
          </a:p>
          <a:p>
            <a:pPr marL="228600" indent="-220663">
              <a:buFont typeface="Arial" panose="020B0604020202020204" pitchFamily="34" charset="0"/>
              <a:buChar char="•"/>
            </a:pPr>
            <a:r>
              <a:rPr lang="en-US" sz="2400" dirty="0"/>
              <a:t>So that I can get a place. Why?</a:t>
            </a:r>
          </a:p>
          <a:p>
            <a:pPr marL="228600" indent="-220663">
              <a:buFont typeface="Arial" panose="020B0604020202020204" pitchFamily="34" charset="0"/>
              <a:buChar char="•"/>
            </a:pPr>
            <a:r>
              <a:rPr lang="en-US" sz="2400" dirty="0"/>
              <a:t>So that I can have my kids over. Why?</a:t>
            </a:r>
          </a:p>
          <a:p>
            <a:pPr marL="228600" indent="-220663">
              <a:buFont typeface="Arial" panose="020B0604020202020204" pitchFamily="34" charset="0"/>
              <a:buChar char="•"/>
            </a:pPr>
            <a:r>
              <a:rPr lang="en-US" sz="2400" dirty="0"/>
              <a:t>So that I am not so lonely.</a:t>
            </a:r>
          </a:p>
        </p:txBody>
      </p:sp>
      <p:sp>
        <p:nvSpPr>
          <p:cNvPr id="4" name="Slide Number Placeholder 3">
            <a:extLst>
              <a:ext uri="{FF2B5EF4-FFF2-40B4-BE49-F238E27FC236}">
                <a16:creationId xmlns:a16="http://schemas.microsoft.com/office/drawing/2014/main" id="{6BB18C42-12F7-1C4C-8E9A-C3F809B3D1FB}"/>
              </a:ext>
            </a:extLst>
          </p:cNvPr>
          <p:cNvSpPr>
            <a:spLocks noGrp="1"/>
          </p:cNvSpPr>
          <p:nvPr>
            <p:ph type="sldNum" sz="quarter" idx="12"/>
          </p:nvPr>
        </p:nvSpPr>
        <p:spPr>
          <a:xfrm>
            <a:off x="7425343" y="6459785"/>
            <a:ext cx="984019" cy="365125"/>
          </a:xfrm>
        </p:spPr>
        <p:txBody>
          <a:bodyPr>
            <a:normAutofit/>
          </a:bodyPr>
          <a:lstStyle/>
          <a:p>
            <a:pPr>
              <a:spcAft>
                <a:spcPts val="600"/>
              </a:spcAft>
            </a:pPr>
            <a:fld id="{4FAB73BC-B049-4115-A692-8D63A059BFB8}" type="slidenum">
              <a:rPr lang="en-US">
                <a:solidFill>
                  <a:schemeClr val="tx1">
                    <a:lumMod val="75000"/>
                    <a:lumOff val="25000"/>
                  </a:schemeClr>
                </a:solidFill>
              </a:rPr>
              <a:pPr>
                <a:spcAft>
                  <a:spcPts val="600"/>
                </a:spcAft>
              </a:pPr>
              <a:t>93</a:t>
            </a:fld>
            <a:endParaRPr lang="en-US">
              <a:solidFill>
                <a:schemeClr val="tx1">
                  <a:lumMod val="75000"/>
                  <a:lumOff val="25000"/>
                </a:schemeClr>
              </a:solidFill>
            </a:endParaRPr>
          </a:p>
        </p:txBody>
      </p:sp>
    </p:spTree>
    <p:extLst>
      <p:ext uri="{BB962C8B-B14F-4D97-AF65-F5344CB8AC3E}">
        <p14:creationId xmlns:p14="http://schemas.microsoft.com/office/powerpoint/2010/main" val="38230244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568139"/>
            <a:ext cx="7848762" cy="1088068"/>
          </a:xfrm>
        </p:spPr>
        <p:txBody>
          <a:bodyPr>
            <a:normAutofit/>
          </a:bodyPr>
          <a:lstStyle/>
          <a:p>
            <a:pPr eaLnBrk="1" hangingPunct="1"/>
            <a:r>
              <a:rPr lang="en-US" sz="3300" dirty="0"/>
              <a:t>Evaluating &amp; Updating the Plan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45341090"/>
              </p:ext>
            </p:extLst>
          </p:nvPr>
        </p:nvGraphicFramePr>
        <p:xfrm>
          <a:off x="533401" y="1905000"/>
          <a:ext cx="8153399" cy="3679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a:xfrm>
            <a:off x="7425347" y="5702094"/>
            <a:ext cx="984019" cy="273844"/>
          </a:xfrm>
          <a:prstGeom prst="rect">
            <a:avLst/>
          </a:prstGeom>
        </p:spPr>
        <p:txBody>
          <a:bodyPr/>
          <a:lstStyle/>
          <a:p>
            <a:fld id="{4FAB73BC-B049-4115-A692-8D63A059BFB8}" type="slidenum">
              <a:rPr lang="en-US" smtClean="0">
                <a:solidFill>
                  <a:prstClr val="black">
                    <a:tint val="75000"/>
                  </a:prstClr>
                </a:solidFill>
              </a:rPr>
              <a:pPr/>
              <a:t>94</a:t>
            </a:fld>
            <a:endParaRPr lang="en-US" dirty="0">
              <a:solidFill>
                <a:prstClr val="black">
                  <a:tint val="75000"/>
                </a:prstClr>
              </a:solidFill>
            </a:endParaRPr>
          </a:p>
        </p:txBody>
      </p:sp>
    </p:spTree>
    <p:extLst>
      <p:ext uri="{BB962C8B-B14F-4D97-AF65-F5344CB8AC3E}">
        <p14:creationId xmlns:p14="http://schemas.microsoft.com/office/powerpoint/2010/main" val="3754176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A77DD2C1-0122-44FD-8A7F-7BC5E8565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F8DF3C6-C808-5A4E-88B4-9E8CE8F30846}"/>
              </a:ext>
            </a:extLst>
          </p:cNvPr>
          <p:cNvSpPr>
            <a:spLocks noGrp="1"/>
          </p:cNvSpPr>
          <p:nvPr>
            <p:ph type="title"/>
          </p:nvPr>
        </p:nvSpPr>
        <p:spPr>
          <a:xfrm>
            <a:off x="3967315" y="639097"/>
            <a:ext cx="4689988" cy="3686015"/>
          </a:xfrm>
        </p:spPr>
        <p:txBody>
          <a:bodyPr vert="horz" lIns="91440" tIns="45720" rIns="91440" bIns="45720" rtlCol="0" anchor="b">
            <a:normAutofit/>
          </a:bodyPr>
          <a:lstStyle/>
          <a:p>
            <a:br>
              <a:rPr lang="en-US" sz="6800"/>
            </a:br>
            <a:r>
              <a:rPr lang="en-US" sz="6800"/>
              <a:t>Discharge Planning &amp; Aftercare</a:t>
            </a:r>
          </a:p>
        </p:txBody>
      </p:sp>
      <p:sp>
        <p:nvSpPr>
          <p:cNvPr id="6" name="Text Placeholder 5">
            <a:extLst>
              <a:ext uri="{FF2B5EF4-FFF2-40B4-BE49-F238E27FC236}">
                <a16:creationId xmlns:a16="http://schemas.microsoft.com/office/drawing/2014/main" id="{842F9EE2-A226-2F44-A837-2954E30DA8FC}"/>
              </a:ext>
            </a:extLst>
          </p:cNvPr>
          <p:cNvSpPr>
            <a:spLocks noGrp="1"/>
          </p:cNvSpPr>
          <p:nvPr>
            <p:ph type="body" idx="1"/>
          </p:nvPr>
        </p:nvSpPr>
        <p:spPr>
          <a:xfrm>
            <a:off x="3967314" y="4455621"/>
            <a:ext cx="4702011" cy="1238616"/>
          </a:xfrm>
        </p:spPr>
        <p:txBody>
          <a:bodyPr vert="horz" lIns="91440" tIns="45720" rIns="91440" bIns="45720" rtlCol="0">
            <a:normAutofit/>
          </a:bodyPr>
          <a:lstStyle/>
          <a:p>
            <a:r>
              <a:rPr lang="en-US" dirty="0">
                <a:solidFill>
                  <a:schemeClr val="tx1">
                    <a:lumMod val="85000"/>
                    <a:lumOff val="15000"/>
                  </a:schemeClr>
                </a:solidFill>
              </a:rPr>
              <a:t> </a:t>
            </a:r>
          </a:p>
        </p:txBody>
      </p:sp>
      <p:pic>
        <p:nvPicPr>
          <p:cNvPr id="7" name="Picture 6">
            <a:extLst>
              <a:ext uri="{FF2B5EF4-FFF2-40B4-BE49-F238E27FC236}">
                <a16:creationId xmlns:a16="http://schemas.microsoft.com/office/drawing/2014/main" id="{3B3FCFD8-BDA9-284A-A199-105920FD1008}"/>
              </a:ext>
            </a:extLst>
          </p:cNvPr>
          <p:cNvPicPr>
            <a:picLocks noChangeAspect="1"/>
          </p:cNvPicPr>
          <p:nvPr/>
        </p:nvPicPr>
        <p:blipFill>
          <a:blip r:embed="rId2"/>
          <a:stretch>
            <a:fillRect/>
          </a:stretch>
        </p:blipFill>
        <p:spPr>
          <a:xfrm>
            <a:off x="475499" y="1663693"/>
            <a:ext cx="3000986" cy="3000986"/>
          </a:xfrm>
          <a:prstGeom prst="rect">
            <a:avLst/>
          </a:prstGeom>
        </p:spPr>
      </p:pic>
      <p:cxnSp>
        <p:nvCxnSpPr>
          <p:cNvPr id="20" name="Straight Connector 19">
            <a:extLst>
              <a:ext uri="{FF2B5EF4-FFF2-40B4-BE49-F238E27FC236}">
                <a16:creationId xmlns:a16="http://schemas.microsoft.com/office/drawing/2014/main" id="{5A7B6757-994C-4B75-ABFE-D8F9E76093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6BC3A56-B546-4061-8E22-D2983771D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923A7353-9373-4700-8B89-F4F7BA2D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85A4C95A-B8FA-FC48-AE91-8E6DB15E3EFB}"/>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95</a:t>
            </a:fld>
            <a:endParaRPr lang="en-US"/>
          </a:p>
        </p:txBody>
      </p:sp>
    </p:spTree>
    <p:extLst>
      <p:ext uri="{BB962C8B-B14F-4D97-AF65-F5344CB8AC3E}">
        <p14:creationId xmlns:p14="http://schemas.microsoft.com/office/powerpoint/2010/main" val="3268422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4FAB73BC-B049-4115-A692-8D63A059BFB8}" type="slidenum">
              <a:rPr lang="en-US" smtClean="0"/>
              <a:pPr/>
              <a:t>96</a:t>
            </a:fld>
            <a:endParaRPr lang="en-US" dirty="0"/>
          </a:p>
        </p:txBody>
      </p:sp>
      <p:sp>
        <p:nvSpPr>
          <p:cNvPr id="2" name="Title 1"/>
          <p:cNvSpPr>
            <a:spLocks noGrp="1"/>
          </p:cNvSpPr>
          <p:nvPr>
            <p:ph type="title" idx="4294967295"/>
          </p:nvPr>
        </p:nvSpPr>
        <p:spPr>
          <a:xfrm>
            <a:off x="990600" y="310888"/>
            <a:ext cx="7543800" cy="1449388"/>
          </a:xfrm>
        </p:spPr>
        <p:txBody>
          <a:bodyPr>
            <a:normAutofit/>
          </a:bodyPr>
          <a:lstStyle/>
          <a:p>
            <a:r>
              <a:rPr lang="en-US" sz="4000" dirty="0">
                <a:solidFill>
                  <a:schemeClr val="tx1"/>
                </a:solidFill>
              </a:rPr>
              <a:t>Transition to Housing</a:t>
            </a:r>
            <a:br>
              <a:rPr lang="en-US" sz="4000" dirty="0">
                <a:solidFill>
                  <a:schemeClr val="tx1"/>
                </a:solidFill>
              </a:rPr>
            </a:br>
            <a:r>
              <a:rPr lang="en-US" sz="4000" dirty="0">
                <a:solidFill>
                  <a:schemeClr val="bg1"/>
                </a:solidFill>
              </a:rPr>
              <a:t>CTI is about Transitions</a:t>
            </a:r>
          </a:p>
        </p:txBody>
      </p:sp>
      <p:graphicFrame>
        <p:nvGraphicFramePr>
          <p:cNvPr id="7" name="Content Placeholder 6"/>
          <p:cNvGraphicFramePr>
            <a:graphicFrameLocks noGrp="1"/>
          </p:cNvGraphicFramePr>
          <p:nvPr>
            <p:ph idx="4294967295"/>
            <p:extLst/>
          </p:nvPr>
        </p:nvGraphicFramePr>
        <p:xfrm>
          <a:off x="868363" y="1577975"/>
          <a:ext cx="8275637" cy="4518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4294967295"/>
          </p:nvPr>
        </p:nvSpPr>
        <p:spPr>
          <a:xfrm>
            <a:off x="0" y="2925763"/>
            <a:ext cx="2400300" cy="3379787"/>
          </a:xfrm>
        </p:spPr>
        <p:txBody>
          <a:bodyPr/>
          <a:lstStyle/>
          <a:p>
            <a:r>
              <a:rPr lang="en-US" dirty="0"/>
              <a:t> </a:t>
            </a:r>
          </a:p>
        </p:txBody>
      </p:sp>
      <p:pic>
        <p:nvPicPr>
          <p:cNvPr id="1026" name="Picture 2" descr="http://victoriastrangetherapy.com/wp-content/uploads/2013/03/life-transitions-therapis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570" y="0"/>
            <a:ext cx="2835430" cy="15783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454147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chemeClr val="tx1"/>
                </a:solidFill>
              </a:rPr>
              <a:t>Tenant Responsibilities </a:t>
            </a:r>
            <a:r>
              <a:rPr lang="en-US" sz="3300" dirty="0">
                <a:solidFill>
                  <a:schemeClr val="bg1"/>
                </a:solidFill>
              </a:rPr>
              <a:t> </a:t>
            </a:r>
            <a:r>
              <a:rPr lang="en-US" sz="2700" dirty="0">
                <a:solidFill>
                  <a:schemeClr val="bg1"/>
                </a:solidFill>
              </a:rPr>
              <a:t>a Lease/Tenancy</a:t>
            </a:r>
          </a:p>
        </p:txBody>
      </p:sp>
      <p:graphicFrame>
        <p:nvGraphicFramePr>
          <p:cNvPr id="4" name="Content Placeholder 3"/>
          <p:cNvGraphicFramePr>
            <a:graphicFrameLocks noGrp="1"/>
          </p:cNvGraphicFramePr>
          <p:nvPr>
            <p:ph idx="1"/>
            <p:extLst/>
          </p:nvPr>
        </p:nvGraphicFramePr>
        <p:xfrm>
          <a:off x="374074" y="2455333"/>
          <a:ext cx="8465126" cy="2916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https://tribktla.files.wordpress.com/2015/05/eagle-rock.jpg?w=370&amp;h=204&amp;crop=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800600"/>
            <a:ext cx="2624138"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0865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803" y="619990"/>
            <a:ext cx="8087710" cy="1088068"/>
          </a:xfrm>
        </p:spPr>
        <p:txBody>
          <a:bodyPr>
            <a:normAutofit/>
          </a:bodyPr>
          <a:lstStyle/>
          <a:p>
            <a:r>
              <a:rPr lang="en-US" sz="3300" dirty="0"/>
              <a:t>Warm Hand-offs - Street Outreach Lessons Learned (SAMHSA)</a:t>
            </a:r>
          </a:p>
        </p:txBody>
      </p:sp>
      <p:sp>
        <p:nvSpPr>
          <p:cNvPr id="3" name="Content Placeholder 2"/>
          <p:cNvSpPr>
            <a:spLocks noGrp="1"/>
          </p:cNvSpPr>
          <p:nvPr>
            <p:ph sz="half" idx="1"/>
          </p:nvPr>
        </p:nvSpPr>
        <p:spPr>
          <a:xfrm>
            <a:off x="833543" y="1905000"/>
            <a:ext cx="5694834" cy="3920228"/>
          </a:xfrm>
        </p:spPr>
        <p:txBody>
          <a:bodyPr>
            <a:normAutofit fontScale="92500" lnSpcReduction="10000"/>
          </a:bodyPr>
          <a:lstStyle/>
          <a:p>
            <a:r>
              <a:rPr lang="en-US" sz="2400" b="1" dirty="0"/>
              <a:t>Warm hand-offs. </a:t>
            </a:r>
          </a:p>
          <a:p>
            <a:pPr marL="173831" indent="-130969">
              <a:buFont typeface="Arial"/>
              <a:buChar char="•"/>
            </a:pPr>
            <a:r>
              <a:rPr lang="en-US" sz="2400" dirty="0"/>
              <a:t>Leverage outreach workers’ deep ties. </a:t>
            </a:r>
          </a:p>
          <a:p>
            <a:pPr marL="173831" indent="-130969">
              <a:buFont typeface="Arial"/>
              <a:buChar char="•"/>
            </a:pPr>
            <a:r>
              <a:rPr lang="en-US" sz="2400" dirty="0"/>
              <a:t>Ensure gradual, warm hand-off to housing and service providers.</a:t>
            </a:r>
          </a:p>
          <a:p>
            <a:pPr marL="173831" indent="-130969">
              <a:buFont typeface="Arial"/>
              <a:buChar char="•"/>
            </a:pPr>
            <a:r>
              <a:rPr lang="en-US" sz="2400" dirty="0"/>
              <a:t>Outreach workers accompany clients to appointments with new service providers whenever possible.</a:t>
            </a:r>
          </a:p>
          <a:p>
            <a:pPr marL="173831" indent="-130969">
              <a:buFont typeface="Arial"/>
              <a:buChar char="•"/>
            </a:pPr>
            <a:r>
              <a:rPr lang="en-US" sz="2400" dirty="0"/>
              <a:t>Outreach workers visit people in their housing for the first few weeks after move-in to reinforce the transition &amp; provide support to the individual &amp; their providers.</a:t>
            </a:r>
          </a:p>
          <a:p>
            <a:endParaRPr lang="en-US" dirty="0"/>
          </a:p>
        </p:txBody>
      </p:sp>
      <p:pic>
        <p:nvPicPr>
          <p:cNvPr id="10" name="Content Placeholder 9"/>
          <p:cNvPicPr>
            <a:picLocks noGrp="1"/>
          </p:cNvPicPr>
          <p:nvPr>
            <p:ph sz="half" idx="2"/>
          </p:nvPr>
        </p:nvPicPr>
        <p:blipFill rotWithShape="1">
          <a:blip r:embed="rId2">
            <a:extLst>
              <a:ext uri="{28A0092B-C50C-407E-A947-70E740481C1C}">
                <a14:useLocalDpi xmlns:a14="http://schemas.microsoft.com/office/drawing/2010/main" val="0"/>
              </a:ext>
            </a:extLst>
          </a:blip>
          <a:srcRect l="20295" r="2985"/>
          <a:stretch/>
        </p:blipFill>
        <p:spPr bwMode="auto">
          <a:xfrm>
            <a:off x="6614584" y="2506534"/>
            <a:ext cx="2286000" cy="2213636"/>
          </a:xfrm>
          <a:prstGeom prst="rect">
            <a:avLst/>
          </a:prstGeom>
          <a:noFill/>
          <a:ln>
            <a:noFill/>
          </a:ln>
        </p:spPr>
      </p:pic>
      <p:sp>
        <p:nvSpPr>
          <p:cNvPr id="5" name="Slide Number Placeholder 4"/>
          <p:cNvSpPr>
            <a:spLocks noGrp="1"/>
          </p:cNvSpPr>
          <p:nvPr>
            <p:ph type="sldNum" sz="quarter" idx="12"/>
          </p:nvPr>
        </p:nvSpPr>
        <p:spPr/>
        <p:txBody>
          <a:bodyPr/>
          <a:lstStyle/>
          <a:p>
            <a:fld id="{4FAB73BC-B049-4115-A692-8D63A059BFB8}" type="slidenum">
              <a:rPr lang="en-US" smtClean="0"/>
              <a:pPr/>
              <a:t>98</a:t>
            </a:fld>
            <a:endParaRPr lang="en-US" dirty="0"/>
          </a:p>
        </p:txBody>
      </p:sp>
      <p:sp>
        <p:nvSpPr>
          <p:cNvPr id="6" name="TextBox 5"/>
          <p:cNvSpPr txBox="1"/>
          <p:nvPr/>
        </p:nvSpPr>
        <p:spPr>
          <a:xfrm>
            <a:off x="810803" y="5825228"/>
            <a:ext cx="7588349" cy="253916"/>
          </a:xfrm>
          <a:prstGeom prst="rect">
            <a:avLst/>
          </a:prstGeom>
          <a:noFill/>
        </p:spPr>
        <p:txBody>
          <a:bodyPr wrap="square" rtlCol="0">
            <a:spAutoFit/>
          </a:bodyPr>
          <a:lstStyle/>
          <a:p>
            <a:r>
              <a:rPr lang="en-US" sz="1050" dirty="0"/>
              <a:t>https://www.usich.gov/resources/uploads/asset_library/Outreach_and_Engagement_Fact_Sheet_SAMHSA_USICH.pdf</a:t>
            </a:r>
          </a:p>
        </p:txBody>
      </p:sp>
    </p:spTree>
    <p:extLst>
      <p:ext uri="{BB962C8B-B14F-4D97-AF65-F5344CB8AC3E}">
        <p14:creationId xmlns:p14="http://schemas.microsoft.com/office/powerpoint/2010/main" val="27289525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1954-8136-364D-84E9-CB92F5C34E35}"/>
              </a:ext>
            </a:extLst>
          </p:cNvPr>
          <p:cNvSpPr>
            <a:spLocks noGrp="1"/>
          </p:cNvSpPr>
          <p:nvPr>
            <p:ph type="title"/>
          </p:nvPr>
        </p:nvSpPr>
        <p:spPr/>
        <p:txBody>
          <a:bodyPr/>
          <a:lstStyle/>
          <a:p>
            <a:r>
              <a:rPr lang="en-US" dirty="0"/>
              <a:t>Discharge/Aftercare – Monitoring Requirements</a:t>
            </a:r>
          </a:p>
        </p:txBody>
      </p:sp>
      <p:sp>
        <p:nvSpPr>
          <p:cNvPr id="3" name="Content Placeholder 2">
            <a:extLst>
              <a:ext uri="{FF2B5EF4-FFF2-40B4-BE49-F238E27FC236}">
                <a16:creationId xmlns:a16="http://schemas.microsoft.com/office/drawing/2014/main" id="{F71BB6E7-1434-464A-8AAC-EDDC6DC47ED0}"/>
              </a:ext>
            </a:extLst>
          </p:cNvPr>
          <p:cNvSpPr>
            <a:spLocks noGrp="1"/>
          </p:cNvSpPr>
          <p:nvPr>
            <p:ph sz="half" idx="1"/>
          </p:nvPr>
        </p:nvSpPr>
        <p:spPr/>
        <p:txBody>
          <a:bodyPr>
            <a:normAutofit/>
          </a:bodyPr>
          <a:lstStyle/>
          <a:p>
            <a:pPr>
              <a:buFont typeface="Arial" panose="020B0604020202020204" pitchFamily="34" charset="0"/>
              <a:buChar char="•"/>
            </a:pPr>
            <a:r>
              <a:rPr lang="en-US" sz="2400" dirty="0"/>
              <a:t>Document connections to on-going services when discharge is planned.</a:t>
            </a:r>
          </a:p>
          <a:p>
            <a:pPr>
              <a:buFont typeface="Arial" panose="020B0604020202020204" pitchFamily="34" charset="0"/>
              <a:buChar char="•"/>
            </a:pPr>
            <a:r>
              <a:rPr lang="en-US" sz="2400" dirty="0"/>
              <a:t>Use warm handoffs to help establish relationships with new providers (Best Practice Rec)</a:t>
            </a:r>
          </a:p>
          <a:p>
            <a:pPr>
              <a:buFont typeface="Arial" panose="020B0604020202020204" pitchFamily="34" charset="0"/>
              <a:buChar char="•"/>
            </a:pPr>
            <a:r>
              <a:rPr lang="en-US" sz="2400" dirty="0"/>
              <a:t>Monthly contact attempts for 3 months post discharge</a:t>
            </a:r>
          </a:p>
        </p:txBody>
      </p:sp>
      <p:pic>
        <p:nvPicPr>
          <p:cNvPr id="6" name="Content Placeholder 5">
            <a:extLst>
              <a:ext uri="{FF2B5EF4-FFF2-40B4-BE49-F238E27FC236}">
                <a16:creationId xmlns:a16="http://schemas.microsoft.com/office/drawing/2014/main" id="{EEA56058-7399-BF42-A6CE-21D4BF735311}"/>
              </a:ext>
            </a:extLst>
          </p:cNvPr>
          <p:cNvPicPr>
            <a:picLocks noGrp="1" noChangeAspect="1"/>
          </p:cNvPicPr>
          <p:nvPr>
            <p:ph sz="half" idx="2"/>
          </p:nvPr>
        </p:nvPicPr>
        <p:blipFill>
          <a:blip r:embed="rId2"/>
          <a:stretch>
            <a:fillRect/>
          </a:stretch>
        </p:blipFill>
        <p:spPr>
          <a:xfrm>
            <a:off x="5236790" y="3060700"/>
            <a:ext cx="3059867" cy="2028825"/>
          </a:xfrm>
          <a:prstGeom prst="rect">
            <a:avLst/>
          </a:prstGeom>
        </p:spPr>
      </p:pic>
      <p:sp>
        <p:nvSpPr>
          <p:cNvPr id="5" name="Slide Number Placeholder 4">
            <a:extLst>
              <a:ext uri="{FF2B5EF4-FFF2-40B4-BE49-F238E27FC236}">
                <a16:creationId xmlns:a16="http://schemas.microsoft.com/office/drawing/2014/main" id="{15CD6A0A-D899-7249-8951-315F81DD0160}"/>
              </a:ext>
            </a:extLst>
          </p:cNvPr>
          <p:cNvSpPr>
            <a:spLocks noGrp="1"/>
          </p:cNvSpPr>
          <p:nvPr>
            <p:ph type="sldNum" sz="quarter" idx="12"/>
          </p:nvPr>
        </p:nvSpPr>
        <p:spPr/>
        <p:txBody>
          <a:bodyPr/>
          <a:lstStyle/>
          <a:p>
            <a:fld id="{4FAB73BC-B049-4115-A692-8D63A059BFB8}" type="slidenum">
              <a:rPr lang="en-US" smtClean="0"/>
              <a:pPr/>
              <a:t>99</a:t>
            </a:fld>
            <a:endParaRPr lang="en-US" dirty="0"/>
          </a:p>
        </p:txBody>
      </p:sp>
    </p:spTree>
    <p:extLst>
      <p:ext uri="{BB962C8B-B14F-4D97-AF65-F5344CB8AC3E}">
        <p14:creationId xmlns:p14="http://schemas.microsoft.com/office/powerpoint/2010/main" val="1121327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9950</Words>
  <Application>Microsoft Macintosh PowerPoint</Application>
  <PresentationFormat>On-screen Show (4:3)</PresentationFormat>
  <Paragraphs>1288</Paragraphs>
  <Slides>120</Slides>
  <Notes>78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120</vt:i4>
      </vt:variant>
    </vt:vector>
  </HeadingPairs>
  <TitlesOfParts>
    <vt:vector size="128" baseType="lpstr">
      <vt:lpstr>Arial</vt:lpstr>
      <vt:lpstr>Calibri</vt:lpstr>
      <vt:lpstr>Calibri Light</vt:lpstr>
      <vt:lpstr>Courier New</vt:lpstr>
      <vt:lpstr>Wingdings</vt:lpstr>
      <vt:lpstr>1_Retrospect</vt:lpstr>
      <vt:lpstr>think-cell Slide</vt:lpstr>
      <vt:lpstr>Document</vt:lpstr>
      <vt:lpstr>Connecticut Outreach Training: National Trends &amp; Local Practice Strategies March 19, 2019  </vt:lpstr>
      <vt:lpstr>Why do you do this work? How can we help?</vt:lpstr>
      <vt:lpstr>Agenda</vt:lpstr>
      <vt:lpstr>PowerPoint Presentation</vt:lpstr>
      <vt:lpstr>Data Trends &amp; Policy Context</vt:lpstr>
      <vt:lpstr>PowerPoint Presentation</vt:lpstr>
      <vt:lpstr>Learning Together What Works</vt:lpstr>
      <vt:lpstr>Housing Works – DUH??!!</vt:lpstr>
      <vt:lpstr>HUD HEARTH Performance Measures</vt:lpstr>
      <vt:lpstr>PowerPoint Presentation</vt:lpstr>
      <vt:lpstr>Outreach Standards</vt:lpstr>
      <vt:lpstr>Street Outreach Lessons Learned (SAMHSA)</vt:lpstr>
      <vt:lpstr>Street Outreach Lessons Learned (SAMHSA -2)</vt:lpstr>
      <vt:lpstr>Our Goals</vt:lpstr>
      <vt:lpstr>PATH Monitoring Webinar</vt:lpstr>
      <vt:lpstr>Defining &amp; Measuring Success</vt:lpstr>
      <vt:lpstr>What’s the core purpose of your outreach project?</vt:lpstr>
      <vt:lpstr>PowerPoint Presentation</vt:lpstr>
      <vt:lpstr>PowerPoint Presentation</vt:lpstr>
      <vt:lpstr>Measuring success</vt:lpstr>
      <vt:lpstr>Housing Targets</vt:lpstr>
      <vt:lpstr>Tracking # of People Housed</vt:lpstr>
      <vt:lpstr>Using housing targets to focus outreach work </vt:lpstr>
      <vt:lpstr>Using housing targets to focus outreach work - 2</vt:lpstr>
      <vt:lpstr>PowerPoint Presentation</vt:lpstr>
      <vt:lpstr>Establishing Priorities</vt:lpstr>
      <vt:lpstr>Establishing Priorities (2)</vt:lpstr>
      <vt:lpstr>Engagement</vt:lpstr>
      <vt:lpstr>Roy</vt:lpstr>
      <vt:lpstr>Roy – Questions for Large Group Discussion</vt:lpstr>
      <vt:lpstr>Homelessness</vt:lpstr>
      <vt:lpstr>Homelessness -2</vt:lpstr>
      <vt:lpstr>PowerPoint Presentation</vt:lpstr>
      <vt:lpstr>Trauma &amp; Homelessness</vt:lpstr>
      <vt:lpstr>Trauma</vt:lpstr>
      <vt:lpstr>Trauma-Informed Care:</vt:lpstr>
      <vt:lpstr>Trauma-Informed Care EXAMPLES</vt:lpstr>
      <vt:lpstr>Trauma-Informed Care - Adjustments</vt:lpstr>
      <vt:lpstr>Barriers to Engagement</vt:lpstr>
      <vt:lpstr>Clinical Consultation </vt:lpstr>
      <vt:lpstr>Engagement</vt:lpstr>
      <vt:lpstr>Core Practices in Engagement </vt:lpstr>
      <vt:lpstr>Observation</vt:lpstr>
      <vt:lpstr>The Relationship </vt:lpstr>
      <vt:lpstr>Working Together</vt:lpstr>
      <vt:lpstr>Engagement Tasks</vt:lpstr>
      <vt:lpstr>Identifying unsheltered people</vt:lpstr>
      <vt:lpstr>Identifying unsheltered people</vt:lpstr>
      <vt:lpstr>Outreach Plan</vt:lpstr>
      <vt:lpstr>Outreach Plan (2)</vt:lpstr>
      <vt:lpstr>Locating Unsheltered People</vt:lpstr>
      <vt:lpstr>Locating Homeless Youth</vt:lpstr>
      <vt:lpstr>Locating Homeless Families</vt:lpstr>
      <vt:lpstr>Encampments</vt:lpstr>
      <vt:lpstr>Encampment – Best Practices</vt:lpstr>
      <vt:lpstr>Encampment – Best Practices</vt:lpstr>
      <vt:lpstr>Encampment – Best Practices</vt:lpstr>
      <vt:lpstr>Building Motivation for Housing</vt:lpstr>
      <vt:lpstr>Motivation  </vt:lpstr>
      <vt:lpstr>Building Motivation for Change</vt:lpstr>
      <vt:lpstr>Creating a Platform for Change:  Hope, Meaning and Confidence</vt:lpstr>
      <vt:lpstr>Ambivalence about Housing</vt:lpstr>
      <vt:lpstr>Core Theories of Motivation Interviewing</vt:lpstr>
      <vt:lpstr>Reflective Listening</vt:lpstr>
      <vt:lpstr>Developing Discrepancy</vt:lpstr>
      <vt:lpstr>Stages of Change </vt:lpstr>
      <vt:lpstr>Roll with Resistance</vt:lpstr>
      <vt:lpstr>How do we deal with resistance?</vt:lpstr>
      <vt:lpstr>What’s going on in this discussion?</vt:lpstr>
      <vt:lpstr>What’s different about this discussion?</vt:lpstr>
      <vt:lpstr>Decisional Balance Sheet</vt:lpstr>
      <vt:lpstr>Talk Housing </vt:lpstr>
      <vt:lpstr>Housing Planning Discussions</vt:lpstr>
      <vt:lpstr>PowerPoint Presentation</vt:lpstr>
      <vt:lpstr>Building Motivation - Adjustments</vt:lpstr>
      <vt:lpstr>Housing Focused Case Management</vt:lpstr>
      <vt:lpstr>PowerPoint Presentation</vt:lpstr>
      <vt:lpstr>Assessment &amp; Service Planning - Monitoring</vt:lpstr>
      <vt:lpstr>Assessment</vt:lpstr>
      <vt:lpstr>Assessment Domains</vt:lpstr>
      <vt:lpstr>Assess Housing and Homeless History</vt:lpstr>
      <vt:lpstr>Financial Needs/Requirements</vt:lpstr>
      <vt:lpstr>Developing a Housing Planning</vt:lpstr>
      <vt:lpstr>Coordinating with Partners to get People Housing</vt:lpstr>
      <vt:lpstr>PowerPoint Presentation</vt:lpstr>
      <vt:lpstr>Housing Plan Overview</vt:lpstr>
      <vt:lpstr>Getting Started</vt:lpstr>
      <vt:lpstr>Progressing</vt:lpstr>
      <vt:lpstr>Goal Setting Strategies</vt:lpstr>
      <vt:lpstr>“I have no goals. I just want to use.”</vt:lpstr>
      <vt:lpstr>Surfacing goals</vt:lpstr>
      <vt:lpstr>Beware of compliance goals</vt:lpstr>
      <vt:lpstr>Ask Why</vt:lpstr>
      <vt:lpstr>Evaluating &amp; Updating the Plan</vt:lpstr>
      <vt:lpstr> Discharge Planning &amp; Aftercare</vt:lpstr>
      <vt:lpstr>Transition to Housing CTI is about Transitions</vt:lpstr>
      <vt:lpstr>Tenant Responsibilities  a Lease/Tenancy</vt:lpstr>
      <vt:lpstr>Warm Hand-offs - Street Outreach Lessons Learned (SAMHSA)</vt:lpstr>
      <vt:lpstr>Discharge/Aftercare – Monitoring Requirements</vt:lpstr>
      <vt:lpstr> </vt:lpstr>
      <vt:lpstr>Small Group Discussions</vt:lpstr>
      <vt:lpstr>Rodney</vt:lpstr>
      <vt:lpstr>Jake</vt:lpstr>
      <vt:lpstr>Cindy</vt:lpstr>
      <vt:lpstr>Pedro &amp; Adam</vt:lpstr>
      <vt:lpstr>Questions to Explore in Small Groups</vt:lpstr>
      <vt:lpstr>Safety in the field</vt:lpstr>
      <vt:lpstr>Safety: Core Components</vt:lpstr>
      <vt:lpstr>Prevention: Preparing for Outreach</vt:lpstr>
      <vt:lpstr>Field Safety Tips</vt:lpstr>
      <vt:lpstr>Warning Signs</vt:lpstr>
      <vt:lpstr>Disruptive Behavior </vt:lpstr>
      <vt:lpstr>Documenting Services</vt:lpstr>
      <vt:lpstr>Why is documentation important?</vt:lpstr>
      <vt:lpstr>Strategies for field documentation</vt:lpstr>
      <vt:lpstr>Resources</vt:lpstr>
      <vt:lpstr>Working with People with Pets</vt:lpstr>
      <vt:lpstr>Upcoming HMIS PATH Trainings</vt:lpstr>
      <vt:lpstr>Wrap-up &amp; Evaluations</vt:lpstr>
      <vt:lpstr>HANDOUTS(REMOVE PRIOR TO COPYING)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Connecticut Outreach Training: National Trends &amp; Local Practice Strategies March 19, 2019  </dc:title>
  <dc:creator>Lauren Pareti</dc:creator>
  <cp:lastModifiedBy>Lauren Pareti</cp:lastModifiedBy>
  <cp:revision>8</cp:revision>
  <dcterms:created xsi:type="dcterms:W3CDTF">2019-03-12T18:36:01Z</dcterms:created>
  <dcterms:modified xsi:type="dcterms:W3CDTF">2019-03-21T21:44:59Z</dcterms:modified>
</cp:coreProperties>
</file>