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handoutMasterIdLst>
    <p:handoutMasterId r:id="rId28"/>
  </p:handoutMasterIdLst>
  <p:sldIdLst>
    <p:sldId id="268" r:id="rId2"/>
    <p:sldId id="292" r:id="rId3"/>
    <p:sldId id="269" r:id="rId4"/>
    <p:sldId id="275" r:id="rId5"/>
    <p:sldId id="295" r:id="rId6"/>
    <p:sldId id="300" r:id="rId7"/>
    <p:sldId id="302" r:id="rId8"/>
    <p:sldId id="317" r:id="rId9"/>
    <p:sldId id="318" r:id="rId10"/>
    <p:sldId id="299" r:id="rId11"/>
    <p:sldId id="288" r:id="rId12"/>
    <p:sldId id="304" r:id="rId13"/>
    <p:sldId id="305" r:id="rId14"/>
    <p:sldId id="306" r:id="rId15"/>
    <p:sldId id="307" r:id="rId16"/>
    <p:sldId id="308" r:id="rId17"/>
    <p:sldId id="309" r:id="rId18"/>
    <p:sldId id="310" r:id="rId19"/>
    <p:sldId id="311" r:id="rId20"/>
    <p:sldId id="312" r:id="rId21"/>
    <p:sldId id="313" r:id="rId22"/>
    <p:sldId id="314" r:id="rId23"/>
    <p:sldId id="315" r:id="rId24"/>
    <p:sldId id="316" r:id="rId25"/>
    <p:sldId id="277" r:id="rId26"/>
  </p:sldIdLst>
  <p:sldSz cx="12192000" cy="6858000"/>
  <p:notesSz cx="7010400" cy="9296400"/>
  <p:defaultTextStyle>
    <a:defPPr>
      <a:defRPr lang="en-US"/>
    </a:defPPr>
    <a:lvl1pPr marL="0" algn="l" defTabSz="914293" rtl="0" eaLnBrk="1" latinLnBrk="0" hangingPunct="1">
      <a:defRPr sz="1800" kern="1200">
        <a:solidFill>
          <a:schemeClr val="tx1"/>
        </a:solidFill>
        <a:latin typeface="+mn-lt"/>
        <a:ea typeface="+mn-ea"/>
        <a:cs typeface="+mn-cs"/>
      </a:defRPr>
    </a:lvl1pPr>
    <a:lvl2pPr marL="457146" algn="l" defTabSz="914293" rtl="0" eaLnBrk="1" latinLnBrk="0" hangingPunct="1">
      <a:defRPr sz="1800" kern="1200">
        <a:solidFill>
          <a:schemeClr val="tx1"/>
        </a:solidFill>
        <a:latin typeface="+mn-lt"/>
        <a:ea typeface="+mn-ea"/>
        <a:cs typeface="+mn-cs"/>
      </a:defRPr>
    </a:lvl2pPr>
    <a:lvl3pPr marL="914293" algn="l" defTabSz="914293" rtl="0" eaLnBrk="1" latinLnBrk="0" hangingPunct="1">
      <a:defRPr sz="1800" kern="1200">
        <a:solidFill>
          <a:schemeClr val="tx1"/>
        </a:solidFill>
        <a:latin typeface="+mn-lt"/>
        <a:ea typeface="+mn-ea"/>
        <a:cs typeface="+mn-cs"/>
      </a:defRPr>
    </a:lvl3pPr>
    <a:lvl4pPr marL="1371440" algn="l" defTabSz="914293" rtl="0" eaLnBrk="1" latinLnBrk="0" hangingPunct="1">
      <a:defRPr sz="1800" kern="1200">
        <a:solidFill>
          <a:schemeClr val="tx1"/>
        </a:solidFill>
        <a:latin typeface="+mn-lt"/>
        <a:ea typeface="+mn-ea"/>
        <a:cs typeface="+mn-cs"/>
      </a:defRPr>
    </a:lvl4pPr>
    <a:lvl5pPr marL="1828586" algn="l" defTabSz="914293" rtl="0" eaLnBrk="1" latinLnBrk="0" hangingPunct="1">
      <a:defRPr sz="1800" kern="1200">
        <a:solidFill>
          <a:schemeClr val="tx1"/>
        </a:solidFill>
        <a:latin typeface="+mn-lt"/>
        <a:ea typeface="+mn-ea"/>
        <a:cs typeface="+mn-cs"/>
      </a:defRPr>
    </a:lvl5pPr>
    <a:lvl6pPr marL="2285733" algn="l" defTabSz="914293" rtl="0" eaLnBrk="1" latinLnBrk="0" hangingPunct="1">
      <a:defRPr sz="1800" kern="1200">
        <a:solidFill>
          <a:schemeClr val="tx1"/>
        </a:solidFill>
        <a:latin typeface="+mn-lt"/>
        <a:ea typeface="+mn-ea"/>
        <a:cs typeface="+mn-cs"/>
      </a:defRPr>
    </a:lvl6pPr>
    <a:lvl7pPr marL="2742879" algn="l" defTabSz="914293" rtl="0" eaLnBrk="1" latinLnBrk="0" hangingPunct="1">
      <a:defRPr sz="1800" kern="1200">
        <a:solidFill>
          <a:schemeClr val="tx1"/>
        </a:solidFill>
        <a:latin typeface="+mn-lt"/>
        <a:ea typeface="+mn-ea"/>
        <a:cs typeface="+mn-cs"/>
      </a:defRPr>
    </a:lvl7pPr>
    <a:lvl8pPr marL="3200026" algn="l" defTabSz="914293" rtl="0" eaLnBrk="1" latinLnBrk="0" hangingPunct="1">
      <a:defRPr sz="1800" kern="1200">
        <a:solidFill>
          <a:schemeClr val="tx1"/>
        </a:solidFill>
        <a:latin typeface="+mn-lt"/>
        <a:ea typeface="+mn-ea"/>
        <a:cs typeface="+mn-cs"/>
      </a:defRPr>
    </a:lvl8pPr>
    <a:lvl9pPr marL="3657172" algn="l" defTabSz="914293"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7657" autoAdjust="0"/>
  </p:normalViewPr>
  <p:slideViewPr>
    <p:cSldViewPr>
      <p:cViewPr varScale="1">
        <p:scale>
          <a:sx n="61" d="100"/>
          <a:sy n="61" d="100"/>
        </p:scale>
        <p:origin x="860" y="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212" cy="464506"/>
          </a:xfrm>
          <a:prstGeom prst="rect">
            <a:avLst/>
          </a:prstGeom>
        </p:spPr>
        <p:txBody>
          <a:bodyPr vert="horz" lIns="90590" tIns="45295" rIns="90590" bIns="45295" rtlCol="0"/>
          <a:lstStyle>
            <a:lvl1pPr algn="l">
              <a:defRPr sz="1200"/>
            </a:lvl1pPr>
          </a:lstStyle>
          <a:p>
            <a:endParaRPr lang="en-US"/>
          </a:p>
        </p:txBody>
      </p:sp>
      <p:sp>
        <p:nvSpPr>
          <p:cNvPr id="3" name="Date Placeholder 2"/>
          <p:cNvSpPr>
            <a:spLocks noGrp="1"/>
          </p:cNvSpPr>
          <p:nvPr>
            <p:ph type="dt" sz="quarter" idx="1"/>
          </p:nvPr>
        </p:nvSpPr>
        <p:spPr>
          <a:xfrm>
            <a:off x="3971619" y="0"/>
            <a:ext cx="3037212" cy="464506"/>
          </a:xfrm>
          <a:prstGeom prst="rect">
            <a:avLst/>
          </a:prstGeom>
        </p:spPr>
        <p:txBody>
          <a:bodyPr vert="horz" lIns="90590" tIns="45295" rIns="90590" bIns="45295" rtlCol="0"/>
          <a:lstStyle>
            <a:lvl1pPr algn="r">
              <a:defRPr sz="1200"/>
            </a:lvl1pPr>
          </a:lstStyle>
          <a:p>
            <a:fld id="{18DAFC22-E2A2-4411-AE67-67782D351F02}" type="datetimeFigureOut">
              <a:rPr lang="en-US" smtClean="0"/>
              <a:t>11/4/2019</a:t>
            </a:fld>
            <a:endParaRPr lang="en-US"/>
          </a:p>
        </p:txBody>
      </p:sp>
      <p:sp>
        <p:nvSpPr>
          <p:cNvPr id="4" name="Footer Placeholder 3"/>
          <p:cNvSpPr>
            <a:spLocks noGrp="1"/>
          </p:cNvSpPr>
          <p:nvPr>
            <p:ph type="ftr" sz="quarter" idx="2"/>
          </p:nvPr>
        </p:nvSpPr>
        <p:spPr>
          <a:xfrm>
            <a:off x="0" y="8830321"/>
            <a:ext cx="3037212" cy="464506"/>
          </a:xfrm>
          <a:prstGeom prst="rect">
            <a:avLst/>
          </a:prstGeom>
        </p:spPr>
        <p:txBody>
          <a:bodyPr vert="horz" lIns="90590" tIns="45295" rIns="90590" bIns="45295" rtlCol="0" anchor="b"/>
          <a:lstStyle>
            <a:lvl1pPr algn="l">
              <a:defRPr sz="1200"/>
            </a:lvl1pPr>
          </a:lstStyle>
          <a:p>
            <a:endParaRPr lang="en-US"/>
          </a:p>
        </p:txBody>
      </p:sp>
      <p:sp>
        <p:nvSpPr>
          <p:cNvPr id="5" name="Slide Number Placeholder 4"/>
          <p:cNvSpPr>
            <a:spLocks noGrp="1"/>
          </p:cNvSpPr>
          <p:nvPr>
            <p:ph type="sldNum" sz="quarter" idx="3"/>
          </p:nvPr>
        </p:nvSpPr>
        <p:spPr>
          <a:xfrm>
            <a:off x="3971619" y="8830321"/>
            <a:ext cx="3037212" cy="464506"/>
          </a:xfrm>
          <a:prstGeom prst="rect">
            <a:avLst/>
          </a:prstGeom>
        </p:spPr>
        <p:txBody>
          <a:bodyPr vert="horz" lIns="90590" tIns="45295" rIns="90590" bIns="45295" rtlCol="0" anchor="b"/>
          <a:lstStyle>
            <a:lvl1pPr algn="r">
              <a:defRPr sz="1200"/>
            </a:lvl1pPr>
          </a:lstStyle>
          <a:p>
            <a:fld id="{7EE8E9CF-34E8-44BB-A95E-4970DE45A28C}" type="slidenum">
              <a:rPr lang="en-US" smtClean="0"/>
              <a:t>‹#›</a:t>
            </a:fld>
            <a:endParaRPr lang="en-US"/>
          </a:p>
        </p:txBody>
      </p:sp>
    </p:spTree>
    <p:extLst>
      <p:ext uri="{BB962C8B-B14F-4D97-AF65-F5344CB8AC3E}">
        <p14:creationId xmlns:p14="http://schemas.microsoft.com/office/powerpoint/2010/main" val="18309834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69" tIns="46585" rIns="93169" bIns="46585"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69" tIns="46585" rIns="93169" bIns="46585" rtlCol="0"/>
          <a:lstStyle>
            <a:lvl1pPr algn="r">
              <a:defRPr sz="1200"/>
            </a:lvl1pPr>
          </a:lstStyle>
          <a:p>
            <a:fld id="{87FB7924-20B3-4888-A5E7-241C8A5C66F6}" type="datetimeFigureOut">
              <a:rPr lang="en-US" smtClean="0"/>
              <a:t>11/4/2019</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69" tIns="46585" rIns="93169" bIns="46585" rtlCol="0" anchor="ctr"/>
          <a:lstStyle/>
          <a:p>
            <a:endParaRPr lang="en-US"/>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69" tIns="46585" rIns="93169" bIns="4658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69" tIns="46585" rIns="93169" bIns="46585"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69" tIns="46585" rIns="93169" bIns="46585" rtlCol="0" anchor="b"/>
          <a:lstStyle>
            <a:lvl1pPr algn="r">
              <a:defRPr sz="1200"/>
            </a:lvl1pPr>
          </a:lstStyle>
          <a:p>
            <a:fld id="{269A12D2-24B9-4DCA-A7B6-155ED2819D62}" type="slidenum">
              <a:rPr lang="en-US" smtClean="0"/>
              <a:t>‹#›</a:t>
            </a:fld>
            <a:endParaRPr lang="en-US"/>
          </a:p>
        </p:txBody>
      </p:sp>
    </p:spTree>
    <p:extLst>
      <p:ext uri="{BB962C8B-B14F-4D97-AF65-F5344CB8AC3E}">
        <p14:creationId xmlns:p14="http://schemas.microsoft.com/office/powerpoint/2010/main" val="2192915583"/>
      </p:ext>
    </p:extLst>
  </p:cSld>
  <p:clrMap bg1="lt1" tx1="dk1" bg2="lt2" tx2="dk2" accent1="accent1" accent2="accent2" accent3="accent3" accent4="accent4" accent5="accent5" accent6="accent6" hlink="hlink" folHlink="folHlink"/>
  <p:notesStyle>
    <a:lvl1pPr marL="0" algn="l" defTabSz="914293" rtl="0" eaLnBrk="1" latinLnBrk="0" hangingPunct="1">
      <a:defRPr sz="1200" kern="1200">
        <a:solidFill>
          <a:schemeClr val="tx1"/>
        </a:solidFill>
        <a:latin typeface="+mn-lt"/>
        <a:ea typeface="+mn-ea"/>
        <a:cs typeface="+mn-cs"/>
      </a:defRPr>
    </a:lvl1pPr>
    <a:lvl2pPr marL="457146" algn="l" defTabSz="914293" rtl="0" eaLnBrk="1" latinLnBrk="0" hangingPunct="1">
      <a:defRPr sz="1200" kern="1200">
        <a:solidFill>
          <a:schemeClr val="tx1"/>
        </a:solidFill>
        <a:latin typeface="+mn-lt"/>
        <a:ea typeface="+mn-ea"/>
        <a:cs typeface="+mn-cs"/>
      </a:defRPr>
    </a:lvl2pPr>
    <a:lvl3pPr marL="914293" algn="l" defTabSz="914293" rtl="0" eaLnBrk="1" latinLnBrk="0" hangingPunct="1">
      <a:defRPr sz="1200" kern="1200">
        <a:solidFill>
          <a:schemeClr val="tx1"/>
        </a:solidFill>
        <a:latin typeface="+mn-lt"/>
        <a:ea typeface="+mn-ea"/>
        <a:cs typeface="+mn-cs"/>
      </a:defRPr>
    </a:lvl3pPr>
    <a:lvl4pPr marL="1371440" algn="l" defTabSz="914293" rtl="0" eaLnBrk="1" latinLnBrk="0" hangingPunct="1">
      <a:defRPr sz="1200" kern="1200">
        <a:solidFill>
          <a:schemeClr val="tx1"/>
        </a:solidFill>
        <a:latin typeface="+mn-lt"/>
        <a:ea typeface="+mn-ea"/>
        <a:cs typeface="+mn-cs"/>
      </a:defRPr>
    </a:lvl4pPr>
    <a:lvl5pPr marL="1828586" algn="l" defTabSz="914293" rtl="0" eaLnBrk="1" latinLnBrk="0" hangingPunct="1">
      <a:defRPr sz="1200" kern="1200">
        <a:solidFill>
          <a:schemeClr val="tx1"/>
        </a:solidFill>
        <a:latin typeface="+mn-lt"/>
        <a:ea typeface="+mn-ea"/>
        <a:cs typeface="+mn-cs"/>
      </a:defRPr>
    </a:lvl5pPr>
    <a:lvl6pPr marL="2285733" algn="l" defTabSz="914293" rtl="0" eaLnBrk="1" latinLnBrk="0" hangingPunct="1">
      <a:defRPr sz="1200" kern="1200">
        <a:solidFill>
          <a:schemeClr val="tx1"/>
        </a:solidFill>
        <a:latin typeface="+mn-lt"/>
        <a:ea typeface="+mn-ea"/>
        <a:cs typeface="+mn-cs"/>
      </a:defRPr>
    </a:lvl6pPr>
    <a:lvl7pPr marL="2742879" algn="l" defTabSz="914293" rtl="0" eaLnBrk="1" latinLnBrk="0" hangingPunct="1">
      <a:defRPr sz="1200" kern="1200">
        <a:solidFill>
          <a:schemeClr val="tx1"/>
        </a:solidFill>
        <a:latin typeface="+mn-lt"/>
        <a:ea typeface="+mn-ea"/>
        <a:cs typeface="+mn-cs"/>
      </a:defRPr>
    </a:lvl7pPr>
    <a:lvl8pPr marL="3200026" algn="l" defTabSz="914293" rtl="0" eaLnBrk="1" latinLnBrk="0" hangingPunct="1">
      <a:defRPr sz="1200" kern="1200">
        <a:solidFill>
          <a:schemeClr val="tx1"/>
        </a:solidFill>
        <a:latin typeface="+mn-lt"/>
        <a:ea typeface="+mn-ea"/>
        <a:cs typeface="+mn-cs"/>
      </a:defRPr>
    </a:lvl8pPr>
    <a:lvl9pPr marL="3657172" algn="l" defTabSz="91429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A39A83-A56A-4048-B8C2-4F39243D06F0}" type="slidenum">
              <a:rPr lang="en-US" smtClean="0"/>
              <a:t>1</a:t>
            </a:fld>
            <a:endParaRPr lang="en-US" dirty="0"/>
          </a:p>
        </p:txBody>
      </p:sp>
    </p:spTree>
    <p:extLst>
      <p:ext uri="{BB962C8B-B14F-4D97-AF65-F5344CB8AC3E}">
        <p14:creationId xmlns:p14="http://schemas.microsoft.com/office/powerpoint/2010/main" val="26837407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A39A83-A56A-4048-B8C2-4F39243D06F0}" type="slidenum">
              <a:rPr lang="en-US" smtClean="0">
                <a:solidFill>
                  <a:prstClr val="black"/>
                </a:solidFill>
              </a:rPr>
              <a:pPr/>
              <a:t>11</a:t>
            </a:fld>
            <a:endParaRPr lang="en-US" dirty="0">
              <a:solidFill>
                <a:prstClr val="black"/>
              </a:solidFill>
            </a:endParaRPr>
          </a:p>
        </p:txBody>
      </p:sp>
    </p:spTree>
    <p:extLst>
      <p:ext uri="{BB962C8B-B14F-4D97-AF65-F5344CB8AC3E}">
        <p14:creationId xmlns:p14="http://schemas.microsoft.com/office/powerpoint/2010/main" val="26837407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A39A83-A56A-4048-B8C2-4F39243D06F0}" type="slidenum">
              <a:rPr lang="en-US" smtClean="0">
                <a:solidFill>
                  <a:prstClr val="black"/>
                </a:solidFill>
              </a:rPr>
              <a:pPr/>
              <a:t>25</a:t>
            </a:fld>
            <a:endParaRPr lang="en-US" dirty="0">
              <a:solidFill>
                <a:prstClr val="black"/>
              </a:solidFill>
            </a:endParaRPr>
          </a:p>
        </p:txBody>
      </p:sp>
    </p:spTree>
    <p:extLst>
      <p:ext uri="{BB962C8B-B14F-4D97-AF65-F5344CB8AC3E}">
        <p14:creationId xmlns:p14="http://schemas.microsoft.com/office/powerpoint/2010/main" val="2683740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A39A83-A56A-4048-B8C2-4F39243D06F0}" type="slidenum">
              <a:rPr lang="en-US" smtClean="0">
                <a:solidFill>
                  <a:prstClr val="black"/>
                </a:solidFill>
              </a:rPr>
              <a:pPr/>
              <a:t>2</a:t>
            </a:fld>
            <a:endParaRPr lang="en-US" dirty="0">
              <a:solidFill>
                <a:prstClr val="black"/>
              </a:solidFill>
            </a:endParaRPr>
          </a:p>
        </p:txBody>
      </p:sp>
    </p:spTree>
    <p:extLst>
      <p:ext uri="{BB962C8B-B14F-4D97-AF65-F5344CB8AC3E}">
        <p14:creationId xmlns:p14="http://schemas.microsoft.com/office/powerpoint/2010/main" val="26837407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A39A83-A56A-4048-B8C2-4F39243D06F0}" type="slidenum">
              <a:rPr lang="en-US" smtClean="0">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26837407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r>
              <a:rPr lang="en-US" dirty="0" smtClean="0"/>
              <a:t>The Housing Inventory Count informs and Updates the Housing Inventory CHART!</a:t>
            </a:r>
            <a:endParaRPr lang="en-US" dirty="0"/>
          </a:p>
        </p:txBody>
      </p:sp>
      <p:sp>
        <p:nvSpPr>
          <p:cNvPr id="4" name="Slide Number Placeholder 3"/>
          <p:cNvSpPr>
            <a:spLocks noGrp="1"/>
          </p:cNvSpPr>
          <p:nvPr>
            <p:ph type="sldNum" sz="quarter" idx="10"/>
          </p:nvPr>
        </p:nvSpPr>
        <p:spPr/>
        <p:txBody>
          <a:bodyPr/>
          <a:lstStyle/>
          <a:p>
            <a:fld id="{B6A39A83-A56A-4048-B8C2-4F39243D06F0}" type="slidenum">
              <a:rPr lang="en-US" smtClean="0">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26837407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A39A83-A56A-4048-B8C2-4F39243D06F0}" type="slidenum">
              <a:rPr lang="en-US" smtClean="0">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26837407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A39A83-A56A-4048-B8C2-4F39243D06F0}" type="slidenum">
              <a:rPr lang="en-US" smtClean="0">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val="26837407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A39A83-A56A-4048-B8C2-4F39243D06F0}"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26837407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293" rtl="0" eaLnBrk="1" fontAlgn="auto" latinLnBrk="0" hangingPunct="1">
              <a:lnSpc>
                <a:spcPct val="100000"/>
              </a:lnSpc>
              <a:spcBef>
                <a:spcPts val="0"/>
              </a:spcBef>
              <a:spcAft>
                <a:spcPts val="0"/>
              </a:spcAft>
              <a:buClrTx/>
              <a:buSzTx/>
              <a:buFontTx/>
              <a:buNone/>
              <a:tabLst/>
              <a:defRPr/>
            </a:pPr>
            <a:fld id="{B6A39A83-A56A-4048-B8C2-4F39243D06F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293"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024493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A39A83-A56A-4048-B8C2-4F39243D06F0}"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val="26837407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146" indent="0" algn="ctr">
              <a:buNone/>
              <a:defRPr>
                <a:solidFill>
                  <a:schemeClr val="tx1">
                    <a:tint val="75000"/>
                  </a:schemeClr>
                </a:solidFill>
              </a:defRPr>
            </a:lvl2pPr>
            <a:lvl3pPr marL="914293" indent="0" algn="ctr">
              <a:buNone/>
              <a:defRPr>
                <a:solidFill>
                  <a:schemeClr val="tx1">
                    <a:tint val="75000"/>
                  </a:schemeClr>
                </a:solidFill>
              </a:defRPr>
            </a:lvl3pPr>
            <a:lvl4pPr marL="1371440" indent="0" algn="ctr">
              <a:buNone/>
              <a:defRPr>
                <a:solidFill>
                  <a:schemeClr val="tx1">
                    <a:tint val="75000"/>
                  </a:schemeClr>
                </a:solidFill>
              </a:defRPr>
            </a:lvl4pPr>
            <a:lvl5pPr marL="1828586" indent="0" algn="ctr">
              <a:buNone/>
              <a:defRPr>
                <a:solidFill>
                  <a:schemeClr val="tx1">
                    <a:tint val="75000"/>
                  </a:schemeClr>
                </a:solidFill>
              </a:defRPr>
            </a:lvl5pPr>
            <a:lvl6pPr marL="2285733" indent="0" algn="ctr">
              <a:buNone/>
              <a:defRPr>
                <a:solidFill>
                  <a:schemeClr val="tx1">
                    <a:tint val="75000"/>
                  </a:schemeClr>
                </a:solidFill>
              </a:defRPr>
            </a:lvl6pPr>
            <a:lvl7pPr marL="2742879" indent="0" algn="ctr">
              <a:buNone/>
              <a:defRPr>
                <a:solidFill>
                  <a:schemeClr val="tx1">
                    <a:tint val="75000"/>
                  </a:schemeClr>
                </a:solidFill>
              </a:defRPr>
            </a:lvl7pPr>
            <a:lvl8pPr marL="3200026" indent="0" algn="ctr">
              <a:buNone/>
              <a:defRPr>
                <a:solidFill>
                  <a:schemeClr val="tx1">
                    <a:tint val="75000"/>
                  </a:schemeClr>
                </a:solidFill>
              </a:defRPr>
            </a:lvl8pPr>
            <a:lvl9pPr marL="365717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671E96F-AE3C-4387-A2CB-9E64DD7C3342}" type="datetimeFigureOut">
              <a:rPr lang="en-US" smtClean="0">
                <a:solidFill>
                  <a:prstClr val="black">
                    <a:tint val="75000"/>
                  </a:prstClr>
                </a:solidFill>
              </a:rPr>
              <a:pPr/>
              <a:t>11/4/2019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4F4D23A4-F4BC-4736-B580-7D37E6E6090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57672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71E96F-AE3C-4387-A2CB-9E64DD7C3342}" type="datetimeFigureOut">
              <a:rPr lang="en-US" smtClean="0">
                <a:solidFill>
                  <a:prstClr val="black">
                    <a:tint val="75000"/>
                  </a:prstClr>
                </a:solidFill>
              </a:rPr>
              <a:pPr/>
              <a:t>11/4/2019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4F4D23A4-F4BC-4736-B580-7D37E6E6090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685315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71E96F-AE3C-4387-A2CB-9E64DD7C3342}" type="datetimeFigureOut">
              <a:rPr lang="en-US" smtClean="0">
                <a:solidFill>
                  <a:prstClr val="black">
                    <a:tint val="75000"/>
                  </a:prstClr>
                </a:solidFill>
              </a:rPr>
              <a:pPr/>
              <a:t>11/4/2019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4F4D23A4-F4BC-4736-B580-7D37E6E6090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275240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71E96F-AE3C-4387-A2CB-9E64DD7C3342}" type="datetimeFigureOut">
              <a:rPr lang="en-US" smtClean="0">
                <a:solidFill>
                  <a:prstClr val="black">
                    <a:tint val="75000"/>
                  </a:prstClr>
                </a:solidFill>
              </a:rPr>
              <a:pPr/>
              <a:t>11/4/2019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4F4D23A4-F4BC-4736-B580-7D37E6E6090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75386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2"/>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146" indent="0">
              <a:buNone/>
              <a:defRPr sz="1800">
                <a:solidFill>
                  <a:schemeClr val="tx1">
                    <a:tint val="75000"/>
                  </a:schemeClr>
                </a:solidFill>
              </a:defRPr>
            </a:lvl2pPr>
            <a:lvl3pPr marL="914293" indent="0">
              <a:buNone/>
              <a:defRPr sz="1600">
                <a:solidFill>
                  <a:schemeClr val="tx1">
                    <a:tint val="75000"/>
                  </a:schemeClr>
                </a:solidFill>
              </a:defRPr>
            </a:lvl3pPr>
            <a:lvl4pPr marL="1371440" indent="0">
              <a:buNone/>
              <a:defRPr sz="1400">
                <a:solidFill>
                  <a:schemeClr val="tx1">
                    <a:tint val="75000"/>
                  </a:schemeClr>
                </a:solidFill>
              </a:defRPr>
            </a:lvl4pPr>
            <a:lvl5pPr marL="1828586" indent="0">
              <a:buNone/>
              <a:defRPr sz="1400">
                <a:solidFill>
                  <a:schemeClr val="tx1">
                    <a:tint val="75000"/>
                  </a:schemeClr>
                </a:solidFill>
              </a:defRPr>
            </a:lvl5pPr>
            <a:lvl6pPr marL="2285733" indent="0">
              <a:buNone/>
              <a:defRPr sz="1400">
                <a:solidFill>
                  <a:schemeClr val="tx1">
                    <a:tint val="75000"/>
                  </a:schemeClr>
                </a:solidFill>
              </a:defRPr>
            </a:lvl6pPr>
            <a:lvl7pPr marL="2742879" indent="0">
              <a:buNone/>
              <a:defRPr sz="1400">
                <a:solidFill>
                  <a:schemeClr val="tx1">
                    <a:tint val="75000"/>
                  </a:schemeClr>
                </a:solidFill>
              </a:defRPr>
            </a:lvl7pPr>
            <a:lvl8pPr marL="3200026" indent="0">
              <a:buNone/>
              <a:defRPr sz="1400">
                <a:solidFill>
                  <a:schemeClr val="tx1">
                    <a:tint val="75000"/>
                  </a:schemeClr>
                </a:solidFill>
              </a:defRPr>
            </a:lvl8pPr>
            <a:lvl9pPr marL="3657172"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71E96F-AE3C-4387-A2CB-9E64DD7C3342}" type="datetimeFigureOut">
              <a:rPr lang="en-US" smtClean="0">
                <a:solidFill>
                  <a:prstClr val="black">
                    <a:tint val="75000"/>
                  </a:prstClr>
                </a:solidFill>
              </a:rPr>
              <a:pPr/>
              <a:t>11/4/2019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4F4D23A4-F4BC-4736-B580-7D37E6E6090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09124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671E96F-AE3C-4387-A2CB-9E64DD7C3342}" type="datetimeFigureOut">
              <a:rPr lang="en-US" smtClean="0">
                <a:solidFill>
                  <a:prstClr val="black">
                    <a:tint val="75000"/>
                  </a:prstClr>
                </a:solidFill>
              </a:rPr>
              <a:pPr/>
              <a:t>11/4/2019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4F4D23A4-F4BC-4736-B580-7D37E6E6090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4702709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2" y="1535113"/>
            <a:ext cx="5386917" cy="639762"/>
          </a:xfrm>
        </p:spPr>
        <p:txBody>
          <a:bodyPr anchor="b"/>
          <a:lstStyle>
            <a:lvl1pPr marL="0" indent="0">
              <a:buNone/>
              <a:defRPr sz="2400" b="1"/>
            </a:lvl1pPr>
            <a:lvl2pPr marL="457146" indent="0">
              <a:buNone/>
              <a:defRPr sz="2000" b="1"/>
            </a:lvl2pPr>
            <a:lvl3pPr marL="914293" indent="0">
              <a:buNone/>
              <a:defRPr sz="1800" b="1"/>
            </a:lvl3pPr>
            <a:lvl4pPr marL="1371440" indent="0">
              <a:buNone/>
              <a:defRPr sz="1600" b="1"/>
            </a:lvl4pPr>
            <a:lvl5pPr marL="1828586" indent="0">
              <a:buNone/>
              <a:defRPr sz="1600" b="1"/>
            </a:lvl5pPr>
            <a:lvl6pPr marL="2285733" indent="0">
              <a:buNone/>
              <a:defRPr sz="1600" b="1"/>
            </a:lvl6pPr>
            <a:lvl7pPr marL="2742879" indent="0">
              <a:buNone/>
              <a:defRPr sz="1600" b="1"/>
            </a:lvl7pPr>
            <a:lvl8pPr marL="3200026" indent="0">
              <a:buNone/>
              <a:defRPr sz="1600" b="1"/>
            </a:lvl8pPr>
            <a:lvl9pPr marL="3657172"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2"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146" indent="0">
              <a:buNone/>
              <a:defRPr sz="2000" b="1"/>
            </a:lvl2pPr>
            <a:lvl3pPr marL="914293" indent="0">
              <a:buNone/>
              <a:defRPr sz="1800" b="1"/>
            </a:lvl3pPr>
            <a:lvl4pPr marL="1371440" indent="0">
              <a:buNone/>
              <a:defRPr sz="1600" b="1"/>
            </a:lvl4pPr>
            <a:lvl5pPr marL="1828586" indent="0">
              <a:buNone/>
              <a:defRPr sz="1600" b="1"/>
            </a:lvl5pPr>
            <a:lvl6pPr marL="2285733" indent="0">
              <a:buNone/>
              <a:defRPr sz="1600" b="1"/>
            </a:lvl6pPr>
            <a:lvl7pPr marL="2742879" indent="0">
              <a:buNone/>
              <a:defRPr sz="1600" b="1"/>
            </a:lvl7pPr>
            <a:lvl8pPr marL="3200026" indent="0">
              <a:buNone/>
              <a:defRPr sz="1600" b="1"/>
            </a:lvl8pPr>
            <a:lvl9pPr marL="3657172"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671E96F-AE3C-4387-A2CB-9E64DD7C3342}" type="datetimeFigureOut">
              <a:rPr lang="en-US" smtClean="0">
                <a:solidFill>
                  <a:prstClr val="black">
                    <a:tint val="75000"/>
                  </a:prstClr>
                </a:solidFill>
              </a:rPr>
              <a:pPr/>
              <a:t>11/4/2019</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4F4D23A4-F4BC-4736-B580-7D37E6E6090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573991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671E96F-AE3C-4387-A2CB-9E64DD7C3342}" type="datetimeFigureOut">
              <a:rPr lang="en-US" smtClean="0">
                <a:solidFill>
                  <a:prstClr val="black">
                    <a:tint val="75000"/>
                  </a:prstClr>
                </a:solidFill>
              </a:rPr>
              <a:pPr/>
              <a:t>11/4/2019</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4F4D23A4-F4BC-4736-B580-7D37E6E6090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722117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71E96F-AE3C-4387-A2CB-9E64DD7C3342}" type="datetimeFigureOut">
              <a:rPr lang="en-US" smtClean="0">
                <a:solidFill>
                  <a:prstClr val="black">
                    <a:tint val="75000"/>
                  </a:prstClr>
                </a:solidFill>
              </a:rPr>
              <a:pPr/>
              <a:t>11/4/2019</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4F4D23A4-F4BC-4736-B580-7D37E6E6090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3862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2" y="1435101"/>
            <a:ext cx="4011084" cy="4691063"/>
          </a:xfrm>
        </p:spPr>
        <p:txBody>
          <a:bodyPr/>
          <a:lstStyle>
            <a:lvl1pPr marL="0" indent="0">
              <a:buNone/>
              <a:defRPr sz="1400"/>
            </a:lvl1pPr>
            <a:lvl2pPr marL="457146" indent="0">
              <a:buNone/>
              <a:defRPr sz="1200"/>
            </a:lvl2pPr>
            <a:lvl3pPr marL="914293" indent="0">
              <a:buNone/>
              <a:defRPr sz="1000"/>
            </a:lvl3pPr>
            <a:lvl4pPr marL="1371440" indent="0">
              <a:buNone/>
              <a:defRPr sz="900"/>
            </a:lvl4pPr>
            <a:lvl5pPr marL="1828586" indent="0">
              <a:buNone/>
              <a:defRPr sz="900"/>
            </a:lvl5pPr>
            <a:lvl6pPr marL="2285733" indent="0">
              <a:buNone/>
              <a:defRPr sz="900"/>
            </a:lvl6pPr>
            <a:lvl7pPr marL="2742879" indent="0">
              <a:buNone/>
              <a:defRPr sz="900"/>
            </a:lvl7pPr>
            <a:lvl8pPr marL="3200026" indent="0">
              <a:buNone/>
              <a:defRPr sz="900"/>
            </a:lvl8pPr>
            <a:lvl9pPr marL="3657172"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71E96F-AE3C-4387-A2CB-9E64DD7C3342}" type="datetimeFigureOut">
              <a:rPr lang="en-US" smtClean="0">
                <a:solidFill>
                  <a:prstClr val="black">
                    <a:tint val="75000"/>
                  </a:prstClr>
                </a:solidFill>
              </a:rPr>
              <a:pPr/>
              <a:t>11/4/2019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4F4D23A4-F4BC-4736-B580-7D37E6E6090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556674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146" indent="0">
              <a:buNone/>
              <a:defRPr sz="2800"/>
            </a:lvl2pPr>
            <a:lvl3pPr marL="914293" indent="0">
              <a:buNone/>
              <a:defRPr sz="2400"/>
            </a:lvl3pPr>
            <a:lvl4pPr marL="1371440" indent="0">
              <a:buNone/>
              <a:defRPr sz="2000"/>
            </a:lvl4pPr>
            <a:lvl5pPr marL="1828586" indent="0">
              <a:buNone/>
              <a:defRPr sz="2000"/>
            </a:lvl5pPr>
            <a:lvl6pPr marL="2285733" indent="0">
              <a:buNone/>
              <a:defRPr sz="2000"/>
            </a:lvl6pPr>
            <a:lvl7pPr marL="2742879" indent="0">
              <a:buNone/>
              <a:defRPr sz="2000"/>
            </a:lvl7pPr>
            <a:lvl8pPr marL="3200026" indent="0">
              <a:buNone/>
              <a:defRPr sz="2000"/>
            </a:lvl8pPr>
            <a:lvl9pPr marL="3657172"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146" indent="0">
              <a:buNone/>
              <a:defRPr sz="1200"/>
            </a:lvl2pPr>
            <a:lvl3pPr marL="914293" indent="0">
              <a:buNone/>
              <a:defRPr sz="1000"/>
            </a:lvl3pPr>
            <a:lvl4pPr marL="1371440" indent="0">
              <a:buNone/>
              <a:defRPr sz="900"/>
            </a:lvl4pPr>
            <a:lvl5pPr marL="1828586" indent="0">
              <a:buNone/>
              <a:defRPr sz="900"/>
            </a:lvl5pPr>
            <a:lvl6pPr marL="2285733" indent="0">
              <a:buNone/>
              <a:defRPr sz="900"/>
            </a:lvl6pPr>
            <a:lvl7pPr marL="2742879" indent="0">
              <a:buNone/>
              <a:defRPr sz="900"/>
            </a:lvl7pPr>
            <a:lvl8pPr marL="3200026" indent="0">
              <a:buNone/>
              <a:defRPr sz="900"/>
            </a:lvl8pPr>
            <a:lvl9pPr marL="3657172"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71E96F-AE3C-4387-A2CB-9E64DD7C3342}" type="datetimeFigureOut">
              <a:rPr lang="en-US" smtClean="0">
                <a:solidFill>
                  <a:prstClr val="black">
                    <a:tint val="75000"/>
                  </a:prstClr>
                </a:solidFill>
              </a:rPr>
              <a:pPr/>
              <a:t>11/4/2019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4F4D23A4-F4BC-4736-B580-7D37E6E6090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6250467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29" tIns="45714" rIns="91429" bIns="45714"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2"/>
            <a:ext cx="10972800" cy="4525963"/>
          </a:xfrm>
          <a:prstGeom prst="rect">
            <a:avLst/>
          </a:prstGeom>
        </p:spPr>
        <p:txBody>
          <a:bodyPr vert="horz" lIns="91429" tIns="45714" rIns="91429" bIns="4571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29" tIns="45714" rIns="91429" bIns="45714" rtlCol="0" anchor="ctr"/>
          <a:lstStyle>
            <a:lvl1pPr algn="l">
              <a:defRPr sz="1200">
                <a:solidFill>
                  <a:schemeClr val="tx1">
                    <a:tint val="75000"/>
                  </a:schemeClr>
                </a:solidFill>
              </a:defRPr>
            </a:lvl1pPr>
          </a:lstStyle>
          <a:p>
            <a:fld id="{A671E96F-AE3C-4387-A2CB-9E64DD7C3342}" type="datetimeFigureOut">
              <a:rPr lang="en-US" smtClean="0">
                <a:solidFill>
                  <a:prstClr val="black">
                    <a:tint val="75000"/>
                  </a:prstClr>
                </a:solidFill>
              </a:rPr>
              <a:pPr/>
              <a:t>11/4/2019</a:t>
            </a:fld>
            <a:endParaRPr lang="en-US" dirty="0">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29" tIns="45714" rIns="91429" bIns="45714"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29" tIns="45714" rIns="91429" bIns="45714" rtlCol="0" anchor="ctr"/>
          <a:lstStyle>
            <a:lvl1pPr algn="r">
              <a:defRPr sz="1200">
                <a:solidFill>
                  <a:schemeClr val="tx1">
                    <a:tint val="75000"/>
                  </a:schemeClr>
                </a:solidFill>
              </a:defRPr>
            </a:lvl1pPr>
          </a:lstStyle>
          <a:p>
            <a:fld id="{4F4D23A4-F4BC-4736-B580-7D37E6E6090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783846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293" rtl="0" eaLnBrk="1" latinLnBrk="0" hangingPunct="1">
        <a:spcBef>
          <a:spcPct val="0"/>
        </a:spcBef>
        <a:buNone/>
        <a:defRPr sz="4400" kern="1200">
          <a:solidFill>
            <a:schemeClr val="tx1"/>
          </a:solidFill>
          <a:latin typeface="+mj-lt"/>
          <a:ea typeface="+mj-ea"/>
          <a:cs typeface="+mj-cs"/>
        </a:defRPr>
      </a:lvl1pPr>
    </p:titleStyle>
    <p:bodyStyle>
      <a:lvl1pPr marL="342860" indent="-342860" algn="l" defTabSz="914293"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863" indent="-285717" algn="l" defTabSz="914293"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867" indent="-228573" algn="l" defTabSz="914293"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013"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159"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30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453"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599"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74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293" rtl="0" eaLnBrk="1" latinLnBrk="0" hangingPunct="1">
        <a:defRPr sz="1800" kern="1200">
          <a:solidFill>
            <a:schemeClr val="tx1"/>
          </a:solidFill>
          <a:latin typeface="+mn-lt"/>
          <a:ea typeface="+mn-ea"/>
          <a:cs typeface="+mn-cs"/>
        </a:defRPr>
      </a:lvl1pPr>
      <a:lvl2pPr marL="457146" algn="l" defTabSz="914293" rtl="0" eaLnBrk="1" latinLnBrk="0" hangingPunct="1">
        <a:defRPr sz="1800" kern="1200">
          <a:solidFill>
            <a:schemeClr val="tx1"/>
          </a:solidFill>
          <a:latin typeface="+mn-lt"/>
          <a:ea typeface="+mn-ea"/>
          <a:cs typeface="+mn-cs"/>
        </a:defRPr>
      </a:lvl2pPr>
      <a:lvl3pPr marL="914293" algn="l" defTabSz="914293" rtl="0" eaLnBrk="1" latinLnBrk="0" hangingPunct="1">
        <a:defRPr sz="1800" kern="1200">
          <a:solidFill>
            <a:schemeClr val="tx1"/>
          </a:solidFill>
          <a:latin typeface="+mn-lt"/>
          <a:ea typeface="+mn-ea"/>
          <a:cs typeface="+mn-cs"/>
        </a:defRPr>
      </a:lvl3pPr>
      <a:lvl4pPr marL="1371440" algn="l" defTabSz="914293" rtl="0" eaLnBrk="1" latinLnBrk="0" hangingPunct="1">
        <a:defRPr sz="1800" kern="1200">
          <a:solidFill>
            <a:schemeClr val="tx1"/>
          </a:solidFill>
          <a:latin typeface="+mn-lt"/>
          <a:ea typeface="+mn-ea"/>
          <a:cs typeface="+mn-cs"/>
        </a:defRPr>
      </a:lvl4pPr>
      <a:lvl5pPr marL="1828586" algn="l" defTabSz="914293" rtl="0" eaLnBrk="1" latinLnBrk="0" hangingPunct="1">
        <a:defRPr sz="1800" kern="1200">
          <a:solidFill>
            <a:schemeClr val="tx1"/>
          </a:solidFill>
          <a:latin typeface="+mn-lt"/>
          <a:ea typeface="+mn-ea"/>
          <a:cs typeface="+mn-cs"/>
        </a:defRPr>
      </a:lvl5pPr>
      <a:lvl6pPr marL="2285733" algn="l" defTabSz="914293" rtl="0" eaLnBrk="1" latinLnBrk="0" hangingPunct="1">
        <a:defRPr sz="1800" kern="1200">
          <a:solidFill>
            <a:schemeClr val="tx1"/>
          </a:solidFill>
          <a:latin typeface="+mn-lt"/>
          <a:ea typeface="+mn-ea"/>
          <a:cs typeface="+mn-cs"/>
        </a:defRPr>
      </a:lvl6pPr>
      <a:lvl7pPr marL="2742879" algn="l" defTabSz="914293" rtl="0" eaLnBrk="1" latinLnBrk="0" hangingPunct="1">
        <a:defRPr sz="1800" kern="1200">
          <a:solidFill>
            <a:schemeClr val="tx1"/>
          </a:solidFill>
          <a:latin typeface="+mn-lt"/>
          <a:ea typeface="+mn-ea"/>
          <a:cs typeface="+mn-cs"/>
        </a:defRPr>
      </a:lvl7pPr>
      <a:lvl8pPr marL="3200026" algn="l" defTabSz="914293" rtl="0" eaLnBrk="1" latinLnBrk="0" hangingPunct="1">
        <a:defRPr sz="1800" kern="1200">
          <a:solidFill>
            <a:schemeClr val="tx1"/>
          </a:solidFill>
          <a:latin typeface="+mn-lt"/>
          <a:ea typeface="+mn-ea"/>
          <a:cs typeface="+mn-cs"/>
        </a:defRPr>
      </a:lvl8pPr>
      <a:lvl9pPr marL="3657172" algn="l" defTabSz="91429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app.nutmegit.com/HMISPorta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help@nutmegit.com" TargetMode="Externa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https://app.nutmegit.com/HMISPortal"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ailto:pralston@cceh.org" TargetMode="External"/><Relationship Id="rId2" Type="http://schemas.openxmlformats.org/officeDocument/2006/relationships/hyperlink" Target="mailto:ctboscoc@gmail.com" TargetMode="External"/><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hyperlink" Target="mailto:pralston@cceh.org" TargetMode="External"/><Relationship Id="rId2" Type="http://schemas.openxmlformats.org/officeDocument/2006/relationships/hyperlink" Target="mailto:ctboscoc@gmail.com" TargetMode="External"/><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hyperlink" Target="mailto:pralston@cceh.org" TargetMode="External"/><Relationship Id="rId2" Type="http://schemas.openxmlformats.org/officeDocument/2006/relationships/hyperlink" Target="mailto:ctboscoc@gmail.com" TargetMode="External"/><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18.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p:nvPr/>
        </p:nvPicPr>
        <p:blipFill>
          <a:blip r:embed="rId3" cstate="print">
            <a:extLst>
              <a:ext uri="{28A0092B-C50C-407E-A947-70E740481C1C}">
                <a14:useLocalDpi xmlns:a14="http://schemas.microsoft.com/office/drawing/2010/main" val="0"/>
              </a:ext>
            </a:extLst>
          </a:blip>
          <a:stretch>
            <a:fillRect/>
          </a:stretch>
        </p:blipFill>
        <p:spPr bwMode="auto">
          <a:xfrm>
            <a:off x="1525441" y="196206"/>
            <a:ext cx="1484727" cy="934354"/>
          </a:xfrm>
          <a:prstGeom prst="rect">
            <a:avLst/>
          </a:prstGeom>
          <a:noFill/>
        </p:spPr>
      </p:pic>
      <p:sp>
        <p:nvSpPr>
          <p:cNvPr id="3" name="Subtitle 2"/>
          <p:cNvSpPr>
            <a:spLocks noGrp="1"/>
          </p:cNvSpPr>
          <p:nvPr>
            <p:ph type="subTitle" idx="1"/>
          </p:nvPr>
        </p:nvSpPr>
        <p:spPr>
          <a:xfrm>
            <a:off x="1524002" y="1828800"/>
            <a:ext cx="9143999" cy="4267200"/>
          </a:xfrm>
        </p:spPr>
        <p:txBody>
          <a:bodyPr>
            <a:noAutofit/>
          </a:bodyPr>
          <a:lstStyle/>
          <a:p>
            <a:r>
              <a:rPr lang="en-US" sz="4800" dirty="0" smtClean="0">
                <a:solidFill>
                  <a:srgbClr val="002060"/>
                </a:solidFill>
              </a:rPr>
              <a:t>2020 </a:t>
            </a:r>
            <a:r>
              <a:rPr lang="en-US" sz="4800" dirty="0">
                <a:solidFill>
                  <a:srgbClr val="002060"/>
                </a:solidFill>
              </a:rPr>
              <a:t>Housing </a:t>
            </a:r>
          </a:p>
          <a:p>
            <a:r>
              <a:rPr lang="en-US" sz="4800" dirty="0">
                <a:solidFill>
                  <a:srgbClr val="002060"/>
                </a:solidFill>
              </a:rPr>
              <a:t>Inventory Training</a:t>
            </a:r>
            <a:endParaRPr lang="en-US" sz="4000" dirty="0">
              <a:solidFill>
                <a:srgbClr val="002060"/>
              </a:solidFill>
            </a:endParaRPr>
          </a:p>
          <a:p>
            <a:r>
              <a:rPr lang="en-US" sz="2800" b="1" dirty="0">
                <a:solidFill>
                  <a:schemeClr val="tx1"/>
                </a:solidFill>
              </a:rPr>
              <a:t/>
            </a:r>
            <a:br>
              <a:rPr lang="en-US" sz="2800" b="1" dirty="0">
                <a:solidFill>
                  <a:schemeClr val="tx1"/>
                </a:solidFill>
              </a:rPr>
            </a:br>
            <a:endParaRPr lang="en-US" sz="2800" b="1" dirty="0">
              <a:solidFill>
                <a:schemeClr val="tx1"/>
              </a:solidFill>
            </a:endParaRPr>
          </a:p>
          <a:p>
            <a:endParaRPr lang="en-US" sz="2400" b="1" dirty="0">
              <a:solidFill>
                <a:schemeClr val="tx1"/>
              </a:solidFill>
            </a:endParaRPr>
          </a:p>
          <a:p>
            <a:pPr algn="l">
              <a:spcBef>
                <a:spcPts val="0"/>
              </a:spcBef>
            </a:pPr>
            <a:r>
              <a:rPr lang="en-US" sz="1800" b="1" dirty="0">
                <a:solidFill>
                  <a:schemeClr val="tx1"/>
                </a:solidFill>
              </a:rPr>
              <a:t>   Mike Apotsos		        </a:t>
            </a:r>
            <a:r>
              <a:rPr lang="en-US" sz="1800" b="1" dirty="0" smtClean="0">
                <a:solidFill>
                  <a:schemeClr val="tx1"/>
                </a:solidFill>
              </a:rPr>
              <a:t> Linda Casey	</a:t>
            </a:r>
            <a:r>
              <a:rPr lang="en-US" sz="1800" b="1" dirty="0">
                <a:solidFill>
                  <a:schemeClr val="tx1"/>
                </a:solidFill>
              </a:rPr>
              <a:t>		Jim Bombaci</a:t>
            </a:r>
            <a:br>
              <a:rPr lang="en-US" sz="1800" b="1" dirty="0">
                <a:solidFill>
                  <a:schemeClr val="tx1"/>
                </a:solidFill>
              </a:rPr>
            </a:br>
            <a:r>
              <a:rPr lang="en-US" sz="1800" b="1" dirty="0">
                <a:solidFill>
                  <a:schemeClr val="tx1"/>
                </a:solidFill>
              </a:rPr>
              <a:t>   Research Analyst		 </a:t>
            </a:r>
            <a:r>
              <a:rPr lang="en-US" sz="1800" b="1" dirty="0" smtClean="0">
                <a:solidFill>
                  <a:schemeClr val="tx1"/>
                </a:solidFill>
              </a:rPr>
              <a:t>        Dir. HMIS &amp; Strat. Analysis</a:t>
            </a:r>
            <a:r>
              <a:rPr lang="en-US" sz="1800" b="1" dirty="0">
                <a:solidFill>
                  <a:schemeClr val="tx1"/>
                </a:solidFill>
              </a:rPr>
              <a:t>	VP of Operations</a:t>
            </a:r>
          </a:p>
          <a:p>
            <a:pPr algn="l">
              <a:spcBef>
                <a:spcPts val="0"/>
              </a:spcBef>
            </a:pPr>
            <a:r>
              <a:rPr lang="en-US" sz="1800" b="1" dirty="0">
                <a:solidFill>
                  <a:schemeClr val="tx1"/>
                </a:solidFill>
              </a:rPr>
              <a:t>   CCEH			         CCEH			Nutmeg Consulting, LLC</a:t>
            </a:r>
            <a:endParaRPr lang="en-US" sz="2400" dirty="0">
              <a:solidFill>
                <a:schemeClr val="tx1"/>
              </a:solidFill>
              <a:latin typeface="Cambria" pitchFamily="18" charset="0"/>
            </a:endParaRPr>
          </a:p>
        </p:txBody>
      </p:sp>
      <p:sp>
        <p:nvSpPr>
          <p:cNvPr id="8" name="TextBox 7"/>
          <p:cNvSpPr txBox="1"/>
          <p:nvPr/>
        </p:nvSpPr>
        <p:spPr>
          <a:xfrm>
            <a:off x="3642947" y="6252147"/>
            <a:ext cx="4601308" cy="369332"/>
          </a:xfrm>
          <a:prstGeom prst="rect">
            <a:avLst/>
          </a:prstGeom>
          <a:noFill/>
        </p:spPr>
        <p:txBody>
          <a:bodyPr wrap="square" lIns="91429" tIns="45714" rIns="91429" bIns="45714" rtlCol="0">
            <a:spAutoFit/>
          </a:bodyPr>
          <a:lstStyle/>
          <a:p>
            <a:pPr algn="ctr"/>
            <a:r>
              <a:rPr lang="en-US" dirty="0"/>
              <a:t>Think Change  </a:t>
            </a:r>
            <a:r>
              <a:rPr lang="en-US" dirty="0">
                <a:latin typeface="Cambria"/>
              </a:rPr>
              <a:t>•  </a:t>
            </a:r>
            <a:r>
              <a:rPr lang="en-US" dirty="0"/>
              <a:t>Be Change  </a:t>
            </a:r>
            <a:r>
              <a:rPr lang="en-US" dirty="0">
                <a:latin typeface="Cambria"/>
              </a:rPr>
              <a:t>•</a:t>
            </a:r>
            <a:r>
              <a:rPr lang="en-US" dirty="0"/>
              <a:t>  Lead Change</a:t>
            </a:r>
          </a:p>
        </p:txBody>
      </p:sp>
      <p:cxnSp>
        <p:nvCxnSpPr>
          <p:cNvPr id="7" name="Straight Connector 6"/>
          <p:cNvCxnSpPr/>
          <p:nvPr/>
        </p:nvCxnSpPr>
        <p:spPr>
          <a:xfrm>
            <a:off x="1524000" y="6252147"/>
            <a:ext cx="9144000" cy="0"/>
          </a:xfrm>
          <a:prstGeom prst="line">
            <a:avLst/>
          </a:prstGeom>
          <a:ln>
            <a:solidFill>
              <a:srgbClr val="FFC000"/>
            </a:solidFill>
          </a:ln>
        </p:spPr>
        <p:style>
          <a:lnRef idx="2">
            <a:schemeClr val="accent6"/>
          </a:lnRef>
          <a:fillRef idx="0">
            <a:schemeClr val="accent6"/>
          </a:fillRef>
          <a:effectRef idx="1">
            <a:schemeClr val="accent6"/>
          </a:effectRef>
          <a:fontRef idx="minor">
            <a:schemeClr val="tx1"/>
          </a:fontRef>
        </p:style>
      </p:cxn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58150" y="38100"/>
            <a:ext cx="2609850" cy="1247508"/>
          </a:xfrm>
          <a:prstGeom prst="rect">
            <a:avLst/>
          </a:prstGeom>
        </p:spPr>
      </p:pic>
      <p:cxnSp>
        <p:nvCxnSpPr>
          <p:cNvPr id="6" name="Straight Connector 5"/>
          <p:cNvCxnSpPr/>
          <p:nvPr/>
        </p:nvCxnSpPr>
        <p:spPr>
          <a:xfrm>
            <a:off x="1524000" y="1219200"/>
            <a:ext cx="9144000" cy="0"/>
          </a:xfrm>
          <a:prstGeom prst="line">
            <a:avLst/>
          </a:prstGeom>
          <a:ln>
            <a:solidFill>
              <a:srgbClr val="FFC000"/>
            </a:solidFill>
          </a:ln>
        </p:spPr>
        <p:style>
          <a:lnRef idx="2">
            <a:schemeClr val="accent6"/>
          </a:lnRef>
          <a:fillRef idx="0">
            <a:schemeClr val="accent6"/>
          </a:fillRef>
          <a:effectRef idx="1">
            <a:schemeClr val="accent6"/>
          </a:effectRef>
          <a:fontRef idx="minor">
            <a:schemeClr val="tx1"/>
          </a:fontRef>
        </p:style>
      </p:cxnSp>
      <p:sp>
        <p:nvSpPr>
          <p:cNvPr id="2" name="TextBox 1"/>
          <p:cNvSpPr txBox="1"/>
          <p:nvPr/>
        </p:nvSpPr>
        <p:spPr>
          <a:xfrm>
            <a:off x="3314701" y="3786244"/>
            <a:ext cx="5257800" cy="461665"/>
          </a:xfrm>
          <a:prstGeom prst="rect">
            <a:avLst/>
          </a:prstGeom>
          <a:noFill/>
        </p:spPr>
        <p:txBody>
          <a:bodyPr wrap="square" rtlCol="0">
            <a:spAutoFit/>
          </a:bodyPr>
          <a:lstStyle/>
          <a:p>
            <a:pPr algn="ctr"/>
            <a:r>
              <a:rPr lang="en-US" sz="2400" b="1" dirty="0">
                <a:solidFill>
                  <a:srgbClr val="FF0000"/>
                </a:solidFill>
              </a:rPr>
              <a:t>The webinar will begin shortly</a:t>
            </a:r>
          </a:p>
        </p:txBody>
      </p:sp>
    </p:spTree>
    <p:extLst>
      <p:ext uri="{BB962C8B-B14F-4D97-AF65-F5344CB8AC3E}">
        <p14:creationId xmlns:p14="http://schemas.microsoft.com/office/powerpoint/2010/main" val="26269185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642947" y="6252147"/>
            <a:ext cx="4601308" cy="369332"/>
          </a:xfrm>
          <a:prstGeom prst="rect">
            <a:avLst/>
          </a:prstGeom>
          <a:noFill/>
        </p:spPr>
        <p:txBody>
          <a:bodyPr wrap="square" lIns="91429" tIns="45714" rIns="91429" bIns="45714" rtlCol="0">
            <a:spAutoFit/>
          </a:bodyPr>
          <a:lstStyle/>
          <a:p>
            <a:pPr algn="ctr"/>
            <a:r>
              <a:rPr lang="en-US" dirty="0">
                <a:solidFill>
                  <a:prstClr val="black"/>
                </a:solidFill>
              </a:rPr>
              <a:t>Think Change  </a:t>
            </a:r>
            <a:r>
              <a:rPr lang="en-US" dirty="0">
                <a:solidFill>
                  <a:prstClr val="black"/>
                </a:solidFill>
                <a:latin typeface="Cambria"/>
              </a:rPr>
              <a:t>•  </a:t>
            </a:r>
            <a:r>
              <a:rPr lang="en-US" dirty="0">
                <a:solidFill>
                  <a:prstClr val="black"/>
                </a:solidFill>
              </a:rPr>
              <a:t>Be Change  </a:t>
            </a:r>
            <a:r>
              <a:rPr lang="en-US" dirty="0">
                <a:solidFill>
                  <a:prstClr val="black"/>
                </a:solidFill>
                <a:latin typeface="Cambria"/>
              </a:rPr>
              <a:t>•</a:t>
            </a:r>
            <a:r>
              <a:rPr lang="en-US" dirty="0">
                <a:solidFill>
                  <a:prstClr val="black"/>
                </a:solidFill>
              </a:rPr>
              <a:t>  Lead Change</a:t>
            </a:r>
          </a:p>
        </p:txBody>
      </p:sp>
      <p:cxnSp>
        <p:nvCxnSpPr>
          <p:cNvPr id="9" name="Straight Connector 8"/>
          <p:cNvCxnSpPr/>
          <p:nvPr/>
        </p:nvCxnSpPr>
        <p:spPr>
          <a:xfrm>
            <a:off x="1524000" y="6252147"/>
            <a:ext cx="9144000" cy="0"/>
          </a:xfrm>
          <a:prstGeom prst="line">
            <a:avLst/>
          </a:prstGeom>
          <a:ln>
            <a:solidFill>
              <a:srgbClr val="FFC000"/>
            </a:solidFill>
          </a:ln>
        </p:spPr>
        <p:style>
          <a:lnRef idx="2">
            <a:schemeClr val="accent6"/>
          </a:lnRef>
          <a:fillRef idx="0">
            <a:schemeClr val="accent6"/>
          </a:fillRef>
          <a:effectRef idx="1">
            <a:schemeClr val="accent6"/>
          </a:effectRef>
          <a:fontRef idx="minor">
            <a:schemeClr val="tx1"/>
          </a:fontRef>
        </p:style>
      </p:cxn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58150" y="38100"/>
            <a:ext cx="2609850" cy="1247508"/>
          </a:xfrm>
          <a:prstGeom prst="rect">
            <a:avLst/>
          </a:prstGeom>
        </p:spPr>
      </p:pic>
      <p:sp>
        <p:nvSpPr>
          <p:cNvPr id="2" name="Rectangle 1"/>
          <p:cNvSpPr/>
          <p:nvPr/>
        </p:nvSpPr>
        <p:spPr>
          <a:xfrm>
            <a:off x="1524000" y="1309788"/>
            <a:ext cx="9144000" cy="4016472"/>
          </a:xfrm>
          <a:prstGeom prst="rect">
            <a:avLst/>
          </a:prstGeom>
        </p:spPr>
        <p:txBody>
          <a:bodyPr wrap="square" lIns="91429" tIns="45714" rIns="91429" bIns="45714">
            <a:spAutoFit/>
          </a:bodyPr>
          <a:lstStyle/>
          <a:p>
            <a:pPr marL="845721" lvl="1" indent="-342860" defTabSz="801594">
              <a:spcAft>
                <a:spcPts val="600"/>
              </a:spcAft>
              <a:buClr>
                <a:srgbClr val="CCB400"/>
              </a:buClr>
              <a:buSzPct val="70000"/>
              <a:buFont typeface="Wingdings"/>
              <a:buChar char=""/>
            </a:pPr>
            <a:r>
              <a:rPr lang="en-US" sz="2400" dirty="0">
                <a:solidFill>
                  <a:srgbClr val="002060"/>
                </a:solidFill>
                <a:latin typeface="Georgia"/>
                <a:ea typeface="MS PGothic" pitchFamily="34" charset="-128"/>
                <a:cs typeface="Khmer UI" pitchFamily="34" charset="0"/>
              </a:rPr>
              <a:t>Data Entry into the online HIC/PIT Database must be done by </a:t>
            </a:r>
            <a:r>
              <a:rPr lang="en-US" sz="2400" dirty="0" smtClean="0">
                <a:solidFill>
                  <a:srgbClr val="002060"/>
                </a:solidFill>
                <a:latin typeface="Georgia"/>
                <a:ea typeface="MS PGothic" pitchFamily="34" charset="-128"/>
                <a:cs typeface="Khmer UI" pitchFamily="34" charset="0"/>
              </a:rPr>
              <a:t>11/21/19.</a:t>
            </a:r>
            <a:endParaRPr lang="en-US" sz="2400" dirty="0">
              <a:solidFill>
                <a:srgbClr val="002060"/>
              </a:solidFill>
              <a:latin typeface="Georgia"/>
              <a:ea typeface="MS PGothic" pitchFamily="34" charset="-128"/>
              <a:cs typeface="Khmer UI" pitchFamily="34" charset="0"/>
            </a:endParaRPr>
          </a:p>
          <a:p>
            <a:pPr marL="1302868" lvl="2" indent="-342860" defTabSz="801594">
              <a:spcAft>
                <a:spcPts val="600"/>
              </a:spcAft>
              <a:buClr>
                <a:srgbClr val="CCB400"/>
              </a:buClr>
              <a:buSzPct val="70000"/>
              <a:buFont typeface="Wingdings"/>
              <a:buChar char=""/>
            </a:pPr>
            <a:r>
              <a:rPr lang="en-US" sz="2400" dirty="0" err="1">
                <a:solidFill>
                  <a:srgbClr val="002060"/>
                </a:solidFill>
                <a:latin typeface="Georgia"/>
                <a:ea typeface="MS PGothic" pitchFamily="34" charset="-128"/>
                <a:cs typeface="Khmer UI" pitchFamily="34" charset="0"/>
              </a:rPr>
              <a:t>CoC’s</a:t>
            </a:r>
            <a:r>
              <a:rPr lang="en-US" sz="2400" dirty="0">
                <a:solidFill>
                  <a:srgbClr val="002060"/>
                </a:solidFill>
                <a:latin typeface="Georgia"/>
                <a:ea typeface="MS PGothic" pitchFamily="34" charset="-128"/>
                <a:cs typeface="Khmer UI" pitchFamily="34" charset="0"/>
              </a:rPr>
              <a:t> will receive compliance reports throughout the time the database is open for entry. The data MUST be entered by </a:t>
            </a:r>
            <a:r>
              <a:rPr lang="en-US" sz="2400" dirty="0" smtClean="0">
                <a:solidFill>
                  <a:srgbClr val="002060"/>
                </a:solidFill>
                <a:latin typeface="Georgia"/>
                <a:ea typeface="MS PGothic" pitchFamily="34" charset="-128"/>
                <a:cs typeface="Khmer UI" pitchFamily="34" charset="0"/>
              </a:rPr>
              <a:t>11/21.  </a:t>
            </a:r>
            <a:endParaRPr lang="en-US" sz="2400" dirty="0">
              <a:solidFill>
                <a:srgbClr val="002060"/>
              </a:solidFill>
              <a:latin typeface="Georgia"/>
              <a:ea typeface="MS PGothic" pitchFamily="34" charset="-128"/>
              <a:cs typeface="Khmer UI" pitchFamily="34" charset="0"/>
            </a:endParaRPr>
          </a:p>
          <a:p>
            <a:pPr marL="845721" lvl="1" indent="-342860" defTabSz="801594">
              <a:spcAft>
                <a:spcPts val="600"/>
              </a:spcAft>
              <a:buClr>
                <a:srgbClr val="CCB400"/>
              </a:buClr>
              <a:buSzPct val="70000"/>
              <a:buFont typeface="Wingdings"/>
              <a:buChar char=""/>
            </a:pPr>
            <a:r>
              <a:rPr lang="en-US" sz="2400" dirty="0">
                <a:solidFill>
                  <a:srgbClr val="002060"/>
                </a:solidFill>
                <a:latin typeface="Georgia"/>
                <a:ea typeface="MS PGothic" pitchFamily="34" charset="-128"/>
                <a:cs typeface="Khmer UI" pitchFamily="34" charset="0"/>
              </a:rPr>
              <a:t>If you receive notification that corrections are necessary on your data, you will have 3 business days from the date of notification to make corrections</a:t>
            </a:r>
          </a:p>
          <a:p>
            <a:pPr marL="1302868" lvl="2" indent="-342860" defTabSz="801594">
              <a:spcAft>
                <a:spcPts val="600"/>
              </a:spcAft>
              <a:buClr>
                <a:srgbClr val="CCB400"/>
              </a:buClr>
              <a:buSzPct val="70000"/>
              <a:buFont typeface="Wingdings"/>
              <a:buChar char=""/>
            </a:pPr>
            <a:r>
              <a:rPr lang="en-US" sz="2400" dirty="0">
                <a:solidFill>
                  <a:srgbClr val="002060"/>
                </a:solidFill>
                <a:latin typeface="Georgia"/>
                <a:ea typeface="MS PGothic" pitchFamily="34" charset="-128"/>
                <a:cs typeface="Khmer UI" pitchFamily="34" charset="0"/>
              </a:rPr>
              <a:t>On Day 4, CoC Chairs will receive a report of agencies who have not completed their corrections</a:t>
            </a:r>
          </a:p>
        </p:txBody>
      </p:sp>
      <p:sp>
        <p:nvSpPr>
          <p:cNvPr id="3" name="AutoShape 2" descr="data:image/jpeg;base64,/9j/4AAQSkZJRgABAQAAAQABAAD/2wBDAAkGBwgHBgkIBwgKCgkLDRYPDQwMDRsUFRAWIB0iIiAdHx8kKDQsJCYxJx8fLT0tMTU3Ojo6Iys/RD84QzQ5Ojf/2wBDAQoKCg0MDRoPDxo3JR8lNzc3Nzc3Nzc3Nzc3Nzc3Nzc3Nzc3Nzc3Nzc3Nzc3Nzc3Nzc3Nzc3Nzc3Nzc3Nzc3Nzf/wAARCADdAOQDASIAAhEBAxEB/8QAHAABAQEBAAMBAQAAAAAAAAAAAAcGAQMEBQII/8QARxAAAQMCAgEPCQYFAwUAAAAAAAECAwQFBhGTBxITFyExNlFTVFVzkbHRFRYyQVJhcZSyFCJ0gcHSIzRCocIkNWIzgpKi8P/EABoBAQEAAwEBAAAAAAAAAAAAAAABAwQFAgb/xAAuEQEAAQMDAAoCAQUBAAAAAAAAAQIDBBEUUgUSExUhMTJRU5FhoTMiNEGBwfD/2gAMAwEAAhEDEQA/ALiAAAAAAAAAAAAAAADjlRqKqrkib6qYe86pNtop3Q0FO+tVq5LIjtYzP3Lu59h+9VS6S0NjjpYHKx1ZIrHuRcl1iJmqfnmifDMkBdEVe2ap1BUTtjuFJJSNVctlR+vanx3EU3cUjJo2yRPa9j0RzXNXNFRfWh/NpUtSS6yz0lXbZnK5tPk+LP8ApaueafDPLtGhqoYAIoAABw6AOHQAOHQAAAAAAAAcUDoPDU1ENLA+eokbHExM3OcuSIhlKnVDtUcithgqpkT+prUai9qnui3XX6Y1YbuRas+urRsQYjbHt/Mavtb4jbHt/Martb4mTbXuLD3hi84bcGI2x7fzGq7W+I2x7fzKq7W+I213ineGLzhtwYjbHt/Martb4jbHt/Mqrtb4jbXeJ3hi84bcGI2x7fzGq7W+I2x7fzGq7W+I213iveGLzh7uqBh2fEFsiSiVv2mnkVzGvXJHoqZKmfHvEwnwjiGB2tfaal3vjaj0/tmULbHt/Martb4jbHt/Martb4jbXuKd4YvOE7hwniCZ2tbaKpF/5s1qdq5FH1O8MVVhiqai4o1tRPrWpG12etame+qbmaqv9j8bY9v5jVf+viNse38xqu1viXb3uJ3hi84bY6YlNUe3qu7RVaJ/2+JqbTcqe7UTKukcro38aZKipvopjrtV0RrVDLayrN6dKKtZe6cOoDG2A4dAHAdAHDoAAAAczB0AczPFV1MNJTvnqZGxxRpm5zt5EOVdTDR08lRUyNjijTNznLuIhJsWYnmvk+xxZx0TFzZH63L7TvD1GexYqu1aR5NLMzKMajWfP/EGLMTzXyfYos46Fi/cZvK//k7w9RnTpw7NFFNFOlL5K9ervVzXXPiAA9sYAAAAAA6xrnuRrEVXOXJET1qamHAN7lja5yU0aqnovlXNOxDxXcoo9Ustqxcu+inVlQa3a+vXt0mkd+0bX169uk0jv2njcWuTNsMnhLJA1u19evbpNI79o2vr17dJpXftG5tcjYZPCWSKrqZ8HF69/wChl9r69e3SaRf2m3wdaaizWhaSrWNZNlc/+GqqmSmrl3qK7elMuj0Zi3rV/rV0zEaPvAIDmPogAAAAAAAAAAAAB8vEVoZerXJRvesark5j09Tk3s04iN3K31NsrH0tZHrJWdjk40X1oXdUPjYlw/TX2j2OXJk7N2KZE3Wr+qe42sbI7KdJ8nM6QwIyKetT6oRj1nD2rlQVNtrH0tZHrJWdjk40X1oeqdiJiY1h8rVTNM6T5gAKgAAAAA9yzf7vQ/iGfUhVcYYgWwUUb4Y2vqJnK2NHbyZb6qSqzf7xQ/iGfUhtdVb0bb8ZP8TRyKYqvUxLsYNyq3iXKqfPWHrx3nG07GyxUj9Y5M2qlMmSp+Z+vKmOuaSfLtN/RJ/o4Orb3HnyNOb9PCHWjDrmNe1qTnypjrmkny7R5Ux1zST5dpRshkTt44QbKv5avtOfKmOuaSfLtHlTHXNJPlmlGyGQ7enhC7Kv5avtOfKmOuaSfLtHlTHXNJPlmlGyGQ7enhBsq/lq+058qY65pJ8u0eVMdc0k+WaUbIZDt44QbKv5avtOfKmOuaSfLtHlTHXNJPl2lGyGQ7eOEGyr+Wr7Tnypjrf+ySfLNPLQY3uNFWNpsQ0extdvvSNWOb78vWnwKDkfMv1kpb1ROp6lqI5N2ORE3WLxp4Fi7bq8KqY0/DzVi36I61u5Mz7T5PfgmjniZLC9r43pm1zVzRUPKhMbTdK/BtyW23Rrn0TnZoqbqNT2m+7jQpNNPFUQMmge2SN6Ztc1c0VDHdtTRP4Z8bJi9Gk+FUecPKADE2g4p0AfFxLh+mvtJscv3J2f9KZE3Wr+qe4ndTgi+wSqxlK2ZvqfHI3Je1UK8DPaya7UaR5NHJ6Ps5E9arwn8I35nX/o52kZ4jzOxB0c7SM8SyAzb657Q1u5rHvKN+Z2IOjn6RniPM7EHRz9IzxLIBvrntB3NY95RvzOxB0c7SM8R5nYg6OfpGeJZAN9c9oO5rHvKSWzCd8guVJLLQOaxkzHOXZGbiIqe8+1qrejbfjJ/iUAn+qt6Nt+Mn+It3qrt6mZS/iUY2LXFE+ejdUP8nB1be4854KH+Tg6tvcec0583Wp9MAAI9AAAAAAAAAAAABQPmX2zUt6onU9S3JybsciJ95i8aGDtNxr8G3XybckV9E92aKm8iL/W39UN9ervS2aidVVbtxNxjE33rxIYK20NfjW7fb7gqx0ETskRN7L2G/qv/wAm3Y16k9f0/wDvJyszTtaey/k/5+VMRc0RU3lAaiNaiIm4gNR1X6AAAAAAAAAAAAACf6q3o234ydzSgGZxxYJr3QRfZNb9ogcrmtcuSORU3Uz7OwzWKopuRMtTOt1XMeqmmPF9+i/k4Orb3HnJtC7HcETIY2S61ia1M2xquSe8/ez495N+jjPc4/j6o+2GM/SNOzq+lGOE62fHvJv0cY2fHvsP0cZNvPKPte8I+Or6UYE52fHvJv0cY2fHvJv0cY288o+zfx8dX0owJzs+PeTfo4xs+PeTfo4xt55R9m/j46vpRgTnZ8e8m/RxjZ8e+w/Rxjbzyj7N/Hx1fSjAnOz499h+jjGz495N+jjG3nlH2b+Pjq+lFzPQvV3pbPROqat+SJuMYnpPXiQxOz495OT/AMIxS4Tvd6rGVGI6lzYmr6CvRXKnEiJuNLFimnxrqjT8JVmXK46tq3Ov5jwetbqGvxvdVrrgro6CNckRF3MvZb+qlJpaeKkp2QU8bY4mJk1rU3EQUtNDSQMgp2Njijbk1rU3EQ8xju3Zr8I8IhnxsaLMTM+NU+cuA6DE2gHMz17hW09BSyVNXK2OJiZq5REa+EJMxEay7W1cFDTSVNVI2OKNM3OUxtRqkUjXqlPQTyNTec5yNz/LdMpijEdRfanL70dIxf4cWf8Ad3v7j4R07OFT1dbnm+ey+lq+v1bPl7qHtlR9GP0qeA2yo+jH6ZPAngM2zs+zT71yuX6UPbKj6MfpU8BtlR9GP0yeBPANnZ9jvXK5fpQ9sqPox+lTwG2VH0Y/TJ4E8A2dn2XvXK5fpQ9sqPox+mTwG2TH0W/Sp4E8A2dn2TvTK5fpQ9smPot+lTwG2VH0W/Sp4E8A2dn2O9crl+lD2yo+i36VPAbZUfRb9MngTwDZ2fZe9crl+lETVJiz3bZJl7pU8DXWS6wXm3srKbXI1yq1Wu32qm+ikNKnqZcHn/iH9yGtlY9FujrUt/o3OvXr3UrnWNGuOgHPd4AAAAABkAAAAAAAerca6C3UclVVvRkUaZqv6fEkWJsRVF9qs3Zx0rF/hQ573vXjUq97tcN3tstFM5WteiZOTfaqbqKRy82qqs9Y6lrGZKm6x6ei9ONDfwYtzM6+bh9MVXopiI9L0AAdR86AAAAAAAAAAAAAAAAFT1MuDz/xD+5CWFT1MuDz/wAQ/uQ087+J1Oh/7n/TXgA5D6oAAAAAAAAAAAAAcPm32zUt6onU1U3Jd+ORPSYvGh9M4pYmYnWHmuimumaao8ENvVpqrPWupatmS77Hp6L040PQLhfLPS3qidTVTfeyRPSYvGhPKrAF4ilVsDoJ4/U7X61fzRTrWcymqP650l8xl9F3LdetqNYZIGm8xL7yMOmQeYl95GHTIZtxa5NTY5HCWZBpvMS+8jDpkHmJfeRh0yDcWuRscjhLMg03mJfeRh0yDzEvvIw6ZBuLXI2ORwlmQafzEvvIw6ZDnmJfeRh0yDcWuRscjhLMg+7csJ3a2UM1bVxxNhhTN6tkRVyzy3vzM79pj9/YXt7XJNlkcJeUHsWajmvNalHQojplarkRy61Mk390+/5iX3kYdMhNxa5LssjhLMFT1MuDz/xD+5DJ+Yl95GDTIUHCdnfZLQyllej5Vcr3q3ezX1IauXeort6Uzq6XReLet3+tXTMRo+0ADmPogAAAAAAAAAAAAAAAA5kdAAAAAAAAAAAAZ7H/AAPufVp9SEMLnj/gfc+rT6kIYWElrdS3hZH1EnchZyMalvCyPqJO5CziSDI5kdBFAAAAAAAAAAAAAAAAAAAAAAAAAAAAAAAAZ7H/AAPufVp9SEMLpj/gfc+rT6kIWWElrdS7hZH1EnchZyMal3CyPqJO5CziSAAEUAAAAAAAAAAAAAAAAAAAAAAAAAAAAAAABnsf8D7n1afUhDC54/4H3Pq0+pCGFhJa3Ut4WR9RJ3IWcjGpdwsj6iTuQs4kgABFAAAAAAAAAAAAAAAAAAAAAAAAAAAAAAAAZ7H/AAPufVp9SEMLnj/gfc+rT6kIYWElrdS7hZH1EnchZyMal3CyPqJO5CziSAAEUAAAAAAAAAAAAAAAAAAAAAAAAAAAAAAAB8jFlDLcsO19HTpnLJEusTjVN1E/sQN7HMe5j2q1zVyc1UyVF4j+ksj5VfhuzXGfZ623U8sy771bkq/HLfLAnepPbZ5bzLcNYqU8MTma9U3HPXLcT8sytHipqeGlhbDTRMiiYmTWMaiIn5IeUgAAAAAAAAAAAAAAAAAAD//Z"/>
          <p:cNvSpPr>
            <a:spLocks noChangeAspect="1" noChangeArrowheads="1"/>
          </p:cNvSpPr>
          <p:nvPr/>
        </p:nvSpPr>
        <p:spPr bwMode="auto">
          <a:xfrm>
            <a:off x="1679575" y="-144462"/>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29" tIns="45714" rIns="91429" bIns="45714" numCol="1" anchor="t" anchorCtr="0" compatLnSpc="1">
            <a:prstTxWarp prst="textNoShape">
              <a:avLst/>
            </a:prstTxWarp>
          </a:bodyPr>
          <a:lstStyle/>
          <a:p>
            <a:endParaRPr lang="en-US" dirty="0">
              <a:solidFill>
                <a:prstClr val="black"/>
              </a:solidFill>
            </a:endParaRPr>
          </a:p>
        </p:txBody>
      </p:sp>
      <p:sp>
        <p:nvSpPr>
          <p:cNvPr id="4" name="AutoShape 4" descr="data:image/jpeg;base64,/9j/4AAQSkZJRgABAQAAAQABAAD/2wBDAAkGBwgHBgkIBwgKCgkLDRYPDQwMDRsUFRAWIB0iIiAdHx8kKDQsJCYxJx8fLT0tMTU3Ojo6Iys/RD84QzQ5Ojf/2wBDAQoKCg0MDRoPDxo3JR8lNzc3Nzc3Nzc3Nzc3Nzc3Nzc3Nzc3Nzc3Nzc3Nzc3Nzc3Nzc3Nzc3Nzc3Nzc3Nzc3Nzf/wAARCADdAOQDASIAAhEBAxEB/8QAHAABAQEBAAMBAQAAAAAAAAAAAAcGAQMEBQII/8QARxAAAQMCAgEPCQYFAwUAAAAAAAECAwQFBhGTBxITFyExNlFTVFVzkbHRFRYyQVJhcZSyFCJ0gcHSIzRCocIkNWIzgpKi8P/EABoBAQEAAwEBAAAAAAAAAAAAAAABAwQFAgb/xAAuEQEAAQMDAAoCAQUBAAAAAAAAAQIDBBEUUgUSExUhMTJRU5FhoTMiNEGBwfD/2gAMAwEAAhEDEQA/ALiAAAAAAAAAAAAAAADjlRqKqrkib6qYe86pNtop3Q0FO+tVq5LIjtYzP3Lu59h+9VS6S0NjjpYHKx1ZIrHuRcl1iJmqfnmifDMkBdEVe2ap1BUTtjuFJJSNVctlR+vanx3EU3cUjJo2yRPa9j0RzXNXNFRfWh/NpUtSS6yz0lXbZnK5tPk+LP8ApaueafDPLtGhqoYAIoAABw6AOHQAOHQAAAAAAAAcUDoPDU1ENLA+eokbHExM3OcuSIhlKnVDtUcithgqpkT+prUai9qnui3XX6Y1YbuRas+urRsQYjbHt/Mavtb4jbHt/Martb4mTbXuLD3hi84bcGI2x7fzGq7W+I2x7fzKq7W+I213ineGLzhtwYjbHt/Martb4jbHt/Mqrtb4jbXeJ3hi84bcGI2x7fzGq7W+I2x7fzGq7W+I213iveGLzh7uqBh2fEFsiSiVv2mnkVzGvXJHoqZKmfHvEwnwjiGB2tfaal3vjaj0/tmULbHt/Martb4jbHt/Martb4jbXuKd4YvOE7hwniCZ2tbaKpF/5s1qdq5FH1O8MVVhiqai4o1tRPrWpG12etame+qbmaqv9j8bY9v5jVf+viNse38xqu1viXb3uJ3hi84bY6YlNUe3qu7RVaJ/2+JqbTcqe7UTKukcro38aZKipvopjrtV0RrVDLayrN6dKKtZe6cOoDG2A4dAHAdAHDoAAAAczB0AczPFV1MNJTvnqZGxxRpm5zt5EOVdTDR08lRUyNjijTNznLuIhJsWYnmvk+xxZx0TFzZH63L7TvD1GexYqu1aR5NLMzKMajWfP/EGLMTzXyfYos46Fi/cZvK//k7w9RnTpw7NFFNFOlL5K9ervVzXXPiAA9sYAAAAAA6xrnuRrEVXOXJET1qamHAN7lja5yU0aqnovlXNOxDxXcoo9Ustqxcu+inVlQa3a+vXt0mkd+0bX169uk0jv2njcWuTNsMnhLJA1u19evbpNI79o2vr17dJpXftG5tcjYZPCWSKrqZ8HF69/wChl9r69e3SaRf2m3wdaaizWhaSrWNZNlc/+GqqmSmrl3qK7elMuj0Zi3rV/rV0zEaPvAIDmPogAAAAAAAAAAAAB8vEVoZerXJRvesark5j09Tk3s04iN3K31NsrH0tZHrJWdjk40X1oXdUPjYlw/TX2j2OXJk7N2KZE3Wr+qe42sbI7KdJ8nM6QwIyKetT6oRj1nD2rlQVNtrH0tZHrJWdjk40X1oeqdiJiY1h8rVTNM6T5gAKgAAAAA9yzf7vQ/iGfUhVcYYgWwUUb4Y2vqJnK2NHbyZb6qSqzf7xQ/iGfUhtdVb0bb8ZP8TRyKYqvUxLsYNyq3iXKqfPWHrx3nG07GyxUj9Y5M2qlMmSp+Z+vKmOuaSfLtN/RJ/o4Orb3HnyNOb9PCHWjDrmNe1qTnypjrmkny7R5Ux1zST5dpRshkTt44QbKv5avtOfKmOuaSfLtHlTHXNJPlmlGyGQ7enhC7Kv5avtOfKmOuaSfLtHlTHXNJPlmlGyGQ7enhBsq/lq+058qY65pJ8u0eVMdc0k+WaUbIZDt44QbKv5avtOfKmOuaSfLtHlTHXNJPl2lGyGQ7eOEGyr+Wr7Tnypjrf+ySfLNPLQY3uNFWNpsQ0extdvvSNWOb78vWnwKDkfMv1kpb1ROp6lqI5N2ORE3WLxp4Fi7bq8KqY0/DzVi36I61u5Mz7T5PfgmjniZLC9r43pm1zVzRUPKhMbTdK/BtyW23Rrn0TnZoqbqNT2m+7jQpNNPFUQMmge2SN6Ztc1c0VDHdtTRP4Z8bJi9Gk+FUecPKADE2g4p0AfFxLh+mvtJscv3J2f9KZE3Wr+qe4ndTgi+wSqxlK2ZvqfHI3Je1UK8DPaya7UaR5NHJ6Ps5E9arwn8I35nX/o52kZ4jzOxB0c7SM8SyAzb657Q1u5rHvKN+Z2IOjn6RniPM7EHRz9IzxLIBvrntB3NY95RvzOxB0c7SM8R5nYg6OfpGeJZAN9c9oO5rHvKSWzCd8guVJLLQOaxkzHOXZGbiIqe8+1qrejbfjJ/iUAn+qt6Nt+Mn+It3qrt6mZS/iUY2LXFE+ejdUP8nB1be4854KH+Tg6tvcec0583Wp9MAAI9AAAAAAAAAAAABQPmX2zUt6onU9S3JybsciJ95i8aGDtNxr8G3XybckV9E92aKm8iL/W39UN9ervS2aidVVbtxNxjE33rxIYK20NfjW7fb7gqx0ETskRN7L2G/qv/wAm3Y16k9f0/wDvJyszTtaey/k/5+VMRc0RU3lAaiNaiIm4gNR1X6AAAAAAAAAAAAACf6q3o234ydzSgGZxxYJr3QRfZNb9ogcrmtcuSORU3Uz7OwzWKopuRMtTOt1XMeqmmPF9+i/k4Orb3HnJtC7HcETIY2S61ia1M2xquSe8/ez495N+jjPc4/j6o+2GM/SNOzq+lGOE62fHvJv0cY2fHvsP0cZNvPKPte8I+Or6UYE52fHvJv0cY2fHvJv0cY288o+zfx8dX0owJzs+PeTfo4xs+PeTfo4xt55R9m/j46vpRgTnZ8e8m/RxjZ8e+w/Rxjbzyj7N/Hx1fSjAnOz499h+jjGz495N+jjG3nlH2b+Pjq+lFzPQvV3pbPROqat+SJuMYnpPXiQxOz495OT/AMIxS4Tvd6rGVGI6lzYmr6CvRXKnEiJuNLFimnxrqjT8JVmXK46tq3Ov5jwetbqGvxvdVrrgro6CNckRF3MvZb+qlJpaeKkp2QU8bY4mJk1rU3EQUtNDSQMgp2Njijbk1rU3EQ8xju3Zr8I8IhnxsaLMTM+NU+cuA6DE2gHMz17hW09BSyVNXK2OJiZq5REa+EJMxEay7W1cFDTSVNVI2OKNM3OUxtRqkUjXqlPQTyNTec5yNz/LdMpijEdRfanL70dIxf4cWf8Ad3v7j4R07OFT1dbnm+ey+lq+v1bPl7qHtlR9GP0qeA2yo+jH6ZPAngM2zs+zT71yuX6UPbKj6MfpU8BtlR9GP0yeBPANnZ9jvXK5fpQ9sqPox+lTwG2VH0Y/TJ4E8A2dn2XvXK5fpQ9sqPox+mTwG2TH0W/Sp4E8A2dn2TvTK5fpQ9smPot+lTwG2VH0W/Sp4E8A2dn2O9crl+lD2yo+i36VPAbZUfRb9MngTwDZ2fZe9crl+lETVJiz3bZJl7pU8DXWS6wXm3srKbXI1yq1Wu32qm+ikNKnqZcHn/iH9yGtlY9FujrUt/o3OvXr3UrnWNGuOgHPd4AAAAABkAAAAAAAerca6C3UclVVvRkUaZqv6fEkWJsRVF9qs3Zx0rF/hQ573vXjUq97tcN3tstFM5WteiZOTfaqbqKRy82qqs9Y6lrGZKm6x6ei9ONDfwYtzM6+bh9MVXopiI9L0AAdR86AAAAAAAAAAAAAAAAFT1MuDz/xD+5CWFT1MuDz/wAQ/uQ087+J1Oh/7n/TXgA5D6oAAAAAAAAAAAAAcPm32zUt6onU1U3Jd+ORPSYvGh9M4pYmYnWHmuimumaao8ENvVpqrPWupatmS77Hp6L040PQLhfLPS3qidTVTfeyRPSYvGhPKrAF4ilVsDoJ4/U7X61fzRTrWcymqP650l8xl9F3LdetqNYZIGm8xL7yMOmQeYl95GHTIZtxa5NTY5HCWZBpvMS+8jDpkHmJfeRh0yDcWuRscjhLMg03mJfeRh0yDzEvvIw6ZBuLXI2ORwlmQafzEvvIw6ZDnmJfeRh0yDcWuRscjhLMg+7csJ3a2UM1bVxxNhhTN6tkRVyzy3vzM79pj9/YXt7XJNlkcJeUHsWajmvNalHQojplarkRy61Mk390+/5iX3kYdMhNxa5LssjhLMFT1MuDz/xD+5DJ+Yl95GDTIUHCdnfZLQyllej5Vcr3q3ezX1IauXeort6Uzq6XReLet3+tXTMRo+0ADmPogAAAAAAAAAAAAAAAA5kdAAAAAAAAAAAAZ7H/AAPufVp9SEMLnj/gfc+rT6kIYWElrdS3hZH1EnchZyMalvCyPqJO5CziSDI5kdBFAAAAAAAAAAAAAAAAAAAAAAAAAAAAAAAAZ7H/AAPufVp9SEMLpj/gfc+rT6kIWWElrdS7hZH1EnchZyMal3CyPqJO5CziSAAEUAAAAAAAAAAAAAAAAAAAAAAAAAAAAAAABnsf8D7n1afUhDC54/4H3Pq0+pCGFhJa3Ut4WR9RJ3IWcjGpdwsj6iTuQs4kgABFAAAAAAAAAAAAAAAAAAAAAAAAAAAAAAAAZ7H/AAPufVp9SEMLnj/gfc+rT6kIYWElrdS7hZH1EnchZyMal3CyPqJO5CziSAAEUAAAAAAAAAAAAAAAAAAAAAAAAAAAAAAAB8jFlDLcsO19HTpnLJEusTjVN1E/sQN7HMe5j2q1zVyc1UyVF4j+ksj5VfhuzXGfZ623U8sy771bkq/HLfLAnepPbZ5bzLcNYqU8MTma9U3HPXLcT8sytHipqeGlhbDTRMiiYmTWMaiIn5IeUgAAAAAAAAAAAAAAAAAAD//Z"/>
          <p:cNvSpPr>
            <a:spLocks noChangeAspect="1" noChangeArrowheads="1"/>
          </p:cNvSpPr>
          <p:nvPr/>
        </p:nvSpPr>
        <p:spPr bwMode="auto">
          <a:xfrm>
            <a:off x="1831975" y="7939"/>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29" tIns="45714" rIns="91429" bIns="45714" numCol="1" anchor="t" anchorCtr="0" compatLnSpc="1">
            <a:prstTxWarp prst="textNoShape">
              <a:avLst/>
            </a:prstTxWarp>
          </a:bodyPr>
          <a:lstStyle/>
          <a:p>
            <a:endParaRPr lang="en-US" dirty="0">
              <a:solidFill>
                <a:prstClr val="black"/>
              </a:solidFill>
            </a:endParaRPr>
          </a:p>
        </p:txBody>
      </p:sp>
      <p:sp>
        <p:nvSpPr>
          <p:cNvPr id="5" name="AutoShape 6" descr="data:image/jpeg;base64,/9j/4AAQSkZJRgABAQAAAQABAAD/2wBDAAkGBwgHBgkIBwgKCgkLDRYPDQwMDRsUFRAWIB0iIiAdHx8kKDQsJCYxJx8fLT0tMTU3Ojo6Iys/RD84QzQ5Ojf/2wBDAQoKCg0MDRoPDxo3JR8lNzc3Nzc3Nzc3Nzc3Nzc3Nzc3Nzc3Nzc3Nzc3Nzc3Nzc3Nzc3Nzc3Nzc3Nzc3Nzc3Nzf/wAARCADdAOQDASIAAhEBAxEB/8QAHAABAQEBAAMBAQAAAAAAAAAAAAcGAQMEBQII/8QARxAAAQMCAgEPCQYFAwUAAAAAAAECAwQFBhGTBxITFyExNlFTVFVzkbHRFRYyQVJhcZSyFCJ0gcHSIzRCocIkNWIzgpKi8P/EABoBAQEAAwEBAAAAAAAAAAAAAAABAwQFAgb/xAAuEQEAAQMDAAoCAQUBAAAAAAAAAQIDBBEUUgUSExUhMTJRU5FhoTMiNEGBwfD/2gAMAwEAAhEDEQA/ALiAAAAAAAAAAAAAAADjlRqKqrkib6qYe86pNtop3Q0FO+tVq5LIjtYzP3Lu59h+9VS6S0NjjpYHKx1ZIrHuRcl1iJmqfnmifDMkBdEVe2ap1BUTtjuFJJSNVctlR+vanx3EU3cUjJo2yRPa9j0RzXNXNFRfWh/NpUtSS6yz0lXbZnK5tPk+LP8ApaueafDPLtGhqoYAIoAABw6AOHQAOHQAAAAAAAAcUDoPDU1ENLA+eokbHExM3OcuSIhlKnVDtUcithgqpkT+prUai9qnui3XX6Y1YbuRas+urRsQYjbHt/Mavtb4jbHt/Martb4mTbXuLD3hi84bcGI2x7fzGq7W+I2x7fzKq7W+I213ineGLzhtwYjbHt/Martb4jbHt/Mqrtb4jbXeJ3hi84bcGI2x7fzGq7W+I2x7fzGq7W+I213iveGLzh7uqBh2fEFsiSiVv2mnkVzGvXJHoqZKmfHvEwnwjiGB2tfaal3vjaj0/tmULbHt/Martb4jbHt/Martb4jbXuKd4YvOE7hwniCZ2tbaKpF/5s1qdq5FH1O8MVVhiqai4o1tRPrWpG12etame+qbmaqv9j8bY9v5jVf+viNse38xqu1viXb3uJ3hi84bY6YlNUe3qu7RVaJ/2+JqbTcqe7UTKukcro38aZKipvopjrtV0RrVDLayrN6dKKtZe6cOoDG2A4dAHAdAHDoAAAAczB0AczPFV1MNJTvnqZGxxRpm5zt5EOVdTDR08lRUyNjijTNznLuIhJsWYnmvk+xxZx0TFzZH63L7TvD1GexYqu1aR5NLMzKMajWfP/EGLMTzXyfYos46Fi/cZvK//k7w9RnTpw7NFFNFOlL5K9ervVzXXPiAA9sYAAAAAA6xrnuRrEVXOXJET1qamHAN7lja5yU0aqnovlXNOxDxXcoo9Ustqxcu+inVlQa3a+vXt0mkd+0bX169uk0jv2njcWuTNsMnhLJA1u19evbpNI79o2vr17dJpXftG5tcjYZPCWSKrqZ8HF69/wChl9r69e3SaRf2m3wdaaizWhaSrWNZNlc/+GqqmSmrl3qK7elMuj0Zi3rV/rV0zEaPvAIDmPogAAAAAAAAAAAAB8vEVoZerXJRvesark5j09Tk3s04iN3K31NsrH0tZHrJWdjk40X1oXdUPjYlw/TX2j2OXJk7N2KZE3Wr+qe42sbI7KdJ8nM6QwIyKetT6oRj1nD2rlQVNtrH0tZHrJWdjk40X1oeqdiJiY1h8rVTNM6T5gAKgAAAAA9yzf7vQ/iGfUhVcYYgWwUUb4Y2vqJnK2NHbyZb6qSqzf7xQ/iGfUhtdVb0bb8ZP8TRyKYqvUxLsYNyq3iXKqfPWHrx3nG07GyxUj9Y5M2qlMmSp+Z+vKmOuaSfLtN/RJ/o4Orb3HnyNOb9PCHWjDrmNe1qTnypjrmkny7R5Ux1zST5dpRshkTt44QbKv5avtOfKmOuaSfLtHlTHXNJPlmlGyGQ7enhC7Kv5avtOfKmOuaSfLtHlTHXNJPlmlGyGQ7enhBsq/lq+058qY65pJ8u0eVMdc0k+WaUbIZDt44QbKv5avtOfKmOuaSfLtHlTHXNJPl2lGyGQ7eOEGyr+Wr7Tnypjrf+ySfLNPLQY3uNFWNpsQ0extdvvSNWOb78vWnwKDkfMv1kpb1ROp6lqI5N2ORE3WLxp4Fi7bq8KqY0/DzVi36I61u5Mz7T5PfgmjniZLC9r43pm1zVzRUPKhMbTdK/BtyW23Rrn0TnZoqbqNT2m+7jQpNNPFUQMmge2SN6Ztc1c0VDHdtTRP4Z8bJi9Gk+FUecPKADE2g4p0AfFxLh+mvtJscv3J2f9KZE3Wr+qe4ndTgi+wSqxlK2ZvqfHI3Je1UK8DPaya7UaR5NHJ6Ps5E9arwn8I35nX/o52kZ4jzOxB0c7SM8SyAzb657Q1u5rHvKN+Z2IOjn6RniPM7EHRz9IzxLIBvrntB3NY95RvzOxB0c7SM8R5nYg6OfpGeJZAN9c9oO5rHvKSWzCd8guVJLLQOaxkzHOXZGbiIqe8+1qrejbfjJ/iUAn+qt6Nt+Mn+It3qrt6mZS/iUY2LXFE+ejdUP8nB1be4854KH+Tg6tvcec0583Wp9MAAI9AAAAAAAAAAAABQPmX2zUt6onU9S3JybsciJ95i8aGDtNxr8G3XybckV9E92aKm8iL/W39UN9ervS2aidVVbtxNxjE33rxIYK20NfjW7fb7gqx0ETskRN7L2G/qv/wAm3Y16k9f0/wDvJyszTtaey/k/5+VMRc0RU3lAaiNaiIm4gNR1X6AAAAAAAAAAAAACf6q3o234ydzSgGZxxYJr3QRfZNb9ogcrmtcuSORU3Uz7OwzWKopuRMtTOt1XMeqmmPF9+i/k4Orb3HnJtC7HcETIY2S61ia1M2xquSe8/ez495N+jjPc4/j6o+2GM/SNOzq+lGOE62fHvJv0cY2fHvsP0cZNvPKPte8I+Or6UYE52fHvJv0cY2fHvJv0cY288o+zfx8dX0owJzs+PeTfo4xs+PeTfo4xt55R9m/j46vpRgTnZ8e8m/RxjZ8e+w/Rxjbzyj7N/Hx1fSjAnOz499h+jjGz495N+jjG3nlH2b+Pjq+lFzPQvV3pbPROqat+SJuMYnpPXiQxOz495OT/AMIxS4Tvd6rGVGI6lzYmr6CvRXKnEiJuNLFimnxrqjT8JVmXK46tq3Ov5jwetbqGvxvdVrrgro6CNckRF3MvZb+qlJpaeKkp2QU8bY4mJk1rU3EQUtNDSQMgp2Njijbk1rU3EQ8xju3Zr8I8IhnxsaLMTM+NU+cuA6DE2gHMz17hW09BSyVNXK2OJiZq5REa+EJMxEay7W1cFDTSVNVI2OKNM3OUxtRqkUjXqlPQTyNTec5yNz/LdMpijEdRfanL70dIxf4cWf8Ad3v7j4R07OFT1dbnm+ey+lq+v1bPl7qHtlR9GP0qeA2yo+jH6ZPAngM2zs+zT71yuX6UPbKj6MfpU8BtlR9GP0yeBPANnZ9jvXK5fpQ9sqPox+lTwG2VH0Y/TJ4E8A2dn2XvXK5fpQ9sqPox+mTwG2TH0W/Sp4E8A2dn2TvTK5fpQ9smPot+lTwG2VH0W/Sp4E8A2dn2O9crl+lD2yo+i36VPAbZUfRb9MngTwDZ2fZe9crl+lETVJiz3bZJl7pU8DXWS6wXm3srKbXI1yq1Wu32qm+ikNKnqZcHn/iH9yGtlY9FujrUt/o3OvXr3UrnWNGuOgHPd4AAAAABkAAAAAAAerca6C3UclVVvRkUaZqv6fEkWJsRVF9qs3Zx0rF/hQ573vXjUq97tcN3tstFM5WteiZOTfaqbqKRy82qqs9Y6lrGZKm6x6ei9ONDfwYtzM6+bh9MVXopiI9L0AAdR86AAAAAAAAAAAAAAAAFT1MuDz/xD+5CWFT1MuDz/wAQ/uQ087+J1Oh/7n/TXgA5D6oAAAAAAAAAAAAAcPm32zUt6onU1U3Jd+ORPSYvGh9M4pYmYnWHmuimumaao8ENvVpqrPWupatmS77Hp6L040PQLhfLPS3qidTVTfeyRPSYvGhPKrAF4ilVsDoJ4/U7X61fzRTrWcymqP650l8xl9F3LdetqNYZIGm8xL7yMOmQeYl95GHTIZtxa5NTY5HCWZBpvMS+8jDpkHmJfeRh0yDcWuRscjhLMg03mJfeRh0yDzEvvIw6ZBuLXI2ORwlmQafzEvvIw6ZDnmJfeRh0yDcWuRscjhLMg+7csJ3a2UM1bVxxNhhTN6tkRVyzy3vzM79pj9/YXt7XJNlkcJeUHsWajmvNalHQojplarkRy61Mk390+/5iX3kYdMhNxa5LssjhLMFT1MuDz/xD+5DJ+Yl95GDTIUHCdnfZLQyllej5Vcr3q3ezX1IauXeort6Uzq6XReLet3+tXTMRo+0ADmPogAAAAAAAAAAAAAAAA5kdAAAAAAAAAAAAZ7H/AAPufVp9SEMLnj/gfc+rT6kIYWElrdS3hZH1EnchZyMalvCyPqJO5CziSDI5kdBFAAAAAAAAAAAAAAAAAAAAAAAAAAAAAAAAZ7H/AAPufVp9SEMLpj/gfc+rT6kIWWElrdS7hZH1EnchZyMal3CyPqJO5CziSAAEUAAAAAAAAAAAAAAAAAAAAAAAAAAAAAAABnsf8D7n1afUhDC54/4H3Pq0+pCGFhJa3Ut4WR9RJ3IWcjGpdwsj6iTuQs4kgABFAAAAAAAAAAAAAAAAAAAAAAAAAAAAAAAAZ7H/AAPufVp9SEMLnj/gfc+rT6kIYWElrdS7hZH1EnchZyMal3CyPqJO5CziSAAEUAAAAAAAAAAAAAAAAAAAAAAAAAAAAAAAB8jFlDLcsO19HTpnLJEusTjVN1E/sQN7HMe5j2q1zVyc1UyVF4j+ksj5VfhuzXGfZ623U8sy771bkq/HLfLAnepPbZ5bzLcNYqU8MTma9U3HPXLcT8sytHipqeGlhbDTRMiiYmTWMaiIn5IeUgAAAAAAAAAAAAAAAAAAD//Z"/>
          <p:cNvSpPr>
            <a:spLocks noChangeAspect="1" noChangeArrowheads="1"/>
          </p:cNvSpPr>
          <p:nvPr/>
        </p:nvSpPr>
        <p:spPr bwMode="auto">
          <a:xfrm>
            <a:off x="1984375" y="160339"/>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29" tIns="45714" rIns="91429" bIns="45714" numCol="1" anchor="t" anchorCtr="0" compatLnSpc="1">
            <a:prstTxWarp prst="textNoShape">
              <a:avLst/>
            </a:prstTxWarp>
          </a:bodyPr>
          <a:lstStyle/>
          <a:p>
            <a:endParaRPr lang="en-US" dirty="0">
              <a:solidFill>
                <a:prstClr val="black"/>
              </a:solidFill>
            </a:endParaRPr>
          </a:p>
        </p:txBody>
      </p:sp>
      <p:sp>
        <p:nvSpPr>
          <p:cNvPr id="13" name="TextBox 12"/>
          <p:cNvSpPr txBox="1"/>
          <p:nvPr/>
        </p:nvSpPr>
        <p:spPr>
          <a:xfrm>
            <a:off x="1524000" y="182938"/>
            <a:ext cx="4800601" cy="1077206"/>
          </a:xfrm>
          <a:prstGeom prst="rect">
            <a:avLst/>
          </a:prstGeom>
          <a:noFill/>
        </p:spPr>
        <p:txBody>
          <a:bodyPr wrap="square" lIns="91429" tIns="45714" rIns="91429" bIns="45714" rtlCol="0" anchor="b">
            <a:spAutoFit/>
          </a:bodyPr>
          <a:lstStyle/>
          <a:p>
            <a:r>
              <a:rPr lang="en-US" sz="3200" b="1" dirty="0">
                <a:solidFill>
                  <a:srgbClr val="002060"/>
                </a:solidFill>
              </a:rPr>
              <a:t>Data Entry for the HIC </a:t>
            </a:r>
            <a:br>
              <a:rPr lang="en-US" sz="3200" b="1" dirty="0">
                <a:solidFill>
                  <a:srgbClr val="002060"/>
                </a:solidFill>
              </a:rPr>
            </a:br>
            <a:r>
              <a:rPr lang="en-US" sz="3200" b="1" dirty="0">
                <a:solidFill>
                  <a:srgbClr val="002060"/>
                </a:solidFill>
              </a:rPr>
              <a:t>(Compliance)</a:t>
            </a:r>
          </a:p>
        </p:txBody>
      </p:sp>
      <p:cxnSp>
        <p:nvCxnSpPr>
          <p:cNvPr id="14" name="Straight Connector 13"/>
          <p:cNvCxnSpPr/>
          <p:nvPr/>
        </p:nvCxnSpPr>
        <p:spPr>
          <a:xfrm>
            <a:off x="1524000" y="1219200"/>
            <a:ext cx="9144000" cy="0"/>
          </a:xfrm>
          <a:prstGeom prst="line">
            <a:avLst/>
          </a:prstGeom>
          <a:ln>
            <a:solidFill>
              <a:srgbClr val="FFC000"/>
            </a:solidFill>
          </a:ln>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p14="http://schemas.microsoft.com/office/powerpoint/2010/main" val="12460336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642947" y="6252147"/>
            <a:ext cx="4601308" cy="369332"/>
          </a:xfrm>
          <a:prstGeom prst="rect">
            <a:avLst/>
          </a:prstGeom>
          <a:noFill/>
        </p:spPr>
        <p:txBody>
          <a:bodyPr wrap="square" lIns="91429" tIns="45714" rIns="91429" bIns="45714" rtlCol="0">
            <a:spAutoFit/>
          </a:bodyPr>
          <a:lstStyle/>
          <a:p>
            <a:pPr algn="ctr"/>
            <a:r>
              <a:rPr lang="en-US" dirty="0">
                <a:solidFill>
                  <a:prstClr val="black"/>
                </a:solidFill>
              </a:rPr>
              <a:t>Think Change  </a:t>
            </a:r>
            <a:r>
              <a:rPr lang="en-US" dirty="0">
                <a:solidFill>
                  <a:prstClr val="black"/>
                </a:solidFill>
                <a:latin typeface="Cambria"/>
              </a:rPr>
              <a:t>•  </a:t>
            </a:r>
            <a:r>
              <a:rPr lang="en-US" dirty="0">
                <a:solidFill>
                  <a:prstClr val="black"/>
                </a:solidFill>
              </a:rPr>
              <a:t>Be Change  </a:t>
            </a:r>
            <a:r>
              <a:rPr lang="en-US" dirty="0">
                <a:solidFill>
                  <a:prstClr val="black"/>
                </a:solidFill>
                <a:latin typeface="Cambria"/>
              </a:rPr>
              <a:t>•</a:t>
            </a:r>
            <a:r>
              <a:rPr lang="en-US" dirty="0">
                <a:solidFill>
                  <a:prstClr val="black"/>
                </a:solidFill>
              </a:rPr>
              <a:t>  Lead Change</a:t>
            </a:r>
          </a:p>
        </p:txBody>
      </p:sp>
      <p:cxnSp>
        <p:nvCxnSpPr>
          <p:cNvPr id="9" name="Straight Connector 8"/>
          <p:cNvCxnSpPr/>
          <p:nvPr/>
        </p:nvCxnSpPr>
        <p:spPr>
          <a:xfrm>
            <a:off x="1524000" y="6252147"/>
            <a:ext cx="9144000" cy="0"/>
          </a:xfrm>
          <a:prstGeom prst="line">
            <a:avLst/>
          </a:prstGeom>
          <a:ln>
            <a:solidFill>
              <a:srgbClr val="FFC000"/>
            </a:solidFill>
          </a:ln>
        </p:spPr>
        <p:style>
          <a:lnRef idx="2">
            <a:schemeClr val="accent6"/>
          </a:lnRef>
          <a:fillRef idx="0">
            <a:schemeClr val="accent6"/>
          </a:fillRef>
          <a:effectRef idx="1">
            <a:schemeClr val="accent6"/>
          </a:effectRef>
          <a:fontRef idx="minor">
            <a:schemeClr val="tx1"/>
          </a:fontRef>
        </p:style>
      </p:cxn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58150" y="38100"/>
            <a:ext cx="2609850" cy="1247508"/>
          </a:xfrm>
          <a:prstGeom prst="rect">
            <a:avLst/>
          </a:prstGeom>
        </p:spPr>
      </p:pic>
      <p:sp>
        <p:nvSpPr>
          <p:cNvPr id="2" name="Rectangle 1"/>
          <p:cNvSpPr/>
          <p:nvPr/>
        </p:nvSpPr>
        <p:spPr>
          <a:xfrm>
            <a:off x="1524000" y="2057400"/>
            <a:ext cx="9144000" cy="2831532"/>
          </a:xfrm>
          <a:prstGeom prst="rect">
            <a:avLst/>
          </a:prstGeom>
        </p:spPr>
        <p:txBody>
          <a:bodyPr wrap="square" lIns="91429" tIns="45714" rIns="91429" bIns="45714">
            <a:spAutoFit/>
          </a:bodyPr>
          <a:lstStyle/>
          <a:p>
            <a:pPr marL="845721" lvl="1" indent="-342860" defTabSz="801594">
              <a:spcAft>
                <a:spcPts val="600"/>
              </a:spcAft>
              <a:buClr>
                <a:srgbClr val="CCB400"/>
              </a:buClr>
              <a:buSzPct val="70000"/>
              <a:buFont typeface="Wingdings"/>
              <a:buChar char=""/>
            </a:pPr>
            <a:r>
              <a:rPr lang="en-US" sz="2400" dirty="0">
                <a:solidFill>
                  <a:srgbClr val="002060"/>
                </a:solidFill>
                <a:latin typeface="Georgia"/>
                <a:ea typeface="MS PGothic" pitchFamily="34" charset="-128"/>
                <a:cs typeface="Khmer UI" pitchFamily="34" charset="0"/>
              </a:rPr>
              <a:t>What data am I responsible for entering?</a:t>
            </a:r>
          </a:p>
          <a:p>
            <a:pPr marL="1302868" lvl="2" indent="-342860" defTabSz="801594">
              <a:spcAft>
                <a:spcPts val="600"/>
              </a:spcAft>
              <a:buClr>
                <a:srgbClr val="CCB400"/>
              </a:buClr>
              <a:buSzPct val="70000"/>
              <a:buFont typeface="Wingdings"/>
              <a:buChar char=""/>
            </a:pPr>
            <a:r>
              <a:rPr lang="en-US" sz="2400" dirty="0">
                <a:solidFill>
                  <a:srgbClr val="002060"/>
                </a:solidFill>
                <a:latin typeface="Georgia"/>
                <a:ea typeface="MS PGothic" pitchFamily="34" charset="-128"/>
                <a:cs typeface="Khmer UI" pitchFamily="34" charset="0"/>
              </a:rPr>
              <a:t>As in years past – each project is responsible for entering their bed totals, project addresses, and funding sources into the online PIT database (NOT HMIS). Each project will still be responsible, even if you are not part of HMIS.</a:t>
            </a:r>
          </a:p>
          <a:p>
            <a:pPr marL="1302868" lvl="2" indent="-342860" defTabSz="801594">
              <a:spcAft>
                <a:spcPts val="600"/>
              </a:spcAft>
              <a:buClr>
                <a:srgbClr val="CCB400"/>
              </a:buClr>
              <a:buSzPct val="70000"/>
              <a:buFont typeface="Wingdings"/>
              <a:buChar char=""/>
            </a:pPr>
            <a:r>
              <a:rPr lang="en-US" sz="2400" dirty="0">
                <a:solidFill>
                  <a:srgbClr val="002060"/>
                </a:solidFill>
                <a:latin typeface="Georgia"/>
                <a:ea typeface="MS PGothic" pitchFamily="34" charset="-128"/>
                <a:cs typeface="Khmer UI" pitchFamily="34" charset="0"/>
              </a:rPr>
              <a:t>When it’s time for PIT, you’ll still be responsible for entering your people totals into the online PIT database</a:t>
            </a:r>
          </a:p>
        </p:txBody>
      </p:sp>
      <p:sp>
        <p:nvSpPr>
          <p:cNvPr id="3" name="AutoShape 2" descr="data:image/jpeg;base64,/9j/4AAQSkZJRgABAQAAAQABAAD/2wBDAAkGBwgHBgkIBwgKCgkLDRYPDQwMDRsUFRAWIB0iIiAdHx8kKDQsJCYxJx8fLT0tMTU3Ojo6Iys/RD84QzQ5Ojf/2wBDAQoKCg0MDRoPDxo3JR8lNzc3Nzc3Nzc3Nzc3Nzc3Nzc3Nzc3Nzc3Nzc3Nzc3Nzc3Nzc3Nzc3Nzc3Nzc3Nzc3Nzf/wAARCADdAOQDASIAAhEBAxEB/8QAHAABAQEBAAMBAQAAAAAAAAAAAAcGAQMEBQII/8QARxAAAQMCAgEPCQYFAwUAAAAAAAECAwQFBhGTBxITFyExNlFTVFVzkbHRFRYyQVJhcZSyFCJ0gcHSIzRCocIkNWIzgpKi8P/EABoBAQEAAwEBAAAAAAAAAAAAAAABAwQFAgb/xAAuEQEAAQMDAAoCAQUBAAAAAAAAAQIDBBEUUgUSExUhMTJRU5FhoTMiNEGBwfD/2gAMAwEAAhEDEQA/ALiAAAAAAAAAAAAAAADjlRqKqrkib6qYe86pNtop3Q0FO+tVq5LIjtYzP3Lu59h+9VS6S0NjjpYHKx1ZIrHuRcl1iJmqfnmifDMkBdEVe2ap1BUTtjuFJJSNVctlR+vanx3EU3cUjJo2yRPa9j0RzXNXNFRfWh/NpUtSS6yz0lXbZnK5tPk+LP8ApaueafDPLtGhqoYAIoAABw6AOHQAOHQAAAAAAAAcUDoPDU1ENLA+eokbHExM3OcuSIhlKnVDtUcithgqpkT+prUai9qnui3XX6Y1YbuRas+urRsQYjbHt/Mavtb4jbHt/Martb4mTbXuLD3hi84bcGI2x7fzGq7W+I2x7fzKq7W+I213ineGLzhtwYjbHt/Martb4jbHt/Mqrtb4jbXeJ3hi84bcGI2x7fzGq7W+I2x7fzGq7W+I213iveGLzh7uqBh2fEFsiSiVv2mnkVzGvXJHoqZKmfHvEwnwjiGB2tfaal3vjaj0/tmULbHt/Martb4jbHt/Martb4jbXuKd4YvOE7hwniCZ2tbaKpF/5s1qdq5FH1O8MVVhiqai4o1tRPrWpG12etame+qbmaqv9j8bY9v5jVf+viNse38xqu1viXb3uJ3hi84bY6YlNUe3qu7RVaJ/2+JqbTcqe7UTKukcro38aZKipvopjrtV0RrVDLayrN6dKKtZe6cOoDG2A4dAHAdAHDoAAAAczB0AczPFV1MNJTvnqZGxxRpm5zt5EOVdTDR08lRUyNjijTNznLuIhJsWYnmvk+xxZx0TFzZH63L7TvD1GexYqu1aR5NLMzKMajWfP/EGLMTzXyfYos46Fi/cZvK//k7w9RnTpw7NFFNFOlL5K9ervVzXXPiAA9sYAAAAAA6xrnuRrEVXOXJET1qamHAN7lja5yU0aqnovlXNOxDxXcoo9Ustqxcu+inVlQa3a+vXt0mkd+0bX169uk0jv2njcWuTNsMnhLJA1u19evbpNI79o2vr17dJpXftG5tcjYZPCWSKrqZ8HF69/wChl9r69e3SaRf2m3wdaaizWhaSrWNZNlc/+GqqmSmrl3qK7elMuj0Zi3rV/rV0zEaPvAIDmPogAAAAAAAAAAAAB8vEVoZerXJRvesark5j09Tk3s04iN3K31NsrH0tZHrJWdjk40X1oXdUPjYlw/TX2j2OXJk7N2KZE3Wr+qe42sbI7KdJ8nM6QwIyKetT6oRj1nD2rlQVNtrH0tZHrJWdjk40X1oeqdiJiY1h8rVTNM6T5gAKgAAAAA9yzf7vQ/iGfUhVcYYgWwUUb4Y2vqJnK2NHbyZb6qSqzf7xQ/iGfUhtdVb0bb8ZP8TRyKYqvUxLsYNyq3iXKqfPWHrx3nG07GyxUj9Y5M2qlMmSp+Z+vKmOuaSfLtN/RJ/o4Orb3HnyNOb9PCHWjDrmNe1qTnypjrmkny7R5Ux1zST5dpRshkTt44QbKv5avtOfKmOuaSfLtHlTHXNJPlmlGyGQ7enhC7Kv5avtOfKmOuaSfLtHlTHXNJPlmlGyGQ7enhBsq/lq+058qY65pJ8u0eVMdc0k+WaUbIZDt44QbKv5avtOfKmOuaSfLtHlTHXNJPl2lGyGQ7eOEGyr+Wr7Tnypjrf+ySfLNPLQY3uNFWNpsQ0extdvvSNWOb78vWnwKDkfMv1kpb1ROp6lqI5N2ORE3WLxp4Fi7bq8KqY0/DzVi36I61u5Mz7T5PfgmjniZLC9r43pm1zVzRUPKhMbTdK/BtyW23Rrn0TnZoqbqNT2m+7jQpNNPFUQMmge2SN6Ztc1c0VDHdtTRP4Z8bJi9Gk+FUecPKADE2g4p0AfFxLh+mvtJscv3J2f9KZE3Wr+qe4ndTgi+wSqxlK2ZvqfHI3Je1UK8DPaya7UaR5NHJ6Ps5E9arwn8I35nX/o52kZ4jzOxB0c7SM8SyAzb657Q1u5rHvKN+Z2IOjn6RniPM7EHRz9IzxLIBvrntB3NY95RvzOxB0c7SM8R5nYg6OfpGeJZAN9c9oO5rHvKSWzCd8guVJLLQOaxkzHOXZGbiIqe8+1qrejbfjJ/iUAn+qt6Nt+Mn+It3qrt6mZS/iUY2LXFE+ejdUP8nB1be4854KH+Tg6tvcec0583Wp9MAAI9AAAAAAAAAAAABQPmX2zUt6onU9S3JybsciJ95i8aGDtNxr8G3XybckV9E92aKm8iL/W39UN9ervS2aidVVbtxNxjE33rxIYK20NfjW7fb7gqx0ETskRN7L2G/qv/wAm3Y16k9f0/wDvJyszTtaey/k/5+VMRc0RU3lAaiNaiIm4gNR1X6AAAAAAAAAAAAACf6q3o234ydzSgGZxxYJr3QRfZNb9ogcrmtcuSORU3Uz7OwzWKopuRMtTOt1XMeqmmPF9+i/k4Orb3HnJtC7HcETIY2S61ia1M2xquSe8/ez495N+jjPc4/j6o+2GM/SNOzq+lGOE62fHvJv0cY2fHvsP0cZNvPKPte8I+Or6UYE52fHvJv0cY2fHvJv0cY288o+zfx8dX0owJzs+PeTfo4xs+PeTfo4xt55R9m/j46vpRgTnZ8e8m/RxjZ8e+w/Rxjbzyj7N/Hx1fSjAnOz499h+jjGz495N+jjG3nlH2b+Pjq+lFzPQvV3pbPROqat+SJuMYnpPXiQxOz495OT/AMIxS4Tvd6rGVGI6lzYmr6CvRXKnEiJuNLFimnxrqjT8JVmXK46tq3Ov5jwetbqGvxvdVrrgro6CNckRF3MvZb+qlJpaeKkp2QU8bY4mJk1rU3EQUtNDSQMgp2Njijbk1rU3EQ8xju3Zr8I8IhnxsaLMTM+NU+cuA6DE2gHMz17hW09BSyVNXK2OJiZq5REa+EJMxEay7W1cFDTSVNVI2OKNM3OUxtRqkUjXqlPQTyNTec5yNz/LdMpijEdRfanL70dIxf4cWf8Ad3v7j4R07OFT1dbnm+ey+lq+v1bPl7qHtlR9GP0qeA2yo+jH6ZPAngM2zs+zT71yuX6UPbKj6MfpU8BtlR9GP0yeBPANnZ9jvXK5fpQ9sqPox+lTwG2VH0Y/TJ4E8A2dn2XvXK5fpQ9sqPox+mTwG2TH0W/Sp4E8A2dn2TvTK5fpQ9smPot+lTwG2VH0W/Sp4E8A2dn2O9crl+lD2yo+i36VPAbZUfRb9MngTwDZ2fZe9crl+lETVJiz3bZJl7pU8DXWS6wXm3srKbXI1yq1Wu32qm+ikNKnqZcHn/iH9yGtlY9FujrUt/o3OvXr3UrnWNGuOgHPd4AAAAABkAAAAAAAerca6C3UclVVvRkUaZqv6fEkWJsRVF9qs3Zx0rF/hQ573vXjUq97tcN3tstFM5WteiZOTfaqbqKRy82qqs9Y6lrGZKm6x6ei9ONDfwYtzM6+bh9MVXopiI9L0AAdR86AAAAAAAAAAAAAAAAFT1MuDz/xD+5CWFT1MuDz/wAQ/uQ087+J1Oh/7n/TXgA5D6oAAAAAAAAAAAAAcPm32zUt6onU1U3Jd+ORPSYvGh9M4pYmYnWHmuimumaao8ENvVpqrPWupatmS77Hp6L040PQLhfLPS3qidTVTfeyRPSYvGhPKrAF4ilVsDoJ4/U7X61fzRTrWcymqP650l8xl9F3LdetqNYZIGm8xL7yMOmQeYl95GHTIZtxa5NTY5HCWZBpvMS+8jDpkHmJfeRh0yDcWuRscjhLMg03mJfeRh0yDzEvvIw6ZBuLXI2ORwlmQafzEvvIw6ZDnmJfeRh0yDcWuRscjhLMg+7csJ3a2UM1bVxxNhhTN6tkRVyzy3vzM79pj9/YXt7XJNlkcJeUHsWajmvNalHQojplarkRy61Mk390+/5iX3kYdMhNxa5LssjhLMFT1MuDz/xD+5DJ+Yl95GDTIUHCdnfZLQyllej5Vcr3q3ezX1IauXeort6Uzq6XReLet3+tXTMRo+0ADmPogAAAAAAAAAAAAAAAA5kdAAAAAAAAAAAAZ7H/AAPufVp9SEMLnj/gfc+rT6kIYWElrdS3hZH1EnchZyMalvCyPqJO5CziSDI5kdBFAAAAAAAAAAAAAAAAAAAAAAAAAAAAAAAAZ7H/AAPufVp9SEMLpj/gfc+rT6kIWWElrdS7hZH1EnchZyMal3CyPqJO5CziSAAEUAAAAAAAAAAAAAAAAAAAAAAAAAAAAAAABnsf8D7n1afUhDC54/4H3Pq0+pCGFhJa3Ut4WR9RJ3IWcjGpdwsj6iTuQs4kgABFAAAAAAAAAAAAAAAAAAAAAAAAAAAAAAAAZ7H/AAPufVp9SEMLnj/gfc+rT6kIYWElrdS7hZH1EnchZyMal3CyPqJO5CziSAAEUAAAAAAAAAAAAAAAAAAAAAAAAAAAAAAAB8jFlDLcsO19HTpnLJEusTjVN1E/sQN7HMe5j2q1zVyc1UyVF4j+ksj5VfhuzXGfZ623U8sy771bkq/HLfLAnepPbZ5bzLcNYqU8MTma9U3HPXLcT8sytHipqeGlhbDTRMiiYmTWMaiIn5IeUgAAAAAAAAAAAAAAAAAAD//Z"/>
          <p:cNvSpPr>
            <a:spLocks noChangeAspect="1" noChangeArrowheads="1"/>
          </p:cNvSpPr>
          <p:nvPr/>
        </p:nvSpPr>
        <p:spPr bwMode="auto">
          <a:xfrm>
            <a:off x="1679575" y="-144462"/>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29" tIns="45714" rIns="91429" bIns="45714" numCol="1" anchor="t" anchorCtr="0" compatLnSpc="1">
            <a:prstTxWarp prst="textNoShape">
              <a:avLst/>
            </a:prstTxWarp>
          </a:bodyPr>
          <a:lstStyle/>
          <a:p>
            <a:endParaRPr lang="en-US" dirty="0">
              <a:solidFill>
                <a:prstClr val="black"/>
              </a:solidFill>
            </a:endParaRPr>
          </a:p>
        </p:txBody>
      </p:sp>
      <p:sp>
        <p:nvSpPr>
          <p:cNvPr id="4" name="AutoShape 4" descr="data:image/jpeg;base64,/9j/4AAQSkZJRgABAQAAAQABAAD/2wBDAAkGBwgHBgkIBwgKCgkLDRYPDQwMDRsUFRAWIB0iIiAdHx8kKDQsJCYxJx8fLT0tMTU3Ojo6Iys/RD84QzQ5Ojf/2wBDAQoKCg0MDRoPDxo3JR8lNzc3Nzc3Nzc3Nzc3Nzc3Nzc3Nzc3Nzc3Nzc3Nzc3Nzc3Nzc3Nzc3Nzc3Nzc3Nzc3Nzf/wAARCADdAOQDASIAAhEBAxEB/8QAHAABAQEBAAMBAQAAAAAAAAAAAAcGAQMEBQII/8QARxAAAQMCAgEPCQYFAwUAAAAAAAECAwQFBhGTBxITFyExNlFTVFVzkbHRFRYyQVJhcZSyFCJ0gcHSIzRCocIkNWIzgpKi8P/EABoBAQEAAwEBAAAAAAAAAAAAAAABAwQFAgb/xAAuEQEAAQMDAAoCAQUBAAAAAAAAAQIDBBEUUgUSExUhMTJRU5FhoTMiNEGBwfD/2gAMAwEAAhEDEQA/ALiAAAAAAAAAAAAAAADjlRqKqrkib6qYe86pNtop3Q0FO+tVq5LIjtYzP3Lu59h+9VS6S0NjjpYHKx1ZIrHuRcl1iJmqfnmifDMkBdEVe2ap1BUTtjuFJJSNVctlR+vanx3EU3cUjJo2yRPa9j0RzXNXNFRfWh/NpUtSS6yz0lXbZnK5tPk+LP8ApaueafDPLtGhqoYAIoAABw6AOHQAOHQAAAAAAAAcUDoPDU1ENLA+eokbHExM3OcuSIhlKnVDtUcithgqpkT+prUai9qnui3XX6Y1YbuRas+urRsQYjbHt/Mavtb4jbHt/Martb4mTbXuLD3hi84bcGI2x7fzGq7W+I2x7fzKq7W+I213ineGLzhtwYjbHt/Martb4jbHt/Mqrtb4jbXeJ3hi84bcGI2x7fzGq7W+I2x7fzGq7W+I213iveGLzh7uqBh2fEFsiSiVv2mnkVzGvXJHoqZKmfHvEwnwjiGB2tfaal3vjaj0/tmULbHt/Martb4jbHt/Martb4jbXuKd4YvOE7hwniCZ2tbaKpF/5s1qdq5FH1O8MVVhiqai4o1tRPrWpG12etame+qbmaqv9j8bY9v5jVf+viNse38xqu1viXb3uJ3hi84bY6YlNUe3qu7RVaJ/2+JqbTcqe7UTKukcro38aZKipvopjrtV0RrVDLayrN6dKKtZe6cOoDG2A4dAHAdAHDoAAAAczB0AczPFV1MNJTvnqZGxxRpm5zt5EOVdTDR08lRUyNjijTNznLuIhJsWYnmvk+xxZx0TFzZH63L7TvD1GexYqu1aR5NLMzKMajWfP/EGLMTzXyfYos46Fi/cZvK//k7w9RnTpw7NFFNFOlL5K9ervVzXXPiAA9sYAAAAAA6xrnuRrEVXOXJET1qamHAN7lja5yU0aqnovlXNOxDxXcoo9Ustqxcu+inVlQa3a+vXt0mkd+0bX169uk0jv2njcWuTNsMnhLJA1u19evbpNI79o2vr17dJpXftG5tcjYZPCWSKrqZ8HF69/wChl9r69e3SaRf2m3wdaaizWhaSrWNZNlc/+GqqmSmrl3qK7elMuj0Zi3rV/rV0zEaPvAIDmPogAAAAAAAAAAAAB8vEVoZerXJRvesark5j09Tk3s04iN3K31NsrH0tZHrJWdjk40X1oXdUPjYlw/TX2j2OXJk7N2KZE3Wr+qe42sbI7KdJ8nM6QwIyKetT6oRj1nD2rlQVNtrH0tZHrJWdjk40X1oeqdiJiY1h8rVTNM6T5gAKgAAAAA9yzf7vQ/iGfUhVcYYgWwUUb4Y2vqJnK2NHbyZb6qSqzf7xQ/iGfUhtdVb0bb8ZP8TRyKYqvUxLsYNyq3iXKqfPWHrx3nG07GyxUj9Y5M2qlMmSp+Z+vKmOuaSfLtN/RJ/o4Orb3HnyNOb9PCHWjDrmNe1qTnypjrmkny7R5Ux1zST5dpRshkTt44QbKv5avtOfKmOuaSfLtHlTHXNJPlmlGyGQ7enhC7Kv5avtOfKmOuaSfLtHlTHXNJPlmlGyGQ7enhBsq/lq+058qY65pJ8u0eVMdc0k+WaUbIZDt44QbKv5avtOfKmOuaSfLtHlTHXNJPl2lGyGQ7eOEGyr+Wr7Tnypjrf+ySfLNPLQY3uNFWNpsQ0extdvvSNWOb78vWnwKDkfMv1kpb1ROp6lqI5N2ORE3WLxp4Fi7bq8KqY0/DzVi36I61u5Mz7T5PfgmjniZLC9r43pm1zVzRUPKhMbTdK/BtyW23Rrn0TnZoqbqNT2m+7jQpNNPFUQMmge2SN6Ztc1c0VDHdtTRP4Z8bJi9Gk+FUecPKADE2g4p0AfFxLh+mvtJscv3J2f9KZE3Wr+qe4ndTgi+wSqxlK2ZvqfHI3Je1UK8DPaya7UaR5NHJ6Ps5E9arwn8I35nX/o52kZ4jzOxB0c7SM8SyAzb657Q1u5rHvKN+Z2IOjn6RniPM7EHRz9IzxLIBvrntB3NY95RvzOxB0c7SM8R5nYg6OfpGeJZAN9c9oO5rHvKSWzCd8guVJLLQOaxkzHOXZGbiIqe8+1qrejbfjJ/iUAn+qt6Nt+Mn+It3qrt6mZS/iUY2LXFE+ejdUP8nB1be4854KH+Tg6tvcec0583Wp9MAAI9AAAAAAAAAAAABQPmX2zUt6onU9S3JybsciJ95i8aGDtNxr8G3XybckV9E92aKm8iL/W39UN9ervS2aidVVbtxNxjE33rxIYK20NfjW7fb7gqx0ETskRN7L2G/qv/wAm3Y16k9f0/wDvJyszTtaey/k/5+VMRc0RU3lAaiNaiIm4gNR1X6AAAAAAAAAAAAACf6q3o234ydzSgGZxxYJr3QRfZNb9ogcrmtcuSORU3Uz7OwzWKopuRMtTOt1XMeqmmPF9+i/k4Orb3HnJtC7HcETIY2S61ia1M2xquSe8/ez495N+jjPc4/j6o+2GM/SNOzq+lGOE62fHvJv0cY2fHvsP0cZNvPKPte8I+Or6UYE52fHvJv0cY2fHvJv0cY288o+zfx8dX0owJzs+PeTfo4xs+PeTfo4xt55R9m/j46vpRgTnZ8e8m/RxjZ8e+w/Rxjbzyj7N/Hx1fSjAnOz499h+jjGz495N+jjG3nlH2b+Pjq+lFzPQvV3pbPROqat+SJuMYnpPXiQxOz495OT/AMIxS4Tvd6rGVGI6lzYmr6CvRXKnEiJuNLFimnxrqjT8JVmXK46tq3Ov5jwetbqGvxvdVrrgro6CNckRF3MvZb+qlJpaeKkp2QU8bY4mJk1rU3EQUtNDSQMgp2Njijbk1rU3EQ8xju3Zr8I8IhnxsaLMTM+NU+cuA6DE2gHMz17hW09BSyVNXK2OJiZq5REa+EJMxEay7W1cFDTSVNVI2OKNM3OUxtRqkUjXqlPQTyNTec5yNz/LdMpijEdRfanL70dIxf4cWf8Ad3v7j4R07OFT1dbnm+ey+lq+v1bPl7qHtlR9GP0qeA2yo+jH6ZPAngM2zs+zT71yuX6UPbKj6MfpU8BtlR9GP0yeBPANnZ9jvXK5fpQ9sqPox+lTwG2VH0Y/TJ4E8A2dn2XvXK5fpQ9sqPox+mTwG2TH0W/Sp4E8A2dn2TvTK5fpQ9smPot+lTwG2VH0W/Sp4E8A2dn2O9crl+lD2yo+i36VPAbZUfRb9MngTwDZ2fZe9crl+lETVJiz3bZJl7pU8DXWS6wXm3srKbXI1yq1Wu32qm+ikNKnqZcHn/iH9yGtlY9FujrUt/o3OvXr3UrnWNGuOgHPd4AAAAABkAAAAAAAerca6C3UclVVvRkUaZqv6fEkWJsRVF9qs3Zx0rF/hQ573vXjUq97tcN3tstFM5WteiZOTfaqbqKRy82qqs9Y6lrGZKm6x6ei9ONDfwYtzM6+bh9MVXopiI9L0AAdR86AAAAAAAAAAAAAAAAFT1MuDz/xD+5CWFT1MuDz/wAQ/uQ087+J1Oh/7n/TXgA5D6oAAAAAAAAAAAAAcPm32zUt6onU1U3Jd+ORPSYvGh9M4pYmYnWHmuimumaao8ENvVpqrPWupatmS77Hp6L040PQLhfLPS3qidTVTfeyRPSYvGhPKrAF4ilVsDoJ4/U7X61fzRTrWcymqP650l8xl9F3LdetqNYZIGm8xL7yMOmQeYl95GHTIZtxa5NTY5HCWZBpvMS+8jDpkHmJfeRh0yDcWuRscjhLMg03mJfeRh0yDzEvvIw6ZBuLXI2ORwlmQafzEvvIw6ZDnmJfeRh0yDcWuRscjhLMg+7csJ3a2UM1bVxxNhhTN6tkRVyzy3vzM79pj9/YXt7XJNlkcJeUHsWajmvNalHQojplarkRy61Mk390+/5iX3kYdMhNxa5LssjhLMFT1MuDz/xD+5DJ+Yl95GDTIUHCdnfZLQyllej5Vcr3q3ezX1IauXeort6Uzq6XReLet3+tXTMRo+0ADmPogAAAAAAAAAAAAAAAA5kdAAAAAAAAAAAAZ7H/AAPufVp9SEMLnj/gfc+rT6kIYWElrdS3hZH1EnchZyMalvCyPqJO5CziSDI5kdBFAAAAAAAAAAAAAAAAAAAAAAAAAAAAAAAAZ7H/AAPufVp9SEMLpj/gfc+rT6kIWWElrdS7hZH1EnchZyMal3CyPqJO5CziSAAEUAAAAAAAAAAAAAAAAAAAAAAAAAAAAAAABnsf8D7n1afUhDC54/4H3Pq0+pCGFhJa3Ut4WR9RJ3IWcjGpdwsj6iTuQs4kgABFAAAAAAAAAAAAAAAAAAAAAAAAAAAAAAAAZ7H/AAPufVp9SEMLnj/gfc+rT6kIYWElrdS7hZH1EnchZyMal3CyPqJO5CziSAAEUAAAAAAAAAAAAAAAAAAAAAAAAAAAAAAAB8jFlDLcsO19HTpnLJEusTjVN1E/sQN7HMe5j2q1zVyc1UyVF4j+ksj5VfhuzXGfZ623U8sy771bkq/HLfLAnepPbZ5bzLcNYqU8MTma9U3HPXLcT8sytHipqeGlhbDTRMiiYmTWMaiIn5IeUgAAAAAAAAAAAAAAAAAAD//Z"/>
          <p:cNvSpPr>
            <a:spLocks noChangeAspect="1" noChangeArrowheads="1"/>
          </p:cNvSpPr>
          <p:nvPr/>
        </p:nvSpPr>
        <p:spPr bwMode="auto">
          <a:xfrm>
            <a:off x="1831975" y="7939"/>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29" tIns="45714" rIns="91429" bIns="45714" numCol="1" anchor="t" anchorCtr="0" compatLnSpc="1">
            <a:prstTxWarp prst="textNoShape">
              <a:avLst/>
            </a:prstTxWarp>
          </a:bodyPr>
          <a:lstStyle/>
          <a:p>
            <a:endParaRPr lang="en-US" dirty="0">
              <a:solidFill>
                <a:prstClr val="black"/>
              </a:solidFill>
            </a:endParaRPr>
          </a:p>
        </p:txBody>
      </p:sp>
      <p:sp>
        <p:nvSpPr>
          <p:cNvPr id="5" name="AutoShape 6" descr="data:image/jpeg;base64,/9j/4AAQSkZJRgABAQAAAQABAAD/2wBDAAkGBwgHBgkIBwgKCgkLDRYPDQwMDRsUFRAWIB0iIiAdHx8kKDQsJCYxJx8fLT0tMTU3Ojo6Iys/RD84QzQ5Ojf/2wBDAQoKCg0MDRoPDxo3JR8lNzc3Nzc3Nzc3Nzc3Nzc3Nzc3Nzc3Nzc3Nzc3Nzc3Nzc3Nzc3Nzc3Nzc3Nzc3Nzc3Nzf/wAARCADdAOQDASIAAhEBAxEB/8QAHAABAQEBAAMBAQAAAAAAAAAAAAcGAQMEBQII/8QARxAAAQMCAgEPCQYFAwUAAAAAAAECAwQFBhGTBxITFyExNlFTVFVzkbHRFRYyQVJhcZSyFCJ0gcHSIzRCocIkNWIzgpKi8P/EABoBAQEAAwEBAAAAAAAAAAAAAAABAwQFAgb/xAAuEQEAAQMDAAoCAQUBAAAAAAAAAQIDBBEUUgUSExUhMTJRU5FhoTMiNEGBwfD/2gAMAwEAAhEDEQA/ALiAAAAAAAAAAAAAAADjlRqKqrkib6qYe86pNtop3Q0FO+tVq5LIjtYzP3Lu59h+9VS6S0NjjpYHKx1ZIrHuRcl1iJmqfnmifDMkBdEVe2ap1BUTtjuFJJSNVctlR+vanx3EU3cUjJo2yRPa9j0RzXNXNFRfWh/NpUtSS6yz0lXbZnK5tPk+LP8ApaueafDPLtGhqoYAIoAABw6AOHQAOHQAAAAAAAAcUDoPDU1ENLA+eokbHExM3OcuSIhlKnVDtUcithgqpkT+prUai9qnui3XX6Y1YbuRas+urRsQYjbHt/Mavtb4jbHt/Martb4mTbXuLD3hi84bcGI2x7fzGq7W+I2x7fzKq7W+I213ineGLzhtwYjbHt/Martb4jbHt/Mqrtb4jbXeJ3hi84bcGI2x7fzGq7W+I2x7fzGq7W+I213iveGLzh7uqBh2fEFsiSiVv2mnkVzGvXJHoqZKmfHvEwnwjiGB2tfaal3vjaj0/tmULbHt/Martb4jbHt/Martb4jbXuKd4YvOE7hwniCZ2tbaKpF/5s1qdq5FH1O8MVVhiqai4o1tRPrWpG12etame+qbmaqv9j8bY9v5jVf+viNse38xqu1viXb3uJ3hi84bY6YlNUe3qu7RVaJ/2+JqbTcqe7UTKukcro38aZKipvopjrtV0RrVDLayrN6dKKtZe6cOoDG2A4dAHAdAHDoAAAAczB0AczPFV1MNJTvnqZGxxRpm5zt5EOVdTDR08lRUyNjijTNznLuIhJsWYnmvk+xxZx0TFzZH63L7TvD1GexYqu1aR5NLMzKMajWfP/EGLMTzXyfYos46Fi/cZvK//k7w9RnTpw7NFFNFOlL5K9ervVzXXPiAA9sYAAAAAA6xrnuRrEVXOXJET1qamHAN7lja5yU0aqnovlXNOxDxXcoo9Ustqxcu+inVlQa3a+vXt0mkd+0bX169uk0jv2njcWuTNsMnhLJA1u19evbpNI79o2vr17dJpXftG5tcjYZPCWSKrqZ8HF69/wChl9r69e3SaRf2m3wdaaizWhaSrWNZNlc/+GqqmSmrl3qK7elMuj0Zi3rV/rV0zEaPvAIDmPogAAAAAAAAAAAAB8vEVoZerXJRvesark5j09Tk3s04iN3K31NsrH0tZHrJWdjk40X1oXdUPjYlw/TX2j2OXJk7N2KZE3Wr+qe42sbI7KdJ8nM6QwIyKetT6oRj1nD2rlQVNtrH0tZHrJWdjk40X1oeqdiJiY1h8rVTNM6T5gAKgAAAAA9yzf7vQ/iGfUhVcYYgWwUUb4Y2vqJnK2NHbyZb6qSqzf7xQ/iGfUhtdVb0bb8ZP8TRyKYqvUxLsYNyq3iXKqfPWHrx3nG07GyxUj9Y5M2qlMmSp+Z+vKmOuaSfLtN/RJ/o4Orb3HnyNOb9PCHWjDrmNe1qTnypjrmkny7R5Ux1zST5dpRshkTt44QbKv5avtOfKmOuaSfLtHlTHXNJPlmlGyGQ7enhC7Kv5avtOfKmOuaSfLtHlTHXNJPlmlGyGQ7enhBsq/lq+058qY65pJ8u0eVMdc0k+WaUbIZDt44QbKv5avtOfKmOuaSfLtHlTHXNJPl2lGyGQ7eOEGyr+Wr7Tnypjrf+ySfLNPLQY3uNFWNpsQ0extdvvSNWOb78vWnwKDkfMv1kpb1ROp6lqI5N2ORE3WLxp4Fi7bq8KqY0/DzVi36I61u5Mz7T5PfgmjniZLC9r43pm1zVzRUPKhMbTdK/BtyW23Rrn0TnZoqbqNT2m+7jQpNNPFUQMmge2SN6Ztc1c0VDHdtTRP4Z8bJi9Gk+FUecPKADE2g4p0AfFxLh+mvtJscv3J2f9KZE3Wr+qe4ndTgi+wSqxlK2ZvqfHI3Je1UK8DPaya7UaR5NHJ6Ps5E9arwn8I35nX/o52kZ4jzOxB0c7SM8SyAzb657Q1u5rHvKN+Z2IOjn6RniPM7EHRz9IzxLIBvrntB3NY95RvzOxB0c7SM8R5nYg6OfpGeJZAN9c9oO5rHvKSWzCd8guVJLLQOaxkzHOXZGbiIqe8+1qrejbfjJ/iUAn+qt6Nt+Mn+It3qrt6mZS/iUY2LXFE+ejdUP8nB1be4854KH+Tg6tvcec0583Wp9MAAI9AAAAAAAAAAAABQPmX2zUt6onU9S3JybsciJ95i8aGDtNxr8G3XybckV9E92aKm8iL/W39UN9ervS2aidVVbtxNxjE33rxIYK20NfjW7fb7gqx0ETskRN7L2G/qv/wAm3Y16k9f0/wDvJyszTtaey/k/5+VMRc0RU3lAaiNaiIm4gNR1X6AAAAAAAAAAAAACf6q3o234ydzSgGZxxYJr3QRfZNb9ogcrmtcuSORU3Uz7OwzWKopuRMtTOt1XMeqmmPF9+i/k4Orb3HnJtC7HcETIY2S61ia1M2xquSe8/ez495N+jjPc4/j6o+2GM/SNOzq+lGOE62fHvJv0cY2fHvsP0cZNvPKPte8I+Or6UYE52fHvJv0cY2fHvJv0cY288o+zfx8dX0owJzs+PeTfo4xs+PeTfo4xt55R9m/j46vpRgTnZ8e8m/RxjZ8e+w/Rxjbzyj7N/Hx1fSjAnOz499h+jjGz495N+jjG3nlH2b+Pjq+lFzPQvV3pbPROqat+SJuMYnpPXiQxOz495OT/AMIxS4Tvd6rGVGI6lzYmr6CvRXKnEiJuNLFimnxrqjT8JVmXK46tq3Ov5jwetbqGvxvdVrrgro6CNckRF3MvZb+qlJpaeKkp2QU8bY4mJk1rU3EQUtNDSQMgp2Njijbk1rU3EQ8xju3Zr8I8IhnxsaLMTM+NU+cuA6DE2gHMz17hW09BSyVNXK2OJiZq5REa+EJMxEay7W1cFDTSVNVI2OKNM3OUxtRqkUjXqlPQTyNTec5yNz/LdMpijEdRfanL70dIxf4cWf8Ad3v7j4R07OFT1dbnm+ey+lq+v1bPl7qHtlR9GP0qeA2yo+jH6ZPAngM2zs+zT71yuX6UPbKj6MfpU8BtlR9GP0yeBPANnZ9jvXK5fpQ9sqPox+lTwG2VH0Y/TJ4E8A2dn2XvXK5fpQ9sqPox+mTwG2TH0W/Sp4E8A2dn2TvTK5fpQ9smPot+lTwG2VH0W/Sp4E8A2dn2O9crl+lD2yo+i36VPAbZUfRb9MngTwDZ2fZe9crl+lETVJiz3bZJl7pU8DXWS6wXm3srKbXI1yq1Wu32qm+ikNKnqZcHn/iH9yGtlY9FujrUt/o3OvXr3UrnWNGuOgHPd4AAAAABkAAAAAAAerca6C3UclVVvRkUaZqv6fEkWJsRVF9qs3Zx0rF/hQ573vXjUq97tcN3tstFM5WteiZOTfaqbqKRy82qqs9Y6lrGZKm6x6ei9ONDfwYtzM6+bh9MVXopiI9L0AAdR86AAAAAAAAAAAAAAAAFT1MuDz/xD+5CWFT1MuDz/wAQ/uQ087+J1Oh/7n/TXgA5D6oAAAAAAAAAAAAAcPm32zUt6onU1U3Jd+ORPSYvGh9M4pYmYnWHmuimumaao8ENvVpqrPWupatmS77Hp6L040PQLhfLPS3qidTVTfeyRPSYvGhPKrAF4ilVsDoJ4/U7X61fzRTrWcymqP650l8xl9F3LdetqNYZIGm8xL7yMOmQeYl95GHTIZtxa5NTY5HCWZBpvMS+8jDpkHmJfeRh0yDcWuRscjhLMg03mJfeRh0yDzEvvIw6ZBuLXI2ORwlmQafzEvvIw6ZDnmJfeRh0yDcWuRscjhLMg+7csJ3a2UM1bVxxNhhTN6tkRVyzy3vzM79pj9/YXt7XJNlkcJeUHsWajmvNalHQojplarkRy61Mk390+/5iX3kYdMhNxa5LssjhLMFT1MuDz/xD+5DJ+Yl95GDTIUHCdnfZLQyllej5Vcr3q3ezX1IauXeort6Uzq6XReLet3+tXTMRo+0ADmPogAAAAAAAAAAAAAAAA5kdAAAAAAAAAAAAZ7H/AAPufVp9SEMLnj/gfc+rT6kIYWElrdS3hZH1EnchZyMalvCyPqJO5CziSDI5kdBFAAAAAAAAAAAAAAAAAAAAAAAAAAAAAAAAZ7H/AAPufVp9SEMLpj/gfc+rT6kIWWElrdS7hZH1EnchZyMal3CyPqJO5CziSAAEUAAAAAAAAAAAAAAAAAAAAAAAAAAAAAAABnsf8D7n1afUhDC54/4H3Pq0+pCGFhJa3Ut4WR9RJ3IWcjGpdwsj6iTuQs4kgABFAAAAAAAAAAAAAAAAAAAAAAAAAAAAAAAAZ7H/AAPufVp9SEMLnj/gfc+rT6kIYWElrdS7hZH1EnchZyMal3CyPqJO5CziSAAEUAAAAAAAAAAAAAAAAAAAAAAAAAAAAAAAB8jFlDLcsO19HTpnLJEusTjVN1E/sQN7HMe5j2q1zVyc1UyVF4j+ksj5VfhuzXGfZ623U8sy771bkq/HLfLAnepPbZ5bzLcNYqU8MTma9U3HPXLcT8sytHipqeGlhbDTRMiiYmTWMaiIn5IeUgAAAAAAAAAAAAAAAAAAD//Z"/>
          <p:cNvSpPr>
            <a:spLocks noChangeAspect="1" noChangeArrowheads="1"/>
          </p:cNvSpPr>
          <p:nvPr/>
        </p:nvSpPr>
        <p:spPr bwMode="auto">
          <a:xfrm>
            <a:off x="1984375" y="160339"/>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29" tIns="45714" rIns="91429" bIns="45714" numCol="1" anchor="t" anchorCtr="0" compatLnSpc="1">
            <a:prstTxWarp prst="textNoShape">
              <a:avLst/>
            </a:prstTxWarp>
          </a:bodyPr>
          <a:lstStyle/>
          <a:p>
            <a:endParaRPr lang="en-US" dirty="0">
              <a:solidFill>
                <a:prstClr val="black"/>
              </a:solidFill>
            </a:endParaRPr>
          </a:p>
        </p:txBody>
      </p:sp>
      <p:sp>
        <p:nvSpPr>
          <p:cNvPr id="13" name="TextBox 12"/>
          <p:cNvSpPr txBox="1"/>
          <p:nvPr/>
        </p:nvSpPr>
        <p:spPr>
          <a:xfrm>
            <a:off x="1679576" y="568644"/>
            <a:ext cx="5788024" cy="584763"/>
          </a:xfrm>
          <a:prstGeom prst="rect">
            <a:avLst/>
          </a:prstGeom>
          <a:noFill/>
        </p:spPr>
        <p:txBody>
          <a:bodyPr wrap="square" lIns="91429" tIns="45714" rIns="91429" bIns="45714" rtlCol="0" anchor="b">
            <a:spAutoFit/>
          </a:bodyPr>
          <a:lstStyle/>
          <a:p>
            <a:r>
              <a:rPr lang="en-US" sz="3200" b="1" dirty="0">
                <a:solidFill>
                  <a:srgbClr val="002060"/>
                </a:solidFill>
              </a:rPr>
              <a:t>Non-HMIS Participating Projects</a:t>
            </a:r>
          </a:p>
        </p:txBody>
      </p:sp>
      <p:cxnSp>
        <p:nvCxnSpPr>
          <p:cNvPr id="14" name="Straight Connector 13"/>
          <p:cNvCxnSpPr/>
          <p:nvPr/>
        </p:nvCxnSpPr>
        <p:spPr>
          <a:xfrm>
            <a:off x="1524000" y="1219200"/>
            <a:ext cx="9144000" cy="0"/>
          </a:xfrm>
          <a:prstGeom prst="line">
            <a:avLst/>
          </a:prstGeom>
          <a:ln>
            <a:solidFill>
              <a:srgbClr val="FFC000"/>
            </a:solidFill>
          </a:ln>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p14="http://schemas.microsoft.com/office/powerpoint/2010/main" val="31210496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b="1" dirty="0">
                <a:solidFill>
                  <a:srgbClr val="002060"/>
                </a:solidFill>
              </a:rPr>
              <a:t>The Link to the PIT Database</a:t>
            </a:r>
            <a:endParaRPr lang="en-US" sz="3600" dirty="0"/>
          </a:p>
        </p:txBody>
      </p:sp>
      <p:sp>
        <p:nvSpPr>
          <p:cNvPr id="3" name="Content Placeholder 2"/>
          <p:cNvSpPr>
            <a:spLocks noGrp="1"/>
          </p:cNvSpPr>
          <p:nvPr>
            <p:ph idx="1"/>
          </p:nvPr>
        </p:nvSpPr>
        <p:spPr/>
        <p:txBody>
          <a:bodyPr/>
          <a:lstStyle/>
          <a:p>
            <a:r>
              <a:rPr lang="en-US" dirty="0" smtClean="0"/>
              <a:t>As always, the link to the PIT Database is</a:t>
            </a:r>
            <a:r>
              <a:rPr lang="en-US" dirty="0"/>
              <a:t/>
            </a:r>
            <a:br>
              <a:rPr lang="en-US" dirty="0"/>
            </a:br>
            <a:r>
              <a:rPr lang="en-US" dirty="0">
                <a:hlinkClick r:id="rId2"/>
              </a:rPr>
              <a:t>https://app.nutmegit.com/HMISPortal</a:t>
            </a:r>
            <a:r>
              <a:rPr lang="en-US" dirty="0" smtClean="0">
                <a:hlinkClick r:id="rId2"/>
              </a:rPr>
              <a:t>/</a:t>
            </a:r>
            <a:endParaRPr lang="en-US" dirty="0" smtClean="0"/>
          </a:p>
          <a:p>
            <a:r>
              <a:rPr lang="en-US" dirty="0" smtClean="0"/>
              <a:t>Before we see the Live Demo, we’re going to review the login process and see a quick overview of the sections of the HIC information required for every project providing homeless housing or shelter in CT</a:t>
            </a:r>
          </a:p>
        </p:txBody>
      </p:sp>
      <p:sp>
        <p:nvSpPr>
          <p:cNvPr id="4" name="TextBox 3"/>
          <p:cNvSpPr txBox="1"/>
          <p:nvPr/>
        </p:nvSpPr>
        <p:spPr>
          <a:xfrm>
            <a:off x="3642947" y="6252147"/>
            <a:ext cx="4601308" cy="369332"/>
          </a:xfrm>
          <a:prstGeom prst="rect">
            <a:avLst/>
          </a:prstGeom>
          <a:noFill/>
        </p:spPr>
        <p:txBody>
          <a:bodyPr wrap="square" lIns="91429" tIns="45714" rIns="91429" bIns="45714" rtlCol="0">
            <a:spAutoFit/>
          </a:bodyPr>
          <a:lstStyle/>
          <a:p>
            <a:pPr algn="ctr"/>
            <a:r>
              <a:rPr lang="en-US" dirty="0">
                <a:solidFill>
                  <a:prstClr val="black"/>
                </a:solidFill>
              </a:rPr>
              <a:t>Think Change  </a:t>
            </a:r>
            <a:r>
              <a:rPr lang="en-US" dirty="0">
                <a:solidFill>
                  <a:prstClr val="black"/>
                </a:solidFill>
                <a:latin typeface="Cambria"/>
              </a:rPr>
              <a:t>•  </a:t>
            </a:r>
            <a:r>
              <a:rPr lang="en-US" dirty="0">
                <a:solidFill>
                  <a:prstClr val="black"/>
                </a:solidFill>
              </a:rPr>
              <a:t>Be Change  </a:t>
            </a:r>
            <a:r>
              <a:rPr lang="en-US" dirty="0">
                <a:solidFill>
                  <a:prstClr val="black"/>
                </a:solidFill>
                <a:latin typeface="Cambria"/>
              </a:rPr>
              <a:t>•</a:t>
            </a:r>
            <a:r>
              <a:rPr lang="en-US" dirty="0">
                <a:solidFill>
                  <a:prstClr val="black"/>
                </a:solidFill>
              </a:rPr>
              <a:t>  Lead Change</a:t>
            </a:r>
          </a:p>
        </p:txBody>
      </p:sp>
      <p:cxnSp>
        <p:nvCxnSpPr>
          <p:cNvPr id="5" name="Straight Connector 4"/>
          <p:cNvCxnSpPr/>
          <p:nvPr/>
        </p:nvCxnSpPr>
        <p:spPr>
          <a:xfrm>
            <a:off x="1524000" y="6252147"/>
            <a:ext cx="9144000" cy="0"/>
          </a:xfrm>
          <a:prstGeom prst="line">
            <a:avLst/>
          </a:prstGeom>
          <a:ln>
            <a:solidFill>
              <a:srgbClr val="FFC000"/>
            </a:solidFill>
          </a:ln>
        </p:spPr>
        <p:style>
          <a:lnRef idx="2">
            <a:schemeClr val="accent6"/>
          </a:lnRef>
          <a:fillRef idx="0">
            <a:schemeClr val="accent6"/>
          </a:fillRef>
          <a:effectRef idx="1">
            <a:schemeClr val="accent6"/>
          </a:effectRef>
          <a:fontRef idx="minor">
            <a:schemeClr val="tx1"/>
          </a:fontRef>
        </p:style>
      </p:cxn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58150" y="38100"/>
            <a:ext cx="2609850" cy="1247508"/>
          </a:xfrm>
          <a:prstGeom prst="rect">
            <a:avLst/>
          </a:prstGeom>
        </p:spPr>
      </p:pic>
      <p:cxnSp>
        <p:nvCxnSpPr>
          <p:cNvPr id="7" name="Straight Connector 6"/>
          <p:cNvCxnSpPr/>
          <p:nvPr/>
        </p:nvCxnSpPr>
        <p:spPr>
          <a:xfrm>
            <a:off x="1524000" y="1219200"/>
            <a:ext cx="9144000" cy="0"/>
          </a:xfrm>
          <a:prstGeom prst="line">
            <a:avLst/>
          </a:prstGeom>
          <a:ln>
            <a:solidFill>
              <a:srgbClr val="FFC000"/>
            </a:solidFill>
          </a:ln>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p14="http://schemas.microsoft.com/office/powerpoint/2010/main" val="32691129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b="1" dirty="0">
                <a:solidFill>
                  <a:srgbClr val="002060"/>
                </a:solidFill>
              </a:rPr>
              <a:t>Logging Into the PIT Database</a:t>
            </a:r>
            <a:endParaRPr lang="en-US" sz="3600" dirty="0"/>
          </a:p>
        </p:txBody>
      </p:sp>
      <p:sp>
        <p:nvSpPr>
          <p:cNvPr id="3" name="Content Placeholder 2"/>
          <p:cNvSpPr>
            <a:spLocks noGrp="1"/>
          </p:cNvSpPr>
          <p:nvPr>
            <p:ph idx="1"/>
          </p:nvPr>
        </p:nvSpPr>
        <p:spPr>
          <a:xfrm>
            <a:off x="1981200" y="1600201"/>
            <a:ext cx="5867400" cy="4525963"/>
          </a:xfrm>
        </p:spPr>
        <p:txBody>
          <a:bodyPr>
            <a:normAutofit fontScale="85000" lnSpcReduction="20000"/>
          </a:bodyPr>
          <a:lstStyle/>
          <a:p>
            <a:r>
              <a:rPr lang="en-US" dirty="0" smtClean="0"/>
              <a:t>Your login information is your HMIS username and password.</a:t>
            </a:r>
          </a:p>
          <a:p>
            <a:r>
              <a:rPr lang="en-US" dirty="0" smtClean="0"/>
              <a:t>If you do not have an HMIS username and password, but participated in the HIC/PIT last year, your username and password from last year is still the same</a:t>
            </a:r>
          </a:p>
          <a:p>
            <a:r>
              <a:rPr lang="en-US" dirty="0" smtClean="0"/>
              <a:t>If you don’t have a username and password, or you don’t remember your info, please email </a:t>
            </a:r>
            <a:r>
              <a:rPr lang="en-US" dirty="0" smtClean="0">
                <a:hlinkClick r:id="rId2"/>
              </a:rPr>
              <a:t>help@nutmegit.com</a:t>
            </a:r>
            <a:r>
              <a:rPr lang="en-US" dirty="0" smtClean="0"/>
              <a:t> to get your account set up</a:t>
            </a:r>
          </a:p>
        </p:txBody>
      </p:sp>
      <p:sp>
        <p:nvSpPr>
          <p:cNvPr id="4" name="TextBox 3"/>
          <p:cNvSpPr txBox="1"/>
          <p:nvPr/>
        </p:nvSpPr>
        <p:spPr>
          <a:xfrm>
            <a:off x="3642947" y="6252147"/>
            <a:ext cx="4601308" cy="369332"/>
          </a:xfrm>
          <a:prstGeom prst="rect">
            <a:avLst/>
          </a:prstGeom>
          <a:noFill/>
        </p:spPr>
        <p:txBody>
          <a:bodyPr wrap="square" lIns="91429" tIns="45714" rIns="91429" bIns="45714" rtlCol="0">
            <a:spAutoFit/>
          </a:bodyPr>
          <a:lstStyle/>
          <a:p>
            <a:pPr algn="ctr"/>
            <a:r>
              <a:rPr lang="en-US" dirty="0">
                <a:solidFill>
                  <a:prstClr val="black"/>
                </a:solidFill>
              </a:rPr>
              <a:t>Think Change  </a:t>
            </a:r>
            <a:r>
              <a:rPr lang="en-US" dirty="0">
                <a:solidFill>
                  <a:prstClr val="black"/>
                </a:solidFill>
                <a:latin typeface="Cambria"/>
              </a:rPr>
              <a:t>•  </a:t>
            </a:r>
            <a:r>
              <a:rPr lang="en-US" dirty="0">
                <a:solidFill>
                  <a:prstClr val="black"/>
                </a:solidFill>
              </a:rPr>
              <a:t>Be Change  </a:t>
            </a:r>
            <a:r>
              <a:rPr lang="en-US" dirty="0">
                <a:solidFill>
                  <a:prstClr val="black"/>
                </a:solidFill>
                <a:latin typeface="Cambria"/>
              </a:rPr>
              <a:t>•</a:t>
            </a:r>
            <a:r>
              <a:rPr lang="en-US" dirty="0">
                <a:solidFill>
                  <a:prstClr val="black"/>
                </a:solidFill>
              </a:rPr>
              <a:t>  Lead Change</a:t>
            </a:r>
          </a:p>
        </p:txBody>
      </p:sp>
      <p:cxnSp>
        <p:nvCxnSpPr>
          <p:cNvPr id="5" name="Straight Connector 4"/>
          <p:cNvCxnSpPr/>
          <p:nvPr/>
        </p:nvCxnSpPr>
        <p:spPr>
          <a:xfrm>
            <a:off x="1524000" y="6252147"/>
            <a:ext cx="9144000" cy="0"/>
          </a:xfrm>
          <a:prstGeom prst="line">
            <a:avLst/>
          </a:prstGeom>
          <a:ln>
            <a:solidFill>
              <a:srgbClr val="FFC000"/>
            </a:solidFill>
          </a:ln>
        </p:spPr>
        <p:style>
          <a:lnRef idx="2">
            <a:schemeClr val="accent6"/>
          </a:lnRef>
          <a:fillRef idx="0">
            <a:schemeClr val="accent6"/>
          </a:fillRef>
          <a:effectRef idx="1">
            <a:schemeClr val="accent6"/>
          </a:effectRef>
          <a:fontRef idx="minor">
            <a:schemeClr val="tx1"/>
          </a:fontRef>
        </p:style>
      </p:cxn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58150" y="38100"/>
            <a:ext cx="2609850" cy="1247508"/>
          </a:xfrm>
          <a:prstGeom prst="rect">
            <a:avLst/>
          </a:prstGeom>
        </p:spPr>
      </p:pic>
      <p:cxnSp>
        <p:nvCxnSpPr>
          <p:cNvPr id="7" name="Straight Connector 6"/>
          <p:cNvCxnSpPr/>
          <p:nvPr/>
        </p:nvCxnSpPr>
        <p:spPr>
          <a:xfrm>
            <a:off x="1524000" y="1219200"/>
            <a:ext cx="9144000" cy="0"/>
          </a:xfrm>
          <a:prstGeom prst="line">
            <a:avLst/>
          </a:prstGeom>
          <a:ln>
            <a:solidFill>
              <a:srgbClr val="FFC000"/>
            </a:solidFill>
          </a:ln>
        </p:spPr>
        <p:style>
          <a:lnRef idx="2">
            <a:schemeClr val="accent6"/>
          </a:lnRef>
          <a:fillRef idx="0">
            <a:schemeClr val="accent6"/>
          </a:fillRef>
          <a:effectRef idx="1">
            <a:schemeClr val="accent6"/>
          </a:effectRef>
          <a:fontRef idx="minor">
            <a:schemeClr val="tx1"/>
          </a:fontRef>
        </p:style>
      </p:cxnSp>
      <p:pic>
        <p:nvPicPr>
          <p:cNvPr id="8" name="Picture 7"/>
          <p:cNvPicPr>
            <a:picLocks noChangeAspect="1"/>
          </p:cNvPicPr>
          <p:nvPr/>
        </p:nvPicPr>
        <p:blipFill>
          <a:blip r:embed="rId4"/>
          <a:stretch>
            <a:fillRect/>
          </a:stretch>
        </p:blipFill>
        <p:spPr>
          <a:xfrm>
            <a:off x="7848601" y="1619536"/>
            <a:ext cx="2733675" cy="1543050"/>
          </a:xfrm>
          <a:prstGeom prst="rect">
            <a:avLst/>
          </a:prstGeom>
        </p:spPr>
      </p:pic>
      <p:pic>
        <p:nvPicPr>
          <p:cNvPr id="9" name="Picture 8"/>
          <p:cNvPicPr>
            <a:picLocks noChangeAspect="1"/>
          </p:cNvPicPr>
          <p:nvPr/>
        </p:nvPicPr>
        <p:blipFill>
          <a:blip r:embed="rId5"/>
          <a:stretch>
            <a:fillRect/>
          </a:stretch>
        </p:blipFill>
        <p:spPr>
          <a:xfrm>
            <a:off x="7848600" y="3412830"/>
            <a:ext cx="2590800" cy="2647950"/>
          </a:xfrm>
          <a:prstGeom prst="rect">
            <a:avLst/>
          </a:prstGeom>
        </p:spPr>
      </p:pic>
    </p:spTree>
    <p:extLst>
      <p:ext uri="{BB962C8B-B14F-4D97-AF65-F5344CB8AC3E}">
        <p14:creationId xmlns:p14="http://schemas.microsoft.com/office/powerpoint/2010/main" val="25098331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b="1" dirty="0">
                <a:solidFill>
                  <a:srgbClr val="002060"/>
                </a:solidFill>
              </a:rPr>
              <a:t>Logging Into the PIT Database</a:t>
            </a:r>
            <a:endParaRPr lang="en-US" sz="3600" dirty="0"/>
          </a:p>
        </p:txBody>
      </p:sp>
      <p:sp>
        <p:nvSpPr>
          <p:cNvPr id="3" name="Content Placeholder 2"/>
          <p:cNvSpPr>
            <a:spLocks noGrp="1"/>
          </p:cNvSpPr>
          <p:nvPr>
            <p:ph idx="1"/>
          </p:nvPr>
        </p:nvSpPr>
        <p:spPr>
          <a:xfrm>
            <a:off x="1981200" y="1600201"/>
            <a:ext cx="2133600" cy="4525963"/>
          </a:xfrm>
        </p:spPr>
        <p:txBody>
          <a:bodyPr>
            <a:normAutofit/>
          </a:bodyPr>
          <a:lstStyle/>
          <a:p>
            <a:r>
              <a:rPr lang="en-US" dirty="0" smtClean="0"/>
              <a:t>Once you log in, find the option on the list named “PIT” and click the word </a:t>
            </a:r>
            <a:r>
              <a:rPr lang="en-US" u="sng" dirty="0" smtClean="0"/>
              <a:t>PIT</a:t>
            </a:r>
          </a:p>
        </p:txBody>
      </p:sp>
      <p:sp>
        <p:nvSpPr>
          <p:cNvPr id="4" name="TextBox 3"/>
          <p:cNvSpPr txBox="1"/>
          <p:nvPr/>
        </p:nvSpPr>
        <p:spPr>
          <a:xfrm>
            <a:off x="3642947" y="6252147"/>
            <a:ext cx="4601308" cy="369332"/>
          </a:xfrm>
          <a:prstGeom prst="rect">
            <a:avLst/>
          </a:prstGeom>
          <a:noFill/>
        </p:spPr>
        <p:txBody>
          <a:bodyPr wrap="square" lIns="91429" tIns="45714" rIns="91429" bIns="45714" rtlCol="0">
            <a:spAutoFit/>
          </a:bodyPr>
          <a:lstStyle/>
          <a:p>
            <a:pPr algn="ctr"/>
            <a:r>
              <a:rPr lang="en-US" dirty="0">
                <a:solidFill>
                  <a:prstClr val="black"/>
                </a:solidFill>
              </a:rPr>
              <a:t>Think Change  </a:t>
            </a:r>
            <a:r>
              <a:rPr lang="en-US" dirty="0">
                <a:solidFill>
                  <a:prstClr val="black"/>
                </a:solidFill>
                <a:latin typeface="Cambria"/>
              </a:rPr>
              <a:t>•  </a:t>
            </a:r>
            <a:r>
              <a:rPr lang="en-US" dirty="0">
                <a:solidFill>
                  <a:prstClr val="black"/>
                </a:solidFill>
              </a:rPr>
              <a:t>Be Change  </a:t>
            </a:r>
            <a:r>
              <a:rPr lang="en-US" dirty="0">
                <a:solidFill>
                  <a:prstClr val="black"/>
                </a:solidFill>
                <a:latin typeface="Cambria"/>
              </a:rPr>
              <a:t>•</a:t>
            </a:r>
            <a:r>
              <a:rPr lang="en-US" dirty="0">
                <a:solidFill>
                  <a:prstClr val="black"/>
                </a:solidFill>
              </a:rPr>
              <a:t>  Lead Change</a:t>
            </a:r>
          </a:p>
        </p:txBody>
      </p:sp>
      <p:cxnSp>
        <p:nvCxnSpPr>
          <p:cNvPr id="5" name="Straight Connector 4"/>
          <p:cNvCxnSpPr/>
          <p:nvPr/>
        </p:nvCxnSpPr>
        <p:spPr>
          <a:xfrm>
            <a:off x="1524000" y="6252147"/>
            <a:ext cx="9144000" cy="0"/>
          </a:xfrm>
          <a:prstGeom prst="line">
            <a:avLst/>
          </a:prstGeom>
          <a:ln>
            <a:solidFill>
              <a:srgbClr val="FFC000"/>
            </a:solidFill>
          </a:ln>
        </p:spPr>
        <p:style>
          <a:lnRef idx="2">
            <a:schemeClr val="accent6"/>
          </a:lnRef>
          <a:fillRef idx="0">
            <a:schemeClr val="accent6"/>
          </a:fillRef>
          <a:effectRef idx="1">
            <a:schemeClr val="accent6"/>
          </a:effectRef>
          <a:fontRef idx="minor">
            <a:schemeClr val="tx1"/>
          </a:fontRef>
        </p:style>
      </p:cxn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58150" y="38100"/>
            <a:ext cx="2609850" cy="1247508"/>
          </a:xfrm>
          <a:prstGeom prst="rect">
            <a:avLst/>
          </a:prstGeom>
        </p:spPr>
      </p:pic>
      <p:cxnSp>
        <p:nvCxnSpPr>
          <p:cNvPr id="7" name="Straight Connector 6"/>
          <p:cNvCxnSpPr/>
          <p:nvPr/>
        </p:nvCxnSpPr>
        <p:spPr>
          <a:xfrm>
            <a:off x="1524000" y="1219200"/>
            <a:ext cx="9144000" cy="0"/>
          </a:xfrm>
          <a:prstGeom prst="line">
            <a:avLst/>
          </a:prstGeom>
          <a:ln>
            <a:solidFill>
              <a:srgbClr val="FFC000"/>
            </a:solidFill>
          </a:ln>
        </p:spPr>
        <p:style>
          <a:lnRef idx="2">
            <a:schemeClr val="accent6"/>
          </a:lnRef>
          <a:fillRef idx="0">
            <a:schemeClr val="accent6"/>
          </a:fillRef>
          <a:effectRef idx="1">
            <a:schemeClr val="accent6"/>
          </a:effectRef>
          <a:fontRef idx="minor">
            <a:schemeClr val="tx1"/>
          </a:fontRef>
        </p:style>
      </p:cxnSp>
      <p:pic>
        <p:nvPicPr>
          <p:cNvPr id="10" name="Picture 9"/>
          <p:cNvPicPr>
            <a:picLocks noChangeAspect="1"/>
          </p:cNvPicPr>
          <p:nvPr/>
        </p:nvPicPr>
        <p:blipFill>
          <a:blip r:embed="rId3"/>
          <a:stretch>
            <a:fillRect/>
          </a:stretch>
        </p:blipFill>
        <p:spPr>
          <a:xfrm>
            <a:off x="4953000" y="1329474"/>
            <a:ext cx="4444806" cy="4922672"/>
          </a:xfrm>
          <a:prstGeom prst="rect">
            <a:avLst/>
          </a:prstGeom>
        </p:spPr>
      </p:pic>
      <p:sp>
        <p:nvSpPr>
          <p:cNvPr id="11" name="Oval 10"/>
          <p:cNvSpPr/>
          <p:nvPr/>
        </p:nvSpPr>
        <p:spPr>
          <a:xfrm>
            <a:off x="4800600" y="4572000"/>
            <a:ext cx="2667000" cy="1066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Arrow Connector 12"/>
          <p:cNvCxnSpPr/>
          <p:nvPr/>
        </p:nvCxnSpPr>
        <p:spPr>
          <a:xfrm>
            <a:off x="4343400" y="4953000"/>
            <a:ext cx="685800" cy="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58936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b="1" dirty="0">
                <a:solidFill>
                  <a:srgbClr val="002060"/>
                </a:solidFill>
              </a:rPr>
              <a:t>Logging Into the PIT Database</a:t>
            </a:r>
            <a:endParaRPr lang="en-US" sz="3600" dirty="0"/>
          </a:p>
        </p:txBody>
      </p:sp>
      <p:sp>
        <p:nvSpPr>
          <p:cNvPr id="3" name="Content Placeholder 2"/>
          <p:cNvSpPr>
            <a:spLocks noGrp="1"/>
          </p:cNvSpPr>
          <p:nvPr>
            <p:ph idx="1"/>
          </p:nvPr>
        </p:nvSpPr>
        <p:spPr>
          <a:xfrm>
            <a:off x="1981200" y="1600201"/>
            <a:ext cx="2819400" cy="4525963"/>
          </a:xfrm>
        </p:spPr>
        <p:txBody>
          <a:bodyPr>
            <a:normAutofit/>
          </a:bodyPr>
          <a:lstStyle/>
          <a:p>
            <a:r>
              <a:rPr lang="en-US" dirty="0" smtClean="0"/>
              <a:t>Then you will click on PIT Programs Overview on the Right side of your Screen</a:t>
            </a:r>
            <a:endParaRPr lang="en-US" u="sng" dirty="0" smtClean="0"/>
          </a:p>
        </p:txBody>
      </p:sp>
      <p:sp>
        <p:nvSpPr>
          <p:cNvPr id="4" name="TextBox 3"/>
          <p:cNvSpPr txBox="1"/>
          <p:nvPr/>
        </p:nvSpPr>
        <p:spPr>
          <a:xfrm>
            <a:off x="3642947" y="6252147"/>
            <a:ext cx="4601308" cy="369332"/>
          </a:xfrm>
          <a:prstGeom prst="rect">
            <a:avLst/>
          </a:prstGeom>
          <a:noFill/>
        </p:spPr>
        <p:txBody>
          <a:bodyPr wrap="square" lIns="91429" tIns="45714" rIns="91429" bIns="45714" rtlCol="0">
            <a:spAutoFit/>
          </a:bodyPr>
          <a:lstStyle/>
          <a:p>
            <a:pPr algn="ctr"/>
            <a:r>
              <a:rPr lang="en-US" dirty="0">
                <a:solidFill>
                  <a:prstClr val="black"/>
                </a:solidFill>
              </a:rPr>
              <a:t>Think Change  </a:t>
            </a:r>
            <a:r>
              <a:rPr lang="en-US" dirty="0">
                <a:solidFill>
                  <a:prstClr val="black"/>
                </a:solidFill>
                <a:latin typeface="Cambria"/>
              </a:rPr>
              <a:t>•  </a:t>
            </a:r>
            <a:r>
              <a:rPr lang="en-US" dirty="0">
                <a:solidFill>
                  <a:prstClr val="black"/>
                </a:solidFill>
              </a:rPr>
              <a:t>Be Change  </a:t>
            </a:r>
            <a:r>
              <a:rPr lang="en-US" dirty="0">
                <a:solidFill>
                  <a:prstClr val="black"/>
                </a:solidFill>
                <a:latin typeface="Cambria"/>
              </a:rPr>
              <a:t>•</a:t>
            </a:r>
            <a:r>
              <a:rPr lang="en-US" dirty="0">
                <a:solidFill>
                  <a:prstClr val="black"/>
                </a:solidFill>
              </a:rPr>
              <a:t>  Lead Change</a:t>
            </a:r>
          </a:p>
        </p:txBody>
      </p:sp>
      <p:cxnSp>
        <p:nvCxnSpPr>
          <p:cNvPr id="5" name="Straight Connector 4"/>
          <p:cNvCxnSpPr/>
          <p:nvPr/>
        </p:nvCxnSpPr>
        <p:spPr>
          <a:xfrm>
            <a:off x="1524000" y="6252147"/>
            <a:ext cx="9144000" cy="0"/>
          </a:xfrm>
          <a:prstGeom prst="line">
            <a:avLst/>
          </a:prstGeom>
          <a:ln>
            <a:solidFill>
              <a:srgbClr val="FFC000"/>
            </a:solidFill>
          </a:ln>
        </p:spPr>
        <p:style>
          <a:lnRef idx="2">
            <a:schemeClr val="accent6"/>
          </a:lnRef>
          <a:fillRef idx="0">
            <a:schemeClr val="accent6"/>
          </a:fillRef>
          <a:effectRef idx="1">
            <a:schemeClr val="accent6"/>
          </a:effectRef>
          <a:fontRef idx="minor">
            <a:schemeClr val="tx1"/>
          </a:fontRef>
        </p:style>
      </p:cxn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58150" y="38100"/>
            <a:ext cx="2609850" cy="1247508"/>
          </a:xfrm>
          <a:prstGeom prst="rect">
            <a:avLst/>
          </a:prstGeom>
        </p:spPr>
      </p:pic>
      <p:cxnSp>
        <p:nvCxnSpPr>
          <p:cNvPr id="7" name="Straight Connector 6"/>
          <p:cNvCxnSpPr/>
          <p:nvPr/>
        </p:nvCxnSpPr>
        <p:spPr>
          <a:xfrm>
            <a:off x="1524000" y="1219200"/>
            <a:ext cx="9144000" cy="0"/>
          </a:xfrm>
          <a:prstGeom prst="line">
            <a:avLst/>
          </a:prstGeom>
          <a:ln>
            <a:solidFill>
              <a:srgbClr val="FFC000"/>
            </a:solidFill>
          </a:ln>
        </p:spPr>
        <p:style>
          <a:lnRef idx="2">
            <a:schemeClr val="accent6"/>
          </a:lnRef>
          <a:fillRef idx="0">
            <a:schemeClr val="accent6"/>
          </a:fillRef>
          <a:effectRef idx="1">
            <a:schemeClr val="accent6"/>
          </a:effectRef>
          <a:fontRef idx="minor">
            <a:schemeClr val="tx1"/>
          </a:fontRef>
        </p:style>
      </p:cxnSp>
      <p:pic>
        <p:nvPicPr>
          <p:cNvPr id="8" name="Picture 7"/>
          <p:cNvPicPr>
            <a:picLocks noChangeAspect="1"/>
          </p:cNvPicPr>
          <p:nvPr/>
        </p:nvPicPr>
        <p:blipFill>
          <a:blip r:embed="rId3"/>
          <a:stretch>
            <a:fillRect/>
          </a:stretch>
        </p:blipFill>
        <p:spPr>
          <a:xfrm>
            <a:off x="5943602" y="2396553"/>
            <a:ext cx="2371725" cy="1562100"/>
          </a:xfrm>
          <a:prstGeom prst="rect">
            <a:avLst/>
          </a:prstGeom>
        </p:spPr>
      </p:pic>
      <p:sp>
        <p:nvSpPr>
          <p:cNvPr id="11" name="Oval 10"/>
          <p:cNvSpPr/>
          <p:nvPr/>
        </p:nvSpPr>
        <p:spPr>
          <a:xfrm>
            <a:off x="5640470" y="2667000"/>
            <a:ext cx="2667000" cy="4191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Arrow Connector 12"/>
          <p:cNvCxnSpPr/>
          <p:nvPr/>
        </p:nvCxnSpPr>
        <p:spPr>
          <a:xfrm>
            <a:off x="4954670" y="2895600"/>
            <a:ext cx="685800" cy="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591768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p:cNvPicPr>
            <a:picLocks noChangeAspect="1"/>
          </p:cNvPicPr>
          <p:nvPr/>
        </p:nvPicPr>
        <p:blipFill>
          <a:blip r:embed="rId2"/>
          <a:stretch>
            <a:fillRect/>
          </a:stretch>
        </p:blipFill>
        <p:spPr>
          <a:xfrm>
            <a:off x="1524000" y="2675537"/>
            <a:ext cx="9144000" cy="529539"/>
          </a:xfrm>
          <a:prstGeom prst="rect">
            <a:avLst/>
          </a:prstGeom>
        </p:spPr>
      </p:pic>
      <p:sp>
        <p:nvSpPr>
          <p:cNvPr id="2" name="Title 1"/>
          <p:cNvSpPr>
            <a:spLocks noGrp="1"/>
          </p:cNvSpPr>
          <p:nvPr>
            <p:ph type="title"/>
          </p:nvPr>
        </p:nvSpPr>
        <p:spPr/>
        <p:txBody>
          <a:bodyPr>
            <a:normAutofit/>
          </a:bodyPr>
          <a:lstStyle/>
          <a:p>
            <a:pPr algn="l"/>
            <a:r>
              <a:rPr lang="en-US" sz="3600" b="1" dirty="0">
                <a:solidFill>
                  <a:srgbClr val="002060"/>
                </a:solidFill>
              </a:rPr>
              <a:t>Logging Into the PIT Database</a:t>
            </a:r>
            <a:endParaRPr lang="en-US" sz="3600" dirty="0"/>
          </a:p>
        </p:txBody>
      </p:sp>
      <p:sp>
        <p:nvSpPr>
          <p:cNvPr id="3" name="Content Placeholder 2"/>
          <p:cNvSpPr>
            <a:spLocks noGrp="1"/>
          </p:cNvSpPr>
          <p:nvPr>
            <p:ph idx="1"/>
          </p:nvPr>
        </p:nvSpPr>
        <p:spPr>
          <a:xfrm>
            <a:off x="1981200" y="1285655"/>
            <a:ext cx="8610600" cy="1447800"/>
          </a:xfrm>
        </p:spPr>
        <p:txBody>
          <a:bodyPr>
            <a:normAutofit fontScale="77500" lnSpcReduction="20000"/>
          </a:bodyPr>
          <a:lstStyle/>
          <a:p>
            <a:r>
              <a:rPr lang="en-US" dirty="0" smtClean="0"/>
              <a:t>This will bring you to your project list</a:t>
            </a:r>
          </a:p>
          <a:p>
            <a:r>
              <a:rPr lang="en-US" dirty="0" smtClean="0"/>
              <a:t>To enter the screen to validate/update your HIC information, simply click “edit” under the “Bed Count” heading on your screen</a:t>
            </a:r>
          </a:p>
          <a:p>
            <a:endParaRPr lang="en-US" dirty="0" smtClean="0"/>
          </a:p>
        </p:txBody>
      </p:sp>
      <p:sp>
        <p:nvSpPr>
          <p:cNvPr id="4" name="TextBox 3"/>
          <p:cNvSpPr txBox="1"/>
          <p:nvPr/>
        </p:nvSpPr>
        <p:spPr>
          <a:xfrm>
            <a:off x="3642947" y="6252147"/>
            <a:ext cx="4601308" cy="369332"/>
          </a:xfrm>
          <a:prstGeom prst="rect">
            <a:avLst/>
          </a:prstGeom>
          <a:noFill/>
        </p:spPr>
        <p:txBody>
          <a:bodyPr wrap="square" lIns="91429" tIns="45714" rIns="91429" bIns="45714" rtlCol="0">
            <a:spAutoFit/>
          </a:bodyPr>
          <a:lstStyle/>
          <a:p>
            <a:pPr algn="ctr"/>
            <a:r>
              <a:rPr lang="en-US" dirty="0">
                <a:solidFill>
                  <a:prstClr val="black"/>
                </a:solidFill>
              </a:rPr>
              <a:t>Think Change  </a:t>
            </a:r>
            <a:r>
              <a:rPr lang="en-US" dirty="0">
                <a:solidFill>
                  <a:prstClr val="black"/>
                </a:solidFill>
                <a:latin typeface="Cambria"/>
              </a:rPr>
              <a:t>•  </a:t>
            </a:r>
            <a:r>
              <a:rPr lang="en-US" dirty="0">
                <a:solidFill>
                  <a:prstClr val="black"/>
                </a:solidFill>
              </a:rPr>
              <a:t>Be Change  </a:t>
            </a:r>
            <a:r>
              <a:rPr lang="en-US" dirty="0">
                <a:solidFill>
                  <a:prstClr val="black"/>
                </a:solidFill>
                <a:latin typeface="Cambria"/>
              </a:rPr>
              <a:t>•</a:t>
            </a:r>
            <a:r>
              <a:rPr lang="en-US" dirty="0">
                <a:solidFill>
                  <a:prstClr val="black"/>
                </a:solidFill>
              </a:rPr>
              <a:t>  Lead Change</a:t>
            </a:r>
          </a:p>
        </p:txBody>
      </p:sp>
      <p:cxnSp>
        <p:nvCxnSpPr>
          <p:cNvPr id="5" name="Straight Connector 4"/>
          <p:cNvCxnSpPr/>
          <p:nvPr/>
        </p:nvCxnSpPr>
        <p:spPr>
          <a:xfrm>
            <a:off x="1524000" y="6252147"/>
            <a:ext cx="9144000" cy="0"/>
          </a:xfrm>
          <a:prstGeom prst="line">
            <a:avLst/>
          </a:prstGeom>
          <a:ln>
            <a:solidFill>
              <a:srgbClr val="FFC000"/>
            </a:solidFill>
          </a:ln>
        </p:spPr>
        <p:style>
          <a:lnRef idx="2">
            <a:schemeClr val="accent6"/>
          </a:lnRef>
          <a:fillRef idx="0">
            <a:schemeClr val="accent6"/>
          </a:fillRef>
          <a:effectRef idx="1">
            <a:schemeClr val="accent6"/>
          </a:effectRef>
          <a:fontRef idx="minor">
            <a:schemeClr val="tx1"/>
          </a:fontRef>
        </p:style>
      </p:cxn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58150" y="38100"/>
            <a:ext cx="2609850" cy="1247508"/>
          </a:xfrm>
          <a:prstGeom prst="rect">
            <a:avLst/>
          </a:prstGeom>
        </p:spPr>
      </p:pic>
      <p:cxnSp>
        <p:nvCxnSpPr>
          <p:cNvPr id="7" name="Straight Connector 6"/>
          <p:cNvCxnSpPr/>
          <p:nvPr/>
        </p:nvCxnSpPr>
        <p:spPr>
          <a:xfrm>
            <a:off x="1524000" y="1219200"/>
            <a:ext cx="9144000" cy="0"/>
          </a:xfrm>
          <a:prstGeom prst="line">
            <a:avLst/>
          </a:prstGeom>
          <a:ln>
            <a:solidFill>
              <a:srgbClr val="FFC000"/>
            </a:solidFill>
          </a:ln>
        </p:spPr>
        <p:style>
          <a:lnRef idx="2">
            <a:schemeClr val="accent6"/>
          </a:lnRef>
          <a:fillRef idx="0">
            <a:schemeClr val="accent6"/>
          </a:fillRef>
          <a:effectRef idx="1">
            <a:schemeClr val="accent6"/>
          </a:effectRef>
          <a:fontRef idx="minor">
            <a:schemeClr val="tx1"/>
          </a:fontRef>
        </p:style>
      </p:cxnSp>
      <p:pic>
        <p:nvPicPr>
          <p:cNvPr id="9" name="Picture 8"/>
          <p:cNvPicPr>
            <a:picLocks noChangeAspect="1"/>
          </p:cNvPicPr>
          <p:nvPr/>
        </p:nvPicPr>
        <p:blipFill>
          <a:blip r:embed="rId4"/>
          <a:stretch>
            <a:fillRect/>
          </a:stretch>
        </p:blipFill>
        <p:spPr>
          <a:xfrm>
            <a:off x="1524000" y="3162930"/>
            <a:ext cx="9144000" cy="3022810"/>
          </a:xfrm>
          <a:prstGeom prst="rect">
            <a:avLst/>
          </a:prstGeom>
        </p:spPr>
      </p:pic>
      <p:cxnSp>
        <p:nvCxnSpPr>
          <p:cNvPr id="12" name="Straight Arrow Connector 11"/>
          <p:cNvCxnSpPr/>
          <p:nvPr/>
        </p:nvCxnSpPr>
        <p:spPr>
          <a:xfrm>
            <a:off x="8058150" y="2382520"/>
            <a:ext cx="0" cy="471668"/>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683764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b="1" dirty="0">
                <a:solidFill>
                  <a:srgbClr val="002060"/>
                </a:solidFill>
              </a:rPr>
              <a:t>Reviewing Data in the PIT Database</a:t>
            </a:r>
            <a:endParaRPr lang="en-US" sz="3200" dirty="0"/>
          </a:p>
        </p:txBody>
      </p:sp>
      <p:sp>
        <p:nvSpPr>
          <p:cNvPr id="3" name="Content Placeholder 2"/>
          <p:cNvSpPr>
            <a:spLocks noGrp="1"/>
          </p:cNvSpPr>
          <p:nvPr>
            <p:ph idx="1"/>
          </p:nvPr>
        </p:nvSpPr>
        <p:spPr>
          <a:xfrm>
            <a:off x="1510863" y="1285654"/>
            <a:ext cx="3796861" cy="4966492"/>
          </a:xfrm>
        </p:spPr>
        <p:txBody>
          <a:bodyPr>
            <a:normAutofit fontScale="92500" lnSpcReduction="10000"/>
          </a:bodyPr>
          <a:lstStyle/>
          <a:p>
            <a:r>
              <a:rPr lang="en-US" dirty="0" smtClean="0"/>
              <a:t>Now you can review/update your agency headquarters address and executive director information</a:t>
            </a:r>
          </a:p>
          <a:p>
            <a:r>
              <a:rPr lang="en-US" dirty="0" smtClean="0"/>
              <a:t>(Thank you to FISH in Torrington, we’re using you as a demo project again this year!)</a:t>
            </a:r>
          </a:p>
          <a:p>
            <a:endParaRPr lang="en-US" dirty="0" smtClean="0"/>
          </a:p>
        </p:txBody>
      </p:sp>
      <p:sp>
        <p:nvSpPr>
          <p:cNvPr id="4" name="TextBox 3"/>
          <p:cNvSpPr txBox="1"/>
          <p:nvPr/>
        </p:nvSpPr>
        <p:spPr>
          <a:xfrm>
            <a:off x="3642947" y="6252147"/>
            <a:ext cx="4601308" cy="369332"/>
          </a:xfrm>
          <a:prstGeom prst="rect">
            <a:avLst/>
          </a:prstGeom>
          <a:noFill/>
        </p:spPr>
        <p:txBody>
          <a:bodyPr wrap="square" lIns="91429" tIns="45714" rIns="91429" bIns="45714" rtlCol="0">
            <a:spAutoFit/>
          </a:bodyPr>
          <a:lstStyle/>
          <a:p>
            <a:pPr algn="ctr"/>
            <a:r>
              <a:rPr lang="en-US" dirty="0">
                <a:solidFill>
                  <a:prstClr val="black"/>
                </a:solidFill>
              </a:rPr>
              <a:t>Think Change  </a:t>
            </a:r>
            <a:r>
              <a:rPr lang="en-US" dirty="0">
                <a:solidFill>
                  <a:prstClr val="black"/>
                </a:solidFill>
                <a:latin typeface="Cambria"/>
              </a:rPr>
              <a:t>•  </a:t>
            </a:r>
            <a:r>
              <a:rPr lang="en-US" dirty="0">
                <a:solidFill>
                  <a:prstClr val="black"/>
                </a:solidFill>
              </a:rPr>
              <a:t>Be Change  </a:t>
            </a:r>
            <a:r>
              <a:rPr lang="en-US" dirty="0">
                <a:solidFill>
                  <a:prstClr val="black"/>
                </a:solidFill>
                <a:latin typeface="Cambria"/>
              </a:rPr>
              <a:t>•</a:t>
            </a:r>
            <a:r>
              <a:rPr lang="en-US" dirty="0">
                <a:solidFill>
                  <a:prstClr val="black"/>
                </a:solidFill>
              </a:rPr>
              <a:t>  Lead Change</a:t>
            </a:r>
          </a:p>
        </p:txBody>
      </p:sp>
      <p:cxnSp>
        <p:nvCxnSpPr>
          <p:cNvPr id="5" name="Straight Connector 4"/>
          <p:cNvCxnSpPr/>
          <p:nvPr/>
        </p:nvCxnSpPr>
        <p:spPr>
          <a:xfrm>
            <a:off x="1524000" y="6252147"/>
            <a:ext cx="9144000" cy="0"/>
          </a:xfrm>
          <a:prstGeom prst="line">
            <a:avLst/>
          </a:prstGeom>
          <a:ln>
            <a:solidFill>
              <a:srgbClr val="FFC000"/>
            </a:solidFill>
          </a:ln>
        </p:spPr>
        <p:style>
          <a:lnRef idx="2">
            <a:schemeClr val="accent6"/>
          </a:lnRef>
          <a:fillRef idx="0">
            <a:schemeClr val="accent6"/>
          </a:fillRef>
          <a:effectRef idx="1">
            <a:schemeClr val="accent6"/>
          </a:effectRef>
          <a:fontRef idx="minor">
            <a:schemeClr val="tx1"/>
          </a:fontRef>
        </p:style>
      </p:cxn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58150" y="38100"/>
            <a:ext cx="2609850" cy="1247508"/>
          </a:xfrm>
          <a:prstGeom prst="rect">
            <a:avLst/>
          </a:prstGeom>
        </p:spPr>
      </p:pic>
      <p:cxnSp>
        <p:nvCxnSpPr>
          <p:cNvPr id="7" name="Straight Connector 6"/>
          <p:cNvCxnSpPr/>
          <p:nvPr/>
        </p:nvCxnSpPr>
        <p:spPr>
          <a:xfrm>
            <a:off x="1524000" y="1219200"/>
            <a:ext cx="9144000" cy="0"/>
          </a:xfrm>
          <a:prstGeom prst="line">
            <a:avLst/>
          </a:prstGeom>
          <a:ln>
            <a:solidFill>
              <a:srgbClr val="FFC000"/>
            </a:solidFill>
          </a:ln>
        </p:spPr>
        <p:style>
          <a:lnRef idx="2">
            <a:schemeClr val="accent6"/>
          </a:lnRef>
          <a:fillRef idx="0">
            <a:schemeClr val="accent6"/>
          </a:fillRef>
          <a:effectRef idx="1">
            <a:schemeClr val="accent6"/>
          </a:effectRef>
          <a:fontRef idx="minor">
            <a:schemeClr val="tx1"/>
          </a:fontRef>
        </p:style>
      </p:cxnSp>
      <p:pic>
        <p:nvPicPr>
          <p:cNvPr id="8" name="Picture 7"/>
          <p:cNvPicPr>
            <a:picLocks noChangeAspect="1"/>
          </p:cNvPicPr>
          <p:nvPr/>
        </p:nvPicPr>
        <p:blipFill>
          <a:blip r:embed="rId3"/>
          <a:stretch>
            <a:fillRect/>
          </a:stretch>
        </p:blipFill>
        <p:spPr>
          <a:xfrm>
            <a:off x="5366845" y="1417639"/>
            <a:ext cx="5295900" cy="3971925"/>
          </a:xfrm>
          <a:prstGeom prst="rect">
            <a:avLst/>
          </a:prstGeom>
        </p:spPr>
      </p:pic>
    </p:spTree>
    <p:extLst>
      <p:ext uri="{BB962C8B-B14F-4D97-AF65-F5344CB8AC3E}">
        <p14:creationId xmlns:p14="http://schemas.microsoft.com/office/powerpoint/2010/main" val="23988448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b="1" dirty="0">
                <a:solidFill>
                  <a:srgbClr val="002060"/>
                </a:solidFill>
              </a:rPr>
              <a:t>Reviewing Data in the PIT Database</a:t>
            </a:r>
            <a:endParaRPr lang="en-US" sz="3200" dirty="0"/>
          </a:p>
        </p:txBody>
      </p:sp>
      <p:sp>
        <p:nvSpPr>
          <p:cNvPr id="3" name="Content Placeholder 2"/>
          <p:cNvSpPr>
            <a:spLocks noGrp="1"/>
          </p:cNvSpPr>
          <p:nvPr>
            <p:ph idx="1"/>
          </p:nvPr>
        </p:nvSpPr>
        <p:spPr>
          <a:xfrm>
            <a:off x="1560786" y="1285654"/>
            <a:ext cx="5523186" cy="4966492"/>
          </a:xfrm>
        </p:spPr>
        <p:txBody>
          <a:bodyPr>
            <a:normAutofit fontScale="92500" lnSpcReduction="10000"/>
          </a:bodyPr>
          <a:lstStyle/>
          <a:p>
            <a:r>
              <a:rPr lang="en-US" dirty="0" smtClean="0"/>
              <a:t>The next part is the Federal Funding Source section</a:t>
            </a:r>
          </a:p>
          <a:p>
            <a:r>
              <a:rPr lang="en-US" dirty="0" smtClean="0"/>
              <a:t>You cannot change this data here directly</a:t>
            </a:r>
          </a:p>
          <a:p>
            <a:r>
              <a:rPr lang="en-US" dirty="0" smtClean="0"/>
              <a:t>If you have to make changes, you will check the “Request Funding Source Update Phone Call” box at the bottom of the list and someone from Nutmeg will contact you to discuss the updates needed</a:t>
            </a:r>
          </a:p>
          <a:p>
            <a:endParaRPr lang="en-US" dirty="0" smtClean="0"/>
          </a:p>
        </p:txBody>
      </p:sp>
      <p:sp>
        <p:nvSpPr>
          <p:cNvPr id="4" name="TextBox 3"/>
          <p:cNvSpPr txBox="1"/>
          <p:nvPr/>
        </p:nvSpPr>
        <p:spPr>
          <a:xfrm>
            <a:off x="3642947" y="6252147"/>
            <a:ext cx="4601308" cy="369332"/>
          </a:xfrm>
          <a:prstGeom prst="rect">
            <a:avLst/>
          </a:prstGeom>
          <a:noFill/>
        </p:spPr>
        <p:txBody>
          <a:bodyPr wrap="square" lIns="91429" tIns="45714" rIns="91429" bIns="45714" rtlCol="0">
            <a:spAutoFit/>
          </a:bodyPr>
          <a:lstStyle/>
          <a:p>
            <a:pPr algn="ctr"/>
            <a:r>
              <a:rPr lang="en-US" dirty="0">
                <a:solidFill>
                  <a:prstClr val="black"/>
                </a:solidFill>
              </a:rPr>
              <a:t>Think Change  </a:t>
            </a:r>
            <a:r>
              <a:rPr lang="en-US" dirty="0">
                <a:solidFill>
                  <a:prstClr val="black"/>
                </a:solidFill>
                <a:latin typeface="Cambria"/>
              </a:rPr>
              <a:t>•  </a:t>
            </a:r>
            <a:r>
              <a:rPr lang="en-US" dirty="0">
                <a:solidFill>
                  <a:prstClr val="black"/>
                </a:solidFill>
              </a:rPr>
              <a:t>Be Change  </a:t>
            </a:r>
            <a:r>
              <a:rPr lang="en-US" dirty="0">
                <a:solidFill>
                  <a:prstClr val="black"/>
                </a:solidFill>
                <a:latin typeface="Cambria"/>
              </a:rPr>
              <a:t>•</a:t>
            </a:r>
            <a:r>
              <a:rPr lang="en-US" dirty="0">
                <a:solidFill>
                  <a:prstClr val="black"/>
                </a:solidFill>
              </a:rPr>
              <a:t>  Lead Change</a:t>
            </a:r>
          </a:p>
        </p:txBody>
      </p:sp>
      <p:cxnSp>
        <p:nvCxnSpPr>
          <p:cNvPr id="5" name="Straight Connector 4"/>
          <p:cNvCxnSpPr/>
          <p:nvPr/>
        </p:nvCxnSpPr>
        <p:spPr>
          <a:xfrm>
            <a:off x="1524000" y="6252147"/>
            <a:ext cx="9144000" cy="0"/>
          </a:xfrm>
          <a:prstGeom prst="line">
            <a:avLst/>
          </a:prstGeom>
          <a:ln>
            <a:solidFill>
              <a:srgbClr val="FFC000"/>
            </a:solidFill>
          </a:ln>
        </p:spPr>
        <p:style>
          <a:lnRef idx="2">
            <a:schemeClr val="accent6"/>
          </a:lnRef>
          <a:fillRef idx="0">
            <a:schemeClr val="accent6"/>
          </a:fillRef>
          <a:effectRef idx="1">
            <a:schemeClr val="accent6"/>
          </a:effectRef>
          <a:fontRef idx="minor">
            <a:schemeClr val="tx1"/>
          </a:fontRef>
        </p:style>
      </p:cxn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58150" y="38100"/>
            <a:ext cx="2609850" cy="1247508"/>
          </a:xfrm>
          <a:prstGeom prst="rect">
            <a:avLst/>
          </a:prstGeom>
        </p:spPr>
      </p:pic>
      <p:cxnSp>
        <p:nvCxnSpPr>
          <p:cNvPr id="7" name="Straight Connector 6"/>
          <p:cNvCxnSpPr/>
          <p:nvPr/>
        </p:nvCxnSpPr>
        <p:spPr>
          <a:xfrm>
            <a:off x="1524000" y="1219200"/>
            <a:ext cx="9144000" cy="0"/>
          </a:xfrm>
          <a:prstGeom prst="line">
            <a:avLst/>
          </a:prstGeom>
          <a:ln>
            <a:solidFill>
              <a:srgbClr val="FFC000"/>
            </a:solidFill>
          </a:ln>
        </p:spPr>
        <p:style>
          <a:lnRef idx="2">
            <a:schemeClr val="accent6"/>
          </a:lnRef>
          <a:fillRef idx="0">
            <a:schemeClr val="accent6"/>
          </a:fillRef>
          <a:effectRef idx="1">
            <a:schemeClr val="accent6"/>
          </a:effectRef>
          <a:fontRef idx="minor">
            <a:schemeClr val="tx1"/>
          </a:fontRef>
        </p:style>
      </p:cxnSp>
      <p:pic>
        <p:nvPicPr>
          <p:cNvPr id="9" name="Picture 8"/>
          <p:cNvPicPr>
            <a:picLocks noChangeAspect="1"/>
          </p:cNvPicPr>
          <p:nvPr/>
        </p:nvPicPr>
        <p:blipFill>
          <a:blip r:embed="rId3"/>
          <a:stretch>
            <a:fillRect/>
          </a:stretch>
        </p:blipFill>
        <p:spPr>
          <a:xfrm>
            <a:off x="7199433" y="1272563"/>
            <a:ext cx="3360128" cy="4974870"/>
          </a:xfrm>
          <a:prstGeom prst="rect">
            <a:avLst/>
          </a:prstGeom>
        </p:spPr>
      </p:pic>
      <p:cxnSp>
        <p:nvCxnSpPr>
          <p:cNvPr id="11" name="Straight Arrow Connector 10"/>
          <p:cNvCxnSpPr/>
          <p:nvPr/>
        </p:nvCxnSpPr>
        <p:spPr>
          <a:xfrm>
            <a:off x="6477001" y="5791200"/>
            <a:ext cx="646233" cy="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95653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b="1" dirty="0">
                <a:solidFill>
                  <a:srgbClr val="002060"/>
                </a:solidFill>
              </a:rPr>
              <a:t>Reviewing Data in the PIT Database</a:t>
            </a:r>
            <a:endParaRPr lang="en-US" sz="3200" dirty="0"/>
          </a:p>
        </p:txBody>
      </p:sp>
      <p:sp>
        <p:nvSpPr>
          <p:cNvPr id="3" name="Content Placeholder 2"/>
          <p:cNvSpPr>
            <a:spLocks noGrp="1"/>
          </p:cNvSpPr>
          <p:nvPr>
            <p:ph idx="1"/>
          </p:nvPr>
        </p:nvSpPr>
        <p:spPr>
          <a:xfrm>
            <a:off x="1550277" y="1285654"/>
            <a:ext cx="4636605" cy="5191347"/>
          </a:xfrm>
        </p:spPr>
        <p:txBody>
          <a:bodyPr>
            <a:normAutofit fontScale="77500" lnSpcReduction="20000"/>
          </a:bodyPr>
          <a:lstStyle/>
          <a:p>
            <a:r>
              <a:rPr lang="en-US" dirty="0" smtClean="0"/>
              <a:t>Next you will need to confirm or update the address at which your project operates</a:t>
            </a:r>
          </a:p>
          <a:p>
            <a:r>
              <a:rPr lang="en-US" dirty="0" smtClean="0"/>
              <a:t>If the project is a scattered site project, use the location in which the majority of the project’s clients are housed</a:t>
            </a:r>
          </a:p>
          <a:p>
            <a:r>
              <a:rPr lang="en-US" dirty="0" smtClean="0"/>
              <a:t>Tenant-Based scattered site projects are only required to complete the zip code based on the where the majority of the clients are housed and may use the administrative address for the remaining address fields</a:t>
            </a:r>
          </a:p>
        </p:txBody>
      </p:sp>
      <p:sp>
        <p:nvSpPr>
          <p:cNvPr id="4" name="TextBox 3"/>
          <p:cNvSpPr txBox="1"/>
          <p:nvPr/>
        </p:nvSpPr>
        <p:spPr>
          <a:xfrm>
            <a:off x="3642947" y="6252147"/>
            <a:ext cx="4601308" cy="369332"/>
          </a:xfrm>
          <a:prstGeom prst="rect">
            <a:avLst/>
          </a:prstGeom>
          <a:noFill/>
        </p:spPr>
        <p:txBody>
          <a:bodyPr wrap="square" lIns="91429" tIns="45714" rIns="91429" bIns="45714" rtlCol="0">
            <a:spAutoFit/>
          </a:bodyPr>
          <a:lstStyle/>
          <a:p>
            <a:pPr algn="ctr"/>
            <a:r>
              <a:rPr lang="en-US" dirty="0">
                <a:solidFill>
                  <a:prstClr val="black"/>
                </a:solidFill>
              </a:rPr>
              <a:t>Think Change  </a:t>
            </a:r>
            <a:r>
              <a:rPr lang="en-US" dirty="0">
                <a:solidFill>
                  <a:prstClr val="black"/>
                </a:solidFill>
                <a:latin typeface="Cambria"/>
              </a:rPr>
              <a:t>•  </a:t>
            </a:r>
            <a:r>
              <a:rPr lang="en-US" dirty="0">
                <a:solidFill>
                  <a:prstClr val="black"/>
                </a:solidFill>
              </a:rPr>
              <a:t>Be Change  </a:t>
            </a:r>
            <a:r>
              <a:rPr lang="en-US" dirty="0">
                <a:solidFill>
                  <a:prstClr val="black"/>
                </a:solidFill>
                <a:latin typeface="Cambria"/>
              </a:rPr>
              <a:t>•</a:t>
            </a:r>
            <a:r>
              <a:rPr lang="en-US" dirty="0">
                <a:solidFill>
                  <a:prstClr val="black"/>
                </a:solidFill>
              </a:rPr>
              <a:t>  Lead Change</a:t>
            </a:r>
          </a:p>
        </p:txBody>
      </p:sp>
      <p:cxnSp>
        <p:nvCxnSpPr>
          <p:cNvPr id="5" name="Straight Connector 4"/>
          <p:cNvCxnSpPr/>
          <p:nvPr/>
        </p:nvCxnSpPr>
        <p:spPr>
          <a:xfrm>
            <a:off x="1524000" y="6252147"/>
            <a:ext cx="9144000" cy="0"/>
          </a:xfrm>
          <a:prstGeom prst="line">
            <a:avLst/>
          </a:prstGeom>
          <a:ln>
            <a:solidFill>
              <a:srgbClr val="FFC000"/>
            </a:solidFill>
          </a:ln>
        </p:spPr>
        <p:style>
          <a:lnRef idx="2">
            <a:schemeClr val="accent6"/>
          </a:lnRef>
          <a:fillRef idx="0">
            <a:schemeClr val="accent6"/>
          </a:fillRef>
          <a:effectRef idx="1">
            <a:schemeClr val="accent6"/>
          </a:effectRef>
          <a:fontRef idx="minor">
            <a:schemeClr val="tx1"/>
          </a:fontRef>
        </p:style>
      </p:cxn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58150" y="38100"/>
            <a:ext cx="2609850" cy="1247508"/>
          </a:xfrm>
          <a:prstGeom prst="rect">
            <a:avLst/>
          </a:prstGeom>
        </p:spPr>
      </p:pic>
      <p:cxnSp>
        <p:nvCxnSpPr>
          <p:cNvPr id="7" name="Straight Connector 6"/>
          <p:cNvCxnSpPr/>
          <p:nvPr/>
        </p:nvCxnSpPr>
        <p:spPr>
          <a:xfrm>
            <a:off x="1524000" y="1219200"/>
            <a:ext cx="9144000" cy="0"/>
          </a:xfrm>
          <a:prstGeom prst="line">
            <a:avLst/>
          </a:prstGeom>
          <a:ln>
            <a:solidFill>
              <a:srgbClr val="FFC000"/>
            </a:solidFill>
          </a:ln>
        </p:spPr>
        <p:style>
          <a:lnRef idx="2">
            <a:schemeClr val="accent6"/>
          </a:lnRef>
          <a:fillRef idx="0">
            <a:schemeClr val="accent6"/>
          </a:fillRef>
          <a:effectRef idx="1">
            <a:schemeClr val="accent6"/>
          </a:effectRef>
          <a:fontRef idx="minor">
            <a:schemeClr val="tx1"/>
          </a:fontRef>
        </p:style>
      </p:cxnSp>
      <p:pic>
        <p:nvPicPr>
          <p:cNvPr id="8" name="Picture 7"/>
          <p:cNvPicPr>
            <a:picLocks noChangeAspect="1"/>
          </p:cNvPicPr>
          <p:nvPr/>
        </p:nvPicPr>
        <p:blipFill>
          <a:blip r:embed="rId3"/>
          <a:stretch>
            <a:fillRect/>
          </a:stretch>
        </p:blipFill>
        <p:spPr>
          <a:xfrm>
            <a:off x="6617805" y="1971408"/>
            <a:ext cx="3974362" cy="2684508"/>
          </a:xfrm>
          <a:prstGeom prst="rect">
            <a:avLst/>
          </a:prstGeom>
        </p:spPr>
      </p:pic>
    </p:spTree>
    <p:extLst>
      <p:ext uri="{BB962C8B-B14F-4D97-AF65-F5344CB8AC3E}">
        <p14:creationId xmlns:p14="http://schemas.microsoft.com/office/powerpoint/2010/main" val="13010286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642947" y="6252147"/>
            <a:ext cx="4601308" cy="369332"/>
          </a:xfrm>
          <a:prstGeom prst="rect">
            <a:avLst/>
          </a:prstGeom>
          <a:noFill/>
        </p:spPr>
        <p:txBody>
          <a:bodyPr wrap="square" lIns="91429" tIns="45714" rIns="91429" bIns="45714" rtlCol="0">
            <a:spAutoFit/>
          </a:bodyPr>
          <a:lstStyle/>
          <a:p>
            <a:pPr algn="ctr"/>
            <a:r>
              <a:rPr lang="en-US" dirty="0">
                <a:solidFill>
                  <a:prstClr val="black"/>
                </a:solidFill>
              </a:rPr>
              <a:t>Think Change  </a:t>
            </a:r>
            <a:r>
              <a:rPr lang="en-US" dirty="0">
                <a:solidFill>
                  <a:prstClr val="black"/>
                </a:solidFill>
                <a:latin typeface="Cambria"/>
              </a:rPr>
              <a:t>•  </a:t>
            </a:r>
            <a:r>
              <a:rPr lang="en-US" dirty="0">
                <a:solidFill>
                  <a:prstClr val="black"/>
                </a:solidFill>
              </a:rPr>
              <a:t>Be Change  </a:t>
            </a:r>
            <a:r>
              <a:rPr lang="en-US" dirty="0">
                <a:solidFill>
                  <a:prstClr val="black"/>
                </a:solidFill>
                <a:latin typeface="Cambria"/>
              </a:rPr>
              <a:t>•</a:t>
            </a:r>
            <a:r>
              <a:rPr lang="en-US" dirty="0">
                <a:solidFill>
                  <a:prstClr val="black"/>
                </a:solidFill>
              </a:rPr>
              <a:t>  Lead Change</a:t>
            </a:r>
          </a:p>
        </p:txBody>
      </p:sp>
      <p:cxnSp>
        <p:nvCxnSpPr>
          <p:cNvPr id="9" name="Straight Connector 8"/>
          <p:cNvCxnSpPr/>
          <p:nvPr/>
        </p:nvCxnSpPr>
        <p:spPr>
          <a:xfrm>
            <a:off x="1524000" y="6252147"/>
            <a:ext cx="9144000" cy="0"/>
          </a:xfrm>
          <a:prstGeom prst="line">
            <a:avLst/>
          </a:prstGeom>
          <a:ln>
            <a:solidFill>
              <a:srgbClr val="FFC000"/>
            </a:solidFill>
          </a:ln>
        </p:spPr>
        <p:style>
          <a:lnRef idx="2">
            <a:schemeClr val="accent6"/>
          </a:lnRef>
          <a:fillRef idx="0">
            <a:schemeClr val="accent6"/>
          </a:fillRef>
          <a:effectRef idx="1">
            <a:schemeClr val="accent6"/>
          </a:effectRef>
          <a:fontRef idx="minor">
            <a:schemeClr val="tx1"/>
          </a:fontRef>
        </p:style>
      </p:cxn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58150" y="38100"/>
            <a:ext cx="2609850" cy="1247508"/>
          </a:xfrm>
          <a:prstGeom prst="rect">
            <a:avLst/>
          </a:prstGeom>
        </p:spPr>
      </p:pic>
      <p:sp>
        <p:nvSpPr>
          <p:cNvPr id="12" name="Content Placeholder 1"/>
          <p:cNvSpPr txBox="1">
            <a:spLocks/>
          </p:cNvSpPr>
          <p:nvPr/>
        </p:nvSpPr>
        <p:spPr>
          <a:xfrm>
            <a:off x="1828800" y="2209802"/>
            <a:ext cx="8229600" cy="4525963"/>
          </a:xfrm>
          <a:prstGeom prst="rect">
            <a:avLst/>
          </a:prstGeom>
        </p:spPr>
        <p:txBody>
          <a:bodyPr vert="horz" lIns="91429" tIns="45714" rIns="91429" bIns="45714"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860" lvl="1" indent="-342860" algn="l">
              <a:buFont typeface="Arial" pitchFamily="34" charset="0"/>
              <a:buChar char="•"/>
            </a:pPr>
            <a:endParaRPr lang="en-US" sz="2000" dirty="0">
              <a:solidFill>
                <a:prstClr val="black"/>
              </a:solidFill>
            </a:endParaRPr>
          </a:p>
        </p:txBody>
      </p:sp>
      <p:sp>
        <p:nvSpPr>
          <p:cNvPr id="2" name="Rectangle 1"/>
          <p:cNvSpPr/>
          <p:nvPr/>
        </p:nvSpPr>
        <p:spPr>
          <a:xfrm>
            <a:off x="1524000" y="1676401"/>
            <a:ext cx="9144000" cy="1877425"/>
          </a:xfrm>
          <a:prstGeom prst="rect">
            <a:avLst/>
          </a:prstGeom>
        </p:spPr>
        <p:txBody>
          <a:bodyPr wrap="square" lIns="91429" tIns="45714" rIns="91429" bIns="45714">
            <a:spAutoFit/>
          </a:bodyPr>
          <a:lstStyle/>
          <a:p>
            <a:pPr marL="845721" lvl="1" indent="-342860" defTabSz="801594">
              <a:spcAft>
                <a:spcPts val="1200"/>
              </a:spcAft>
              <a:buClr>
                <a:srgbClr val="CCB400"/>
              </a:buClr>
              <a:buSzPct val="70000"/>
              <a:buFont typeface="Wingdings"/>
              <a:buChar char=""/>
            </a:pPr>
            <a:r>
              <a:rPr lang="en-US" sz="2400" dirty="0">
                <a:solidFill>
                  <a:srgbClr val="002060"/>
                </a:solidFill>
                <a:latin typeface="Georgia"/>
                <a:ea typeface="MS PGothic" pitchFamily="34" charset="-128"/>
                <a:cs typeface="Khmer UI" pitchFamily="34" charset="0"/>
              </a:rPr>
              <a:t>Housing Inventory Counts</a:t>
            </a:r>
          </a:p>
          <a:p>
            <a:pPr marL="845721" lvl="1" indent="-342860" defTabSz="801594">
              <a:spcAft>
                <a:spcPts val="1200"/>
              </a:spcAft>
              <a:buClr>
                <a:srgbClr val="CCB400"/>
              </a:buClr>
              <a:buSzPct val="70000"/>
              <a:buFont typeface="Wingdings"/>
              <a:buChar char=""/>
            </a:pPr>
            <a:r>
              <a:rPr lang="en-US" sz="2400" dirty="0">
                <a:solidFill>
                  <a:srgbClr val="002060"/>
                </a:solidFill>
                <a:latin typeface="Georgia"/>
                <a:ea typeface="MS PGothic" pitchFamily="34" charset="-128"/>
                <a:cs typeface="Khmer UI" pitchFamily="34" charset="0"/>
              </a:rPr>
              <a:t>Data Entry for the Bed Count Only (HIC)</a:t>
            </a:r>
          </a:p>
          <a:p>
            <a:pPr marL="845721" lvl="1" indent="-342860" defTabSz="801594">
              <a:spcAft>
                <a:spcPts val="1200"/>
              </a:spcAft>
              <a:buClr>
                <a:srgbClr val="CCB400"/>
              </a:buClr>
              <a:buSzPct val="70000"/>
              <a:buFont typeface="Wingdings"/>
              <a:buChar char=""/>
            </a:pPr>
            <a:r>
              <a:rPr lang="en-US" sz="2400" dirty="0">
                <a:solidFill>
                  <a:srgbClr val="002060"/>
                </a:solidFill>
                <a:latin typeface="Georgia"/>
                <a:ea typeface="MS PGothic" pitchFamily="34" charset="-128"/>
                <a:cs typeface="Khmer UI" pitchFamily="34" charset="0"/>
              </a:rPr>
              <a:t>Demonstration of the PIT App Database </a:t>
            </a:r>
            <a:br>
              <a:rPr lang="en-US" sz="2400" dirty="0">
                <a:solidFill>
                  <a:srgbClr val="002060"/>
                </a:solidFill>
                <a:latin typeface="Georgia"/>
                <a:ea typeface="MS PGothic" pitchFamily="34" charset="-128"/>
                <a:cs typeface="Khmer UI" pitchFamily="34" charset="0"/>
              </a:rPr>
            </a:br>
            <a:r>
              <a:rPr lang="en-US" sz="2400" dirty="0">
                <a:solidFill>
                  <a:srgbClr val="002060"/>
                </a:solidFill>
                <a:latin typeface="Georgia"/>
                <a:ea typeface="MS PGothic" pitchFamily="34" charset="-128"/>
                <a:cs typeface="Khmer UI" pitchFamily="34" charset="0"/>
              </a:rPr>
              <a:t>	</a:t>
            </a:r>
            <a:r>
              <a:rPr lang="en-US" sz="2400" dirty="0">
                <a:solidFill>
                  <a:srgbClr val="002060"/>
                </a:solidFill>
                <a:latin typeface="Georgia"/>
                <a:ea typeface="MS PGothic" pitchFamily="34" charset="-128"/>
                <a:cs typeface="Khmer UI" pitchFamily="34" charset="0"/>
                <a:hlinkClick r:id="rId4"/>
              </a:rPr>
              <a:t>https://app.nutmegit.com/HMISPortal</a:t>
            </a:r>
            <a:r>
              <a:rPr lang="en-US" sz="2400" dirty="0">
                <a:solidFill>
                  <a:srgbClr val="002060"/>
                </a:solidFill>
                <a:latin typeface="Georgia"/>
                <a:ea typeface="MS PGothic" pitchFamily="34" charset="-128"/>
                <a:cs typeface="Khmer UI" pitchFamily="34" charset="0"/>
              </a:rPr>
              <a:t> </a:t>
            </a:r>
          </a:p>
        </p:txBody>
      </p:sp>
      <p:sp>
        <p:nvSpPr>
          <p:cNvPr id="3" name="AutoShape 2" descr="data:image/jpeg;base64,/9j/4AAQSkZJRgABAQAAAQABAAD/2wBDAAkGBwgHBgkIBwgKCgkLDRYPDQwMDRsUFRAWIB0iIiAdHx8kKDQsJCYxJx8fLT0tMTU3Ojo6Iys/RD84QzQ5Ojf/2wBDAQoKCg0MDRoPDxo3JR8lNzc3Nzc3Nzc3Nzc3Nzc3Nzc3Nzc3Nzc3Nzc3Nzc3Nzc3Nzc3Nzc3Nzc3Nzc3Nzc3Nzf/wAARCADdAOQDASIAAhEBAxEB/8QAHAABAQEBAAMBAQAAAAAAAAAAAAcGAQMEBQII/8QARxAAAQMCAgEPCQYFAwUAAAAAAAECAwQFBhGTBxITFyExNlFTVFVzkbHRFRYyQVJhcZSyFCJ0gcHSIzRCocIkNWIzgpKi8P/EABoBAQEAAwEBAAAAAAAAAAAAAAABAwQFAgb/xAAuEQEAAQMDAAoCAQUBAAAAAAAAAQIDBBEUUgUSExUhMTJRU5FhoTMiNEGBwfD/2gAMAwEAAhEDEQA/ALiAAAAAAAAAAAAAAADjlRqKqrkib6qYe86pNtop3Q0FO+tVq5LIjtYzP3Lu59h+9VS6S0NjjpYHKx1ZIrHuRcl1iJmqfnmifDMkBdEVe2ap1BUTtjuFJJSNVctlR+vanx3EU3cUjJo2yRPa9j0RzXNXNFRfWh/NpUtSS6yz0lXbZnK5tPk+LP8ApaueafDPLtGhqoYAIoAABw6AOHQAOHQAAAAAAAAcUDoPDU1ENLA+eokbHExM3OcuSIhlKnVDtUcithgqpkT+prUai9qnui3XX6Y1YbuRas+urRsQYjbHt/Mavtb4jbHt/Martb4mTbXuLD3hi84bcGI2x7fzGq7W+I2x7fzKq7W+I213ineGLzhtwYjbHt/Martb4jbHt/Mqrtb4jbXeJ3hi84bcGI2x7fzGq7W+I2x7fzGq7W+I213iveGLzh7uqBh2fEFsiSiVv2mnkVzGvXJHoqZKmfHvEwnwjiGB2tfaal3vjaj0/tmULbHt/Martb4jbHt/Martb4jbXuKd4YvOE7hwniCZ2tbaKpF/5s1qdq5FH1O8MVVhiqai4o1tRPrWpG12etame+qbmaqv9j8bY9v5jVf+viNse38xqu1viXb3uJ3hi84bY6YlNUe3qu7RVaJ/2+JqbTcqe7UTKukcro38aZKipvopjrtV0RrVDLayrN6dKKtZe6cOoDG2A4dAHAdAHDoAAAAczB0AczPFV1MNJTvnqZGxxRpm5zt5EOVdTDR08lRUyNjijTNznLuIhJsWYnmvk+xxZx0TFzZH63L7TvD1GexYqu1aR5NLMzKMajWfP/EGLMTzXyfYos46Fi/cZvK//k7w9RnTpw7NFFNFOlL5K9ervVzXXPiAA9sYAAAAAA6xrnuRrEVXOXJET1qamHAN7lja5yU0aqnovlXNOxDxXcoo9Ustqxcu+inVlQa3a+vXt0mkd+0bX169uk0jv2njcWuTNsMnhLJA1u19evbpNI79o2vr17dJpXftG5tcjYZPCWSKrqZ8HF69/wChl9r69e3SaRf2m3wdaaizWhaSrWNZNlc/+GqqmSmrl3qK7elMuj0Zi3rV/rV0zEaPvAIDmPogAAAAAAAAAAAAB8vEVoZerXJRvesark5j09Tk3s04iN3K31NsrH0tZHrJWdjk40X1oXdUPjYlw/TX2j2OXJk7N2KZE3Wr+qe42sbI7KdJ8nM6QwIyKetT6oRj1nD2rlQVNtrH0tZHrJWdjk40X1oeqdiJiY1h8rVTNM6T5gAKgAAAAA9yzf7vQ/iGfUhVcYYgWwUUb4Y2vqJnK2NHbyZb6qSqzf7xQ/iGfUhtdVb0bb8ZP8TRyKYqvUxLsYNyq3iXKqfPWHrx3nG07GyxUj9Y5M2qlMmSp+Z+vKmOuaSfLtN/RJ/o4Orb3HnyNOb9PCHWjDrmNe1qTnypjrmkny7R5Ux1zST5dpRshkTt44QbKv5avtOfKmOuaSfLtHlTHXNJPlmlGyGQ7enhC7Kv5avtOfKmOuaSfLtHlTHXNJPlmlGyGQ7enhBsq/lq+058qY65pJ8u0eVMdc0k+WaUbIZDt44QbKv5avtOfKmOuaSfLtHlTHXNJPl2lGyGQ7eOEGyr+Wr7Tnypjrf+ySfLNPLQY3uNFWNpsQ0extdvvSNWOb78vWnwKDkfMv1kpb1ROp6lqI5N2ORE3WLxp4Fi7bq8KqY0/DzVi36I61u5Mz7T5PfgmjniZLC9r43pm1zVzRUPKhMbTdK/BtyW23Rrn0TnZoqbqNT2m+7jQpNNPFUQMmge2SN6Ztc1c0VDHdtTRP4Z8bJi9Gk+FUecPKADE2g4p0AfFxLh+mvtJscv3J2f9KZE3Wr+qe4ndTgi+wSqxlK2ZvqfHI3Je1UK8DPaya7UaR5NHJ6Ps5E9arwn8I35nX/o52kZ4jzOxB0c7SM8SyAzb657Q1u5rHvKN+Z2IOjn6RniPM7EHRz9IzxLIBvrntB3NY95RvzOxB0c7SM8R5nYg6OfpGeJZAN9c9oO5rHvKSWzCd8guVJLLQOaxkzHOXZGbiIqe8+1qrejbfjJ/iUAn+qt6Nt+Mn+It3qrt6mZS/iUY2LXFE+ejdUP8nB1be4854KH+Tg6tvcec0583Wp9MAAI9AAAAAAAAAAAABQPmX2zUt6onU9S3JybsciJ95i8aGDtNxr8G3XybckV9E92aKm8iL/W39UN9ervS2aidVVbtxNxjE33rxIYK20NfjW7fb7gqx0ETskRN7L2G/qv/wAm3Y16k9f0/wDvJyszTtaey/k/5+VMRc0RU3lAaiNaiIm4gNR1X6AAAAAAAAAAAAACf6q3o234ydzSgGZxxYJr3QRfZNb9ogcrmtcuSORU3Uz7OwzWKopuRMtTOt1XMeqmmPF9+i/k4Orb3HnJtC7HcETIY2S61ia1M2xquSe8/ez495N+jjPc4/j6o+2GM/SNOzq+lGOE62fHvJv0cY2fHvsP0cZNvPKPte8I+Or6UYE52fHvJv0cY2fHvJv0cY288o+zfx8dX0owJzs+PeTfo4xs+PeTfo4xt55R9m/j46vpRgTnZ8e8m/RxjZ8e+w/Rxjbzyj7N/Hx1fSjAnOz499h+jjGz495N+jjG3nlH2b+Pjq+lFzPQvV3pbPROqat+SJuMYnpPXiQxOz495OT/AMIxS4Tvd6rGVGI6lzYmr6CvRXKnEiJuNLFimnxrqjT8JVmXK46tq3Ov5jwetbqGvxvdVrrgro6CNckRF3MvZb+qlJpaeKkp2QU8bY4mJk1rU3EQUtNDSQMgp2Njijbk1rU3EQ8xju3Zr8I8IhnxsaLMTM+NU+cuA6DE2gHMz17hW09BSyVNXK2OJiZq5REa+EJMxEay7W1cFDTSVNVI2OKNM3OUxtRqkUjXqlPQTyNTec5yNz/LdMpijEdRfanL70dIxf4cWf8Ad3v7j4R07OFT1dbnm+ey+lq+v1bPl7qHtlR9GP0qeA2yo+jH6ZPAngM2zs+zT71yuX6UPbKj6MfpU8BtlR9GP0yeBPANnZ9jvXK5fpQ9sqPox+lTwG2VH0Y/TJ4E8A2dn2XvXK5fpQ9sqPox+mTwG2TH0W/Sp4E8A2dn2TvTK5fpQ9smPot+lTwG2VH0W/Sp4E8A2dn2O9crl+lD2yo+i36VPAbZUfRb9MngTwDZ2fZe9crl+lETVJiz3bZJl7pU8DXWS6wXm3srKbXI1yq1Wu32qm+ikNKnqZcHn/iH9yGtlY9FujrUt/o3OvXr3UrnWNGuOgHPd4AAAAABkAAAAAAAerca6C3UclVVvRkUaZqv6fEkWJsRVF9qs3Zx0rF/hQ573vXjUq97tcN3tstFM5WteiZOTfaqbqKRy82qqs9Y6lrGZKm6x6ei9ONDfwYtzM6+bh9MVXopiI9L0AAdR86AAAAAAAAAAAAAAAAFT1MuDz/xD+5CWFT1MuDz/wAQ/uQ087+J1Oh/7n/TXgA5D6oAAAAAAAAAAAAAcPm32zUt6onU1U3Jd+ORPSYvGh9M4pYmYnWHmuimumaao8ENvVpqrPWupatmS77Hp6L040PQLhfLPS3qidTVTfeyRPSYvGhPKrAF4ilVsDoJ4/U7X61fzRTrWcymqP650l8xl9F3LdetqNYZIGm8xL7yMOmQeYl95GHTIZtxa5NTY5HCWZBpvMS+8jDpkHmJfeRh0yDcWuRscjhLMg03mJfeRh0yDzEvvIw6ZBuLXI2ORwlmQafzEvvIw6ZDnmJfeRh0yDcWuRscjhLMg+7csJ3a2UM1bVxxNhhTN6tkRVyzy3vzM79pj9/YXt7XJNlkcJeUHsWajmvNalHQojplarkRy61Mk390+/5iX3kYdMhNxa5LssjhLMFT1MuDz/xD+5DJ+Yl95GDTIUHCdnfZLQyllej5Vcr3q3ezX1IauXeort6Uzq6XReLet3+tXTMRo+0ADmPogAAAAAAAAAAAAAAAA5kdAAAAAAAAAAAAZ7H/AAPufVp9SEMLnj/gfc+rT6kIYWElrdS3hZH1EnchZyMalvCyPqJO5CziSDI5kdBFAAAAAAAAAAAAAAAAAAAAAAAAAAAAAAAAZ7H/AAPufVp9SEMLpj/gfc+rT6kIWWElrdS7hZH1EnchZyMal3CyPqJO5CziSAAEUAAAAAAAAAAAAAAAAAAAAAAAAAAAAAAABnsf8D7n1afUhDC54/4H3Pq0+pCGFhJa3Ut4WR9RJ3IWcjGpdwsj6iTuQs4kgABFAAAAAAAAAAAAAAAAAAAAAAAAAAAAAAAAZ7H/AAPufVp9SEMLnj/gfc+rT6kIYWElrdS7hZH1EnchZyMal3CyPqJO5CziSAAEUAAAAAAAAAAAAAAAAAAAAAAAAAAAAAAAB8jFlDLcsO19HTpnLJEusTjVN1E/sQN7HMe5j2q1zVyc1UyVF4j+ksj5VfhuzXGfZ623U8sy771bkq/HLfLAnepPbZ5bzLcNYqU8MTma9U3HPXLcT8sytHipqeGlhbDTRMiiYmTWMaiIn5IeUgAAAAAAAAAAAAAAAAAAD//Z"/>
          <p:cNvSpPr>
            <a:spLocks noChangeAspect="1" noChangeArrowheads="1"/>
          </p:cNvSpPr>
          <p:nvPr/>
        </p:nvSpPr>
        <p:spPr bwMode="auto">
          <a:xfrm>
            <a:off x="1679575" y="-144462"/>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29" tIns="45714" rIns="91429" bIns="45714" numCol="1" anchor="t" anchorCtr="0" compatLnSpc="1">
            <a:prstTxWarp prst="textNoShape">
              <a:avLst/>
            </a:prstTxWarp>
          </a:bodyPr>
          <a:lstStyle/>
          <a:p>
            <a:endParaRPr lang="en-US" dirty="0">
              <a:solidFill>
                <a:prstClr val="black"/>
              </a:solidFill>
            </a:endParaRPr>
          </a:p>
        </p:txBody>
      </p:sp>
      <p:sp>
        <p:nvSpPr>
          <p:cNvPr id="4" name="AutoShape 4" descr="data:image/jpeg;base64,/9j/4AAQSkZJRgABAQAAAQABAAD/2wBDAAkGBwgHBgkIBwgKCgkLDRYPDQwMDRsUFRAWIB0iIiAdHx8kKDQsJCYxJx8fLT0tMTU3Ojo6Iys/RD84QzQ5Ojf/2wBDAQoKCg0MDRoPDxo3JR8lNzc3Nzc3Nzc3Nzc3Nzc3Nzc3Nzc3Nzc3Nzc3Nzc3Nzc3Nzc3Nzc3Nzc3Nzc3Nzc3Nzf/wAARCADdAOQDASIAAhEBAxEB/8QAHAABAQEBAAMBAQAAAAAAAAAAAAcGAQMEBQII/8QARxAAAQMCAgEPCQYFAwUAAAAAAAECAwQFBhGTBxITFyExNlFTVFVzkbHRFRYyQVJhcZSyFCJ0gcHSIzRCocIkNWIzgpKi8P/EABoBAQEAAwEBAAAAAAAAAAAAAAABAwQFAgb/xAAuEQEAAQMDAAoCAQUBAAAAAAAAAQIDBBEUUgUSExUhMTJRU5FhoTMiNEGBwfD/2gAMAwEAAhEDEQA/ALiAAAAAAAAAAAAAAADjlRqKqrkib6qYe86pNtop3Q0FO+tVq5LIjtYzP3Lu59h+9VS6S0NjjpYHKx1ZIrHuRcl1iJmqfnmifDMkBdEVe2ap1BUTtjuFJJSNVctlR+vanx3EU3cUjJo2yRPa9j0RzXNXNFRfWh/NpUtSS6yz0lXbZnK5tPk+LP8ApaueafDPLtGhqoYAIoAABw6AOHQAOHQAAAAAAAAcUDoPDU1ENLA+eokbHExM3OcuSIhlKnVDtUcithgqpkT+prUai9qnui3XX6Y1YbuRas+urRsQYjbHt/Mavtb4jbHt/Martb4mTbXuLD3hi84bcGI2x7fzGq7W+I2x7fzKq7W+I213ineGLzhtwYjbHt/Martb4jbHt/Mqrtb4jbXeJ3hi84bcGI2x7fzGq7W+I2x7fzGq7W+I213iveGLzh7uqBh2fEFsiSiVv2mnkVzGvXJHoqZKmfHvEwnwjiGB2tfaal3vjaj0/tmULbHt/Martb4jbHt/Martb4jbXuKd4YvOE7hwniCZ2tbaKpF/5s1qdq5FH1O8MVVhiqai4o1tRPrWpG12etame+qbmaqv9j8bY9v5jVf+viNse38xqu1viXb3uJ3hi84bY6YlNUe3qu7RVaJ/2+JqbTcqe7UTKukcro38aZKipvopjrtV0RrVDLayrN6dKKtZe6cOoDG2A4dAHAdAHDoAAAAczB0AczPFV1MNJTvnqZGxxRpm5zt5EOVdTDR08lRUyNjijTNznLuIhJsWYnmvk+xxZx0TFzZH63L7TvD1GexYqu1aR5NLMzKMajWfP/EGLMTzXyfYos46Fi/cZvK//k7w9RnTpw7NFFNFOlL5K9ervVzXXPiAA9sYAAAAAA6xrnuRrEVXOXJET1qamHAN7lja5yU0aqnovlXNOxDxXcoo9Ustqxcu+inVlQa3a+vXt0mkd+0bX169uk0jv2njcWuTNsMnhLJA1u19evbpNI79o2vr17dJpXftG5tcjYZPCWSKrqZ8HF69/wChl9r69e3SaRf2m3wdaaizWhaSrWNZNlc/+GqqmSmrl3qK7elMuj0Zi3rV/rV0zEaPvAIDmPogAAAAAAAAAAAAB8vEVoZerXJRvesark5j09Tk3s04iN3K31NsrH0tZHrJWdjk40X1oXdUPjYlw/TX2j2OXJk7N2KZE3Wr+qe42sbI7KdJ8nM6QwIyKetT6oRj1nD2rlQVNtrH0tZHrJWdjk40X1oeqdiJiY1h8rVTNM6T5gAKgAAAAA9yzf7vQ/iGfUhVcYYgWwUUb4Y2vqJnK2NHbyZb6qSqzf7xQ/iGfUhtdVb0bb8ZP8TRyKYqvUxLsYNyq3iXKqfPWHrx3nG07GyxUj9Y5M2qlMmSp+Z+vKmOuaSfLtN/RJ/o4Orb3HnyNOb9PCHWjDrmNe1qTnypjrmkny7R5Ux1zST5dpRshkTt44QbKv5avtOfKmOuaSfLtHlTHXNJPlmlGyGQ7enhC7Kv5avtOfKmOuaSfLtHlTHXNJPlmlGyGQ7enhBsq/lq+058qY65pJ8u0eVMdc0k+WaUbIZDt44QbKv5avtOfKmOuaSfLtHlTHXNJPl2lGyGQ7eOEGyr+Wr7Tnypjrf+ySfLNPLQY3uNFWNpsQ0extdvvSNWOb78vWnwKDkfMv1kpb1ROp6lqI5N2ORE3WLxp4Fi7bq8KqY0/DzVi36I61u5Mz7T5PfgmjniZLC9r43pm1zVzRUPKhMbTdK/BtyW23Rrn0TnZoqbqNT2m+7jQpNNPFUQMmge2SN6Ztc1c0VDHdtTRP4Z8bJi9Gk+FUecPKADE2g4p0AfFxLh+mvtJscv3J2f9KZE3Wr+qe4ndTgi+wSqxlK2ZvqfHI3Je1UK8DPaya7UaR5NHJ6Ps5E9arwn8I35nX/o52kZ4jzOxB0c7SM8SyAzb657Q1u5rHvKN+Z2IOjn6RniPM7EHRz9IzxLIBvrntB3NY95RvzOxB0c7SM8R5nYg6OfpGeJZAN9c9oO5rHvKSWzCd8guVJLLQOaxkzHOXZGbiIqe8+1qrejbfjJ/iUAn+qt6Nt+Mn+It3qrt6mZS/iUY2LXFE+ejdUP8nB1be4854KH+Tg6tvcec0583Wp9MAAI9AAAAAAAAAAAABQPmX2zUt6onU9S3JybsciJ95i8aGDtNxr8G3XybckV9E92aKm8iL/W39UN9ervS2aidVVbtxNxjE33rxIYK20NfjW7fb7gqx0ETskRN7L2G/qv/wAm3Y16k9f0/wDvJyszTtaey/k/5+VMRc0RU3lAaiNaiIm4gNR1X6AAAAAAAAAAAAACf6q3o234ydzSgGZxxYJr3QRfZNb9ogcrmtcuSORU3Uz7OwzWKopuRMtTOt1XMeqmmPF9+i/k4Orb3HnJtC7HcETIY2S61ia1M2xquSe8/ez495N+jjPc4/j6o+2GM/SNOzq+lGOE62fHvJv0cY2fHvsP0cZNvPKPte8I+Or6UYE52fHvJv0cY2fHvJv0cY288o+zfx8dX0owJzs+PeTfo4xs+PeTfo4xt55R9m/j46vpRgTnZ8e8m/RxjZ8e+w/Rxjbzyj7N/Hx1fSjAnOz499h+jjGz495N+jjG3nlH2b+Pjq+lFzPQvV3pbPROqat+SJuMYnpPXiQxOz495OT/AMIxS4Tvd6rGVGI6lzYmr6CvRXKnEiJuNLFimnxrqjT8JVmXK46tq3Ov5jwetbqGvxvdVrrgro6CNckRF3MvZb+qlJpaeKkp2QU8bY4mJk1rU3EQUtNDSQMgp2Njijbk1rU3EQ8xju3Zr8I8IhnxsaLMTM+NU+cuA6DE2gHMz17hW09BSyVNXK2OJiZq5REa+EJMxEay7W1cFDTSVNVI2OKNM3OUxtRqkUjXqlPQTyNTec5yNz/LdMpijEdRfanL70dIxf4cWf8Ad3v7j4R07OFT1dbnm+ey+lq+v1bPl7qHtlR9GP0qeA2yo+jH6ZPAngM2zs+zT71yuX6UPbKj6MfpU8BtlR9GP0yeBPANnZ9jvXK5fpQ9sqPox+lTwG2VH0Y/TJ4E8A2dn2XvXK5fpQ9sqPox+mTwG2TH0W/Sp4E8A2dn2TvTK5fpQ9smPot+lTwG2VH0W/Sp4E8A2dn2O9crl+lD2yo+i36VPAbZUfRb9MngTwDZ2fZe9crl+lETVJiz3bZJl7pU8DXWS6wXm3srKbXI1yq1Wu32qm+ikNKnqZcHn/iH9yGtlY9FujrUt/o3OvXr3UrnWNGuOgHPd4AAAAABkAAAAAAAerca6C3UclVVvRkUaZqv6fEkWJsRVF9qs3Zx0rF/hQ573vXjUq97tcN3tstFM5WteiZOTfaqbqKRy82qqs9Y6lrGZKm6x6ei9ONDfwYtzM6+bh9MVXopiI9L0AAdR86AAAAAAAAAAAAAAAAFT1MuDz/xD+5CWFT1MuDz/wAQ/uQ087+J1Oh/7n/TXgA5D6oAAAAAAAAAAAAAcPm32zUt6onU1U3Jd+ORPSYvGh9M4pYmYnWHmuimumaao8ENvVpqrPWupatmS77Hp6L040PQLhfLPS3qidTVTfeyRPSYvGhPKrAF4ilVsDoJ4/U7X61fzRTrWcymqP650l8xl9F3LdetqNYZIGm8xL7yMOmQeYl95GHTIZtxa5NTY5HCWZBpvMS+8jDpkHmJfeRh0yDcWuRscjhLMg03mJfeRh0yDzEvvIw6ZBuLXI2ORwlmQafzEvvIw6ZDnmJfeRh0yDcWuRscjhLMg+7csJ3a2UM1bVxxNhhTN6tkRVyzy3vzM79pj9/YXt7XJNlkcJeUHsWajmvNalHQojplarkRy61Mk390+/5iX3kYdMhNxa5LssjhLMFT1MuDz/xD+5DJ+Yl95GDTIUHCdnfZLQyllej5Vcr3q3ezX1IauXeort6Uzq6XReLet3+tXTMRo+0ADmPogAAAAAAAAAAAAAAAA5kdAAAAAAAAAAAAZ7H/AAPufVp9SEMLnj/gfc+rT6kIYWElrdS3hZH1EnchZyMalvCyPqJO5CziSDI5kdBFAAAAAAAAAAAAAAAAAAAAAAAAAAAAAAAAZ7H/AAPufVp9SEMLpj/gfc+rT6kIWWElrdS7hZH1EnchZyMal3CyPqJO5CziSAAEUAAAAAAAAAAAAAAAAAAAAAAAAAAAAAAABnsf8D7n1afUhDC54/4H3Pq0+pCGFhJa3Ut4WR9RJ3IWcjGpdwsj6iTuQs4kgABFAAAAAAAAAAAAAAAAAAAAAAAAAAAAAAAAZ7H/AAPufVp9SEMLnj/gfc+rT6kIYWElrdS7hZH1EnchZyMal3CyPqJO5CziSAAEUAAAAAAAAAAAAAAAAAAAAAAAAAAAAAAAB8jFlDLcsO19HTpnLJEusTjVN1E/sQN7HMe5j2q1zVyc1UyVF4j+ksj5VfhuzXGfZ623U8sy771bkq/HLfLAnepPbZ5bzLcNYqU8MTma9U3HPXLcT8sytHipqeGlhbDTRMiiYmTWMaiIn5IeUgAAAAAAAAAAAAAAAAAAD//Z"/>
          <p:cNvSpPr>
            <a:spLocks noChangeAspect="1" noChangeArrowheads="1"/>
          </p:cNvSpPr>
          <p:nvPr/>
        </p:nvSpPr>
        <p:spPr bwMode="auto">
          <a:xfrm>
            <a:off x="1831975" y="7939"/>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29" tIns="45714" rIns="91429" bIns="45714" numCol="1" anchor="t" anchorCtr="0" compatLnSpc="1">
            <a:prstTxWarp prst="textNoShape">
              <a:avLst/>
            </a:prstTxWarp>
          </a:bodyPr>
          <a:lstStyle/>
          <a:p>
            <a:endParaRPr lang="en-US" dirty="0">
              <a:solidFill>
                <a:prstClr val="black"/>
              </a:solidFill>
            </a:endParaRPr>
          </a:p>
        </p:txBody>
      </p:sp>
      <p:sp>
        <p:nvSpPr>
          <p:cNvPr id="5" name="AutoShape 6" descr="data:image/jpeg;base64,/9j/4AAQSkZJRgABAQAAAQABAAD/2wBDAAkGBwgHBgkIBwgKCgkLDRYPDQwMDRsUFRAWIB0iIiAdHx8kKDQsJCYxJx8fLT0tMTU3Ojo6Iys/RD84QzQ5Ojf/2wBDAQoKCg0MDRoPDxo3JR8lNzc3Nzc3Nzc3Nzc3Nzc3Nzc3Nzc3Nzc3Nzc3Nzc3Nzc3Nzc3Nzc3Nzc3Nzc3Nzc3Nzf/wAARCADdAOQDASIAAhEBAxEB/8QAHAABAQEBAAMBAQAAAAAAAAAAAAcGAQMEBQII/8QARxAAAQMCAgEPCQYFAwUAAAAAAAECAwQFBhGTBxITFyExNlFTVFVzkbHRFRYyQVJhcZSyFCJ0gcHSIzRCocIkNWIzgpKi8P/EABoBAQEAAwEBAAAAAAAAAAAAAAABAwQFAgb/xAAuEQEAAQMDAAoCAQUBAAAAAAAAAQIDBBEUUgUSExUhMTJRU5FhoTMiNEGBwfD/2gAMAwEAAhEDEQA/ALiAAAAAAAAAAAAAAADjlRqKqrkib6qYe86pNtop3Q0FO+tVq5LIjtYzP3Lu59h+9VS6S0NjjpYHKx1ZIrHuRcl1iJmqfnmifDMkBdEVe2ap1BUTtjuFJJSNVctlR+vanx3EU3cUjJo2yRPa9j0RzXNXNFRfWh/NpUtSS6yz0lXbZnK5tPk+LP8ApaueafDPLtGhqoYAIoAABw6AOHQAOHQAAAAAAAAcUDoPDU1ENLA+eokbHExM3OcuSIhlKnVDtUcithgqpkT+prUai9qnui3XX6Y1YbuRas+urRsQYjbHt/Mavtb4jbHt/Martb4mTbXuLD3hi84bcGI2x7fzGq7W+I2x7fzKq7W+I213ineGLzhtwYjbHt/Martb4jbHt/Mqrtb4jbXeJ3hi84bcGI2x7fzGq7W+I2x7fzGq7W+I213iveGLzh7uqBh2fEFsiSiVv2mnkVzGvXJHoqZKmfHvEwnwjiGB2tfaal3vjaj0/tmULbHt/Martb4jbHt/Martb4jbXuKd4YvOE7hwniCZ2tbaKpF/5s1qdq5FH1O8MVVhiqai4o1tRPrWpG12etame+qbmaqv9j8bY9v5jVf+viNse38xqu1viXb3uJ3hi84bY6YlNUe3qu7RVaJ/2+JqbTcqe7UTKukcro38aZKipvopjrtV0RrVDLayrN6dKKtZe6cOoDG2A4dAHAdAHDoAAAAczB0AczPFV1MNJTvnqZGxxRpm5zt5EOVdTDR08lRUyNjijTNznLuIhJsWYnmvk+xxZx0TFzZH63L7TvD1GexYqu1aR5NLMzKMajWfP/EGLMTzXyfYos46Fi/cZvK//k7w9RnTpw7NFFNFOlL5K9ervVzXXPiAA9sYAAAAAA6xrnuRrEVXOXJET1qamHAN7lja5yU0aqnovlXNOxDxXcoo9Ustqxcu+inVlQa3a+vXt0mkd+0bX169uk0jv2njcWuTNsMnhLJA1u19evbpNI79o2vr17dJpXftG5tcjYZPCWSKrqZ8HF69/wChl9r69e3SaRf2m3wdaaizWhaSrWNZNlc/+GqqmSmrl3qK7elMuj0Zi3rV/rV0zEaPvAIDmPogAAAAAAAAAAAAB8vEVoZerXJRvesark5j09Tk3s04iN3K31NsrH0tZHrJWdjk40X1oXdUPjYlw/TX2j2OXJk7N2KZE3Wr+qe42sbI7KdJ8nM6QwIyKetT6oRj1nD2rlQVNtrH0tZHrJWdjk40X1oeqdiJiY1h8rVTNM6T5gAKgAAAAA9yzf7vQ/iGfUhVcYYgWwUUb4Y2vqJnK2NHbyZb6qSqzf7xQ/iGfUhtdVb0bb8ZP8TRyKYqvUxLsYNyq3iXKqfPWHrx3nG07GyxUj9Y5M2qlMmSp+Z+vKmOuaSfLtN/RJ/o4Orb3HnyNOb9PCHWjDrmNe1qTnypjrmkny7R5Ux1zST5dpRshkTt44QbKv5avtOfKmOuaSfLtHlTHXNJPlmlGyGQ7enhC7Kv5avtOfKmOuaSfLtHlTHXNJPlmlGyGQ7enhBsq/lq+058qY65pJ8u0eVMdc0k+WaUbIZDt44QbKv5avtOfKmOuaSfLtHlTHXNJPl2lGyGQ7eOEGyr+Wr7Tnypjrf+ySfLNPLQY3uNFWNpsQ0extdvvSNWOb78vWnwKDkfMv1kpb1ROp6lqI5N2ORE3WLxp4Fi7bq8KqY0/DzVi36I61u5Mz7T5PfgmjniZLC9r43pm1zVzRUPKhMbTdK/BtyW23Rrn0TnZoqbqNT2m+7jQpNNPFUQMmge2SN6Ztc1c0VDHdtTRP4Z8bJi9Gk+FUecPKADE2g4p0AfFxLh+mvtJscv3J2f9KZE3Wr+qe4ndTgi+wSqxlK2ZvqfHI3Je1UK8DPaya7UaR5NHJ6Ps5E9arwn8I35nX/o52kZ4jzOxB0c7SM8SyAzb657Q1u5rHvKN+Z2IOjn6RniPM7EHRz9IzxLIBvrntB3NY95RvzOxB0c7SM8R5nYg6OfpGeJZAN9c9oO5rHvKSWzCd8guVJLLQOaxkzHOXZGbiIqe8+1qrejbfjJ/iUAn+qt6Nt+Mn+It3qrt6mZS/iUY2LXFE+ejdUP8nB1be4854KH+Tg6tvcec0583Wp9MAAI9AAAAAAAAAAAABQPmX2zUt6onU9S3JybsciJ95i8aGDtNxr8G3XybckV9E92aKm8iL/W39UN9ervS2aidVVbtxNxjE33rxIYK20NfjW7fb7gqx0ETskRN7L2G/qv/wAm3Y16k9f0/wDvJyszTtaey/k/5+VMRc0RU3lAaiNaiIm4gNR1X6AAAAAAAAAAAAACf6q3o234ydzSgGZxxYJr3QRfZNb9ogcrmtcuSORU3Uz7OwzWKopuRMtTOt1XMeqmmPF9+i/k4Orb3HnJtC7HcETIY2S61ia1M2xquSe8/ez495N+jjPc4/j6o+2GM/SNOzq+lGOE62fHvJv0cY2fHvsP0cZNvPKPte8I+Or6UYE52fHvJv0cY2fHvJv0cY288o+zfx8dX0owJzs+PeTfo4xs+PeTfo4xt55R9m/j46vpRgTnZ8e8m/RxjZ8e+w/Rxjbzyj7N/Hx1fSjAnOz499h+jjGz495N+jjG3nlH2b+Pjq+lFzPQvV3pbPROqat+SJuMYnpPXiQxOz495OT/AMIxS4Tvd6rGVGI6lzYmr6CvRXKnEiJuNLFimnxrqjT8JVmXK46tq3Ov5jwetbqGvxvdVrrgro6CNckRF3MvZb+qlJpaeKkp2QU8bY4mJk1rU3EQUtNDSQMgp2Njijbk1rU3EQ8xju3Zr8I8IhnxsaLMTM+NU+cuA6DE2gHMz17hW09BSyVNXK2OJiZq5REa+EJMxEay7W1cFDTSVNVI2OKNM3OUxtRqkUjXqlPQTyNTec5yNz/LdMpijEdRfanL70dIxf4cWf8Ad3v7j4R07OFT1dbnm+ey+lq+v1bPl7qHtlR9GP0qeA2yo+jH6ZPAngM2zs+zT71yuX6UPbKj6MfpU8BtlR9GP0yeBPANnZ9jvXK5fpQ9sqPox+lTwG2VH0Y/TJ4E8A2dn2XvXK5fpQ9sqPox+mTwG2TH0W/Sp4E8A2dn2TvTK5fpQ9smPot+lTwG2VH0W/Sp4E8A2dn2O9crl+lD2yo+i36VPAbZUfRb9MngTwDZ2fZe9crl+lETVJiz3bZJl7pU8DXWS6wXm3srKbXI1yq1Wu32qm+ikNKnqZcHn/iH9yGtlY9FujrUt/o3OvXr3UrnWNGuOgHPd4AAAAABkAAAAAAAerca6C3UclVVvRkUaZqv6fEkWJsRVF9qs3Zx0rF/hQ573vXjUq97tcN3tstFM5WteiZOTfaqbqKRy82qqs9Y6lrGZKm6x6ei9ONDfwYtzM6+bh9MVXopiI9L0AAdR86AAAAAAAAAAAAAAAAFT1MuDz/xD+5CWFT1MuDz/wAQ/uQ087+J1Oh/7n/TXgA5D6oAAAAAAAAAAAAAcPm32zUt6onU1U3Jd+ORPSYvGh9M4pYmYnWHmuimumaao8ENvVpqrPWupatmS77Hp6L040PQLhfLPS3qidTVTfeyRPSYvGhPKrAF4ilVsDoJ4/U7X61fzRTrWcymqP650l8xl9F3LdetqNYZIGm8xL7yMOmQeYl95GHTIZtxa5NTY5HCWZBpvMS+8jDpkHmJfeRh0yDcWuRscjhLMg03mJfeRh0yDzEvvIw6ZBuLXI2ORwlmQafzEvvIw6ZDnmJfeRh0yDcWuRscjhLMg+7csJ3a2UM1bVxxNhhTN6tkRVyzy3vzM79pj9/YXt7XJNlkcJeUHsWajmvNalHQojplarkRy61Mk390+/5iX3kYdMhNxa5LssjhLMFT1MuDz/xD+5DJ+Yl95GDTIUHCdnfZLQyllej5Vcr3q3ezX1IauXeort6Uzq6XReLet3+tXTMRo+0ADmPogAAAAAAAAAAAAAAAA5kdAAAAAAAAAAAAZ7H/AAPufVp9SEMLnj/gfc+rT6kIYWElrdS3hZH1EnchZyMalvCyPqJO5CziSDI5kdBFAAAAAAAAAAAAAAAAAAAAAAAAAAAAAAAAZ7H/AAPufVp9SEMLpj/gfc+rT6kIWWElrdS7hZH1EnchZyMal3CyPqJO5CziSAAEUAAAAAAAAAAAAAAAAAAAAAAAAAAAAAAABnsf8D7n1afUhDC54/4H3Pq0+pCGFhJa3Ut4WR9RJ3IWcjGpdwsj6iTuQs4kgABFAAAAAAAAAAAAAAAAAAAAAAAAAAAAAAAAZ7H/AAPufVp9SEMLnj/gfc+rT6kIYWElrdS7hZH1EnchZyMal3CyPqJO5CziSAAEUAAAAAAAAAAAAAAAAAAAAAAAAAAAAAAAB8jFlDLcsO19HTpnLJEusTjVN1E/sQN7HMe5j2q1zVyc1UyVF4j+ksj5VfhuzXGfZ623U8sy771bkq/HLfLAnepPbZ5bzLcNYqU8MTma9U3HPXLcT8sytHipqeGlhbDTRMiiYmTWMaiIn5IeUgAAAAAAAAAAAAAAAAAAD//Z"/>
          <p:cNvSpPr>
            <a:spLocks noChangeAspect="1" noChangeArrowheads="1"/>
          </p:cNvSpPr>
          <p:nvPr/>
        </p:nvSpPr>
        <p:spPr bwMode="auto">
          <a:xfrm>
            <a:off x="1984375" y="160339"/>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29" tIns="45714" rIns="91429" bIns="45714" numCol="1" anchor="t" anchorCtr="0" compatLnSpc="1">
            <a:prstTxWarp prst="textNoShape">
              <a:avLst/>
            </a:prstTxWarp>
          </a:bodyPr>
          <a:lstStyle/>
          <a:p>
            <a:endParaRPr lang="en-US" dirty="0">
              <a:solidFill>
                <a:prstClr val="black"/>
              </a:solidFill>
            </a:endParaRPr>
          </a:p>
        </p:txBody>
      </p:sp>
      <p:cxnSp>
        <p:nvCxnSpPr>
          <p:cNvPr id="11" name="Straight Connector 10"/>
          <p:cNvCxnSpPr/>
          <p:nvPr/>
        </p:nvCxnSpPr>
        <p:spPr>
          <a:xfrm>
            <a:off x="1524000" y="1219200"/>
            <a:ext cx="9144000" cy="0"/>
          </a:xfrm>
          <a:prstGeom prst="line">
            <a:avLst/>
          </a:prstGeom>
          <a:ln>
            <a:solidFill>
              <a:srgbClr val="FFC000"/>
            </a:solidFill>
          </a:ln>
        </p:spPr>
        <p:style>
          <a:lnRef idx="2">
            <a:schemeClr val="accent6"/>
          </a:lnRef>
          <a:fillRef idx="0">
            <a:schemeClr val="accent6"/>
          </a:fillRef>
          <a:effectRef idx="1">
            <a:schemeClr val="accent6"/>
          </a:effectRef>
          <a:fontRef idx="minor">
            <a:schemeClr val="tx1"/>
          </a:fontRef>
        </p:style>
      </p:cxnSp>
      <p:sp>
        <p:nvSpPr>
          <p:cNvPr id="13" name="TextBox 12"/>
          <p:cNvSpPr txBox="1"/>
          <p:nvPr/>
        </p:nvSpPr>
        <p:spPr>
          <a:xfrm>
            <a:off x="1524000" y="675370"/>
            <a:ext cx="5568950" cy="584775"/>
          </a:xfrm>
          <a:prstGeom prst="rect">
            <a:avLst/>
          </a:prstGeom>
          <a:noFill/>
        </p:spPr>
        <p:txBody>
          <a:bodyPr wrap="square" lIns="91429" tIns="45714" rIns="91429" bIns="45714" rtlCol="0" anchor="b">
            <a:spAutoFit/>
          </a:bodyPr>
          <a:lstStyle/>
          <a:p>
            <a:r>
              <a:rPr lang="en-US" sz="3200" b="1" dirty="0">
                <a:solidFill>
                  <a:srgbClr val="002060"/>
                </a:solidFill>
              </a:rPr>
              <a:t>Agenda for Today</a:t>
            </a:r>
          </a:p>
        </p:txBody>
      </p:sp>
      <p:pic>
        <p:nvPicPr>
          <p:cNvPr id="1026" name="Picture 2" descr="C:\Users\jjanosko\AppData\Local\Microsoft\Windows\Temporary Internet Files\Content.IE5\K13PZ98J\1024px-Steel_bed.svg[1].png"/>
          <p:cNvPicPr>
            <a:picLocks noChangeAspect="1" noChangeArrowheads="1"/>
          </p:cNvPicPr>
          <p:nvPr/>
        </p:nvPicPr>
        <p:blipFill>
          <a:blip r:embed="rId5"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679575" y="4671233"/>
            <a:ext cx="2929268" cy="1554756"/>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descr="C:\Users\jjanosko\AppData\Local\Microsoft\Windows\Temporary Internet Files\Content.IE5\K13PZ98J\1024px-Steel_bed.svg[1].png"/>
          <p:cNvPicPr>
            <a:picLocks noChangeAspect="1" noChangeArrowheads="1"/>
          </p:cNvPicPr>
          <p:nvPr/>
        </p:nvPicPr>
        <p:blipFill>
          <a:blip r:embed="rId5" cstate="print">
            <a:duotone>
              <a:prstClr val="black"/>
              <a:schemeClr val="accent3">
                <a:tint val="45000"/>
                <a:satMod val="400000"/>
              </a:schemeClr>
            </a:duotone>
            <a:extLst>
              <a:ext uri="{28A0092B-C50C-407E-A947-70E740481C1C}">
                <a14:useLocalDpi xmlns:a14="http://schemas.microsoft.com/office/drawing/2010/main" val="0"/>
              </a:ext>
            </a:extLst>
          </a:blip>
          <a:srcRect/>
          <a:stretch>
            <a:fillRect/>
          </a:stretch>
        </p:blipFill>
        <p:spPr bwMode="auto">
          <a:xfrm>
            <a:off x="4685043" y="4671233"/>
            <a:ext cx="2929268" cy="1554756"/>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2" descr="C:\Users\jjanosko\AppData\Local\Microsoft\Windows\Temporary Internet Files\Content.IE5\K13PZ98J\1024px-Steel_bed.svg[1].png"/>
          <p:cNvPicPr>
            <a:picLocks noChangeAspect="1" noChangeArrowheads="1"/>
          </p:cNvPicPr>
          <p:nvPr/>
        </p:nvPicPr>
        <p:blipFill>
          <a:blip r:embed="rId5"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7690511" y="4647092"/>
            <a:ext cx="2929268" cy="1554756"/>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3535973" y="4094057"/>
            <a:ext cx="4815254" cy="369332"/>
          </a:xfrm>
          <a:prstGeom prst="rect">
            <a:avLst/>
          </a:prstGeom>
          <a:noFill/>
        </p:spPr>
        <p:txBody>
          <a:bodyPr wrap="square" rtlCol="0">
            <a:spAutoFit/>
          </a:bodyPr>
          <a:lstStyle/>
          <a:p>
            <a:r>
              <a:rPr lang="en-US" i="1" dirty="0">
                <a:solidFill>
                  <a:schemeClr val="tx2">
                    <a:lumMod val="60000"/>
                    <a:lumOff val="40000"/>
                  </a:schemeClr>
                </a:solidFill>
              </a:rPr>
              <a:t>For today it’s all about the beds, not the people!</a:t>
            </a:r>
          </a:p>
        </p:txBody>
      </p:sp>
    </p:spTree>
    <p:extLst>
      <p:ext uri="{BB962C8B-B14F-4D97-AF65-F5344CB8AC3E}">
        <p14:creationId xmlns:p14="http://schemas.microsoft.com/office/powerpoint/2010/main" val="29988991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b="1" dirty="0">
                <a:solidFill>
                  <a:srgbClr val="002060"/>
                </a:solidFill>
              </a:rPr>
              <a:t>Reviewing Data in the PIT Database</a:t>
            </a:r>
            <a:endParaRPr lang="en-US" sz="3200" dirty="0"/>
          </a:p>
        </p:txBody>
      </p:sp>
      <p:sp>
        <p:nvSpPr>
          <p:cNvPr id="3" name="Content Placeholder 2"/>
          <p:cNvSpPr>
            <a:spLocks noGrp="1"/>
          </p:cNvSpPr>
          <p:nvPr>
            <p:ph idx="1"/>
          </p:nvPr>
        </p:nvSpPr>
        <p:spPr>
          <a:xfrm>
            <a:off x="1539766" y="1285653"/>
            <a:ext cx="9107213" cy="3472657"/>
          </a:xfrm>
        </p:spPr>
        <p:txBody>
          <a:bodyPr>
            <a:normAutofit fontScale="92500" lnSpcReduction="20000"/>
          </a:bodyPr>
          <a:lstStyle/>
          <a:p>
            <a:r>
              <a:rPr lang="en-US" dirty="0" smtClean="0"/>
              <a:t>Next you will need to confirm your program info</a:t>
            </a:r>
          </a:p>
          <a:p>
            <a:r>
              <a:rPr lang="en-US" dirty="0" smtClean="0"/>
              <a:t>Inventory Type is either CURRENT or UNDER DEVELOPMENT—There is no longer a “new” category</a:t>
            </a:r>
          </a:p>
          <a:p>
            <a:r>
              <a:rPr lang="en-US" dirty="0" smtClean="0"/>
              <a:t>Housing Type is either Site-Based-Single Site; Site-Based-Clustered Multiple Sites; or Tenant Based/Scattered Site</a:t>
            </a:r>
          </a:p>
          <a:p>
            <a:r>
              <a:rPr lang="en-US" dirty="0" smtClean="0"/>
              <a:t>There </a:t>
            </a:r>
            <a:r>
              <a:rPr lang="en-US" dirty="0" smtClean="0"/>
              <a:t>is only one Target Population Field and that is for DV or HIV serving projects</a:t>
            </a:r>
          </a:p>
        </p:txBody>
      </p:sp>
      <p:sp>
        <p:nvSpPr>
          <p:cNvPr id="4" name="TextBox 3"/>
          <p:cNvSpPr txBox="1"/>
          <p:nvPr/>
        </p:nvSpPr>
        <p:spPr>
          <a:xfrm>
            <a:off x="3642947" y="6252147"/>
            <a:ext cx="4601308" cy="369332"/>
          </a:xfrm>
          <a:prstGeom prst="rect">
            <a:avLst/>
          </a:prstGeom>
          <a:noFill/>
        </p:spPr>
        <p:txBody>
          <a:bodyPr wrap="square" lIns="91429" tIns="45714" rIns="91429" bIns="45714" rtlCol="0">
            <a:spAutoFit/>
          </a:bodyPr>
          <a:lstStyle/>
          <a:p>
            <a:pPr algn="ctr"/>
            <a:r>
              <a:rPr lang="en-US" dirty="0">
                <a:solidFill>
                  <a:prstClr val="black"/>
                </a:solidFill>
              </a:rPr>
              <a:t>Think Change  </a:t>
            </a:r>
            <a:r>
              <a:rPr lang="en-US" dirty="0">
                <a:solidFill>
                  <a:prstClr val="black"/>
                </a:solidFill>
                <a:latin typeface="Cambria"/>
              </a:rPr>
              <a:t>•  </a:t>
            </a:r>
            <a:r>
              <a:rPr lang="en-US" dirty="0">
                <a:solidFill>
                  <a:prstClr val="black"/>
                </a:solidFill>
              </a:rPr>
              <a:t>Be Change  </a:t>
            </a:r>
            <a:r>
              <a:rPr lang="en-US" dirty="0">
                <a:solidFill>
                  <a:prstClr val="black"/>
                </a:solidFill>
                <a:latin typeface="Cambria"/>
              </a:rPr>
              <a:t>•</a:t>
            </a:r>
            <a:r>
              <a:rPr lang="en-US" dirty="0">
                <a:solidFill>
                  <a:prstClr val="black"/>
                </a:solidFill>
              </a:rPr>
              <a:t>  Lead Change</a:t>
            </a:r>
          </a:p>
        </p:txBody>
      </p:sp>
      <p:cxnSp>
        <p:nvCxnSpPr>
          <p:cNvPr id="5" name="Straight Connector 4"/>
          <p:cNvCxnSpPr/>
          <p:nvPr/>
        </p:nvCxnSpPr>
        <p:spPr>
          <a:xfrm>
            <a:off x="1524000" y="6252147"/>
            <a:ext cx="9144000" cy="0"/>
          </a:xfrm>
          <a:prstGeom prst="line">
            <a:avLst/>
          </a:prstGeom>
          <a:ln>
            <a:solidFill>
              <a:srgbClr val="FFC000"/>
            </a:solidFill>
          </a:ln>
        </p:spPr>
        <p:style>
          <a:lnRef idx="2">
            <a:schemeClr val="accent6"/>
          </a:lnRef>
          <a:fillRef idx="0">
            <a:schemeClr val="accent6"/>
          </a:fillRef>
          <a:effectRef idx="1">
            <a:schemeClr val="accent6"/>
          </a:effectRef>
          <a:fontRef idx="minor">
            <a:schemeClr val="tx1"/>
          </a:fontRef>
        </p:style>
      </p:cxn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58150" y="38100"/>
            <a:ext cx="2609850" cy="1247508"/>
          </a:xfrm>
          <a:prstGeom prst="rect">
            <a:avLst/>
          </a:prstGeom>
        </p:spPr>
      </p:pic>
      <p:cxnSp>
        <p:nvCxnSpPr>
          <p:cNvPr id="7" name="Straight Connector 6"/>
          <p:cNvCxnSpPr/>
          <p:nvPr/>
        </p:nvCxnSpPr>
        <p:spPr>
          <a:xfrm>
            <a:off x="1524000" y="1219200"/>
            <a:ext cx="9144000" cy="0"/>
          </a:xfrm>
          <a:prstGeom prst="line">
            <a:avLst/>
          </a:prstGeom>
          <a:ln>
            <a:solidFill>
              <a:srgbClr val="FFC000"/>
            </a:solidFill>
          </a:ln>
        </p:spPr>
        <p:style>
          <a:lnRef idx="2">
            <a:schemeClr val="accent6"/>
          </a:lnRef>
          <a:fillRef idx="0">
            <a:schemeClr val="accent6"/>
          </a:fillRef>
          <a:effectRef idx="1">
            <a:schemeClr val="accent6"/>
          </a:effectRef>
          <a:fontRef idx="minor">
            <a:schemeClr val="tx1"/>
          </a:fontRef>
        </p:style>
      </p:cxnSp>
      <p:pic>
        <p:nvPicPr>
          <p:cNvPr id="9" name="Picture 8"/>
          <p:cNvPicPr>
            <a:picLocks noChangeAspect="1"/>
          </p:cNvPicPr>
          <p:nvPr/>
        </p:nvPicPr>
        <p:blipFill>
          <a:blip r:embed="rId3"/>
          <a:stretch>
            <a:fillRect/>
          </a:stretch>
        </p:blipFill>
        <p:spPr>
          <a:xfrm>
            <a:off x="3624264" y="4682308"/>
            <a:ext cx="4638675" cy="1295400"/>
          </a:xfrm>
          <a:prstGeom prst="rect">
            <a:avLst/>
          </a:prstGeom>
        </p:spPr>
      </p:pic>
    </p:spTree>
    <p:extLst>
      <p:ext uri="{BB962C8B-B14F-4D97-AF65-F5344CB8AC3E}">
        <p14:creationId xmlns:p14="http://schemas.microsoft.com/office/powerpoint/2010/main" val="12128721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b="1" dirty="0">
                <a:solidFill>
                  <a:srgbClr val="002060"/>
                </a:solidFill>
              </a:rPr>
              <a:t>Reviewing Data in the PIT Database</a:t>
            </a:r>
            <a:endParaRPr lang="en-US" sz="3200" dirty="0"/>
          </a:p>
        </p:txBody>
      </p:sp>
      <p:sp>
        <p:nvSpPr>
          <p:cNvPr id="3" name="Content Placeholder 2"/>
          <p:cNvSpPr>
            <a:spLocks noGrp="1"/>
          </p:cNvSpPr>
          <p:nvPr>
            <p:ph idx="1"/>
          </p:nvPr>
        </p:nvSpPr>
        <p:spPr>
          <a:xfrm>
            <a:off x="1529255" y="1285652"/>
            <a:ext cx="3810000" cy="4768058"/>
          </a:xfrm>
        </p:spPr>
        <p:txBody>
          <a:bodyPr>
            <a:normAutofit fontScale="85000" lnSpcReduction="20000"/>
          </a:bodyPr>
          <a:lstStyle/>
          <a:p>
            <a:r>
              <a:rPr lang="en-US" dirty="0" smtClean="0"/>
              <a:t>Now you will need to check the values for your units and beds</a:t>
            </a:r>
          </a:p>
          <a:p>
            <a:r>
              <a:rPr lang="en-US" dirty="0" smtClean="0"/>
              <a:t>If your data is not correct,  you will not be able to change it here—you need to fill out the bed change form as mentioned earlier and send it to </a:t>
            </a:r>
            <a:r>
              <a:rPr lang="en-US" dirty="0" smtClean="0">
                <a:hlinkClick r:id="rId2"/>
              </a:rPr>
              <a:t>ctboscoc@gmail.com</a:t>
            </a:r>
            <a:r>
              <a:rPr lang="en-US" dirty="0" smtClean="0"/>
              <a:t> or </a:t>
            </a:r>
            <a:r>
              <a:rPr lang="en-US" dirty="0" smtClean="0">
                <a:hlinkClick r:id="rId3"/>
              </a:rPr>
              <a:t>Kadian@shworks.org</a:t>
            </a:r>
            <a:r>
              <a:rPr lang="en-US" dirty="0" smtClean="0"/>
              <a:t> </a:t>
            </a:r>
            <a:endParaRPr lang="en-US" dirty="0" smtClean="0"/>
          </a:p>
        </p:txBody>
      </p:sp>
      <p:sp>
        <p:nvSpPr>
          <p:cNvPr id="4" name="TextBox 3"/>
          <p:cNvSpPr txBox="1"/>
          <p:nvPr/>
        </p:nvSpPr>
        <p:spPr>
          <a:xfrm>
            <a:off x="3642947" y="6252147"/>
            <a:ext cx="4601308" cy="369332"/>
          </a:xfrm>
          <a:prstGeom prst="rect">
            <a:avLst/>
          </a:prstGeom>
          <a:noFill/>
        </p:spPr>
        <p:txBody>
          <a:bodyPr wrap="square" lIns="91429" tIns="45714" rIns="91429" bIns="45714" rtlCol="0">
            <a:spAutoFit/>
          </a:bodyPr>
          <a:lstStyle/>
          <a:p>
            <a:pPr algn="ctr"/>
            <a:r>
              <a:rPr lang="en-US" dirty="0">
                <a:solidFill>
                  <a:prstClr val="black"/>
                </a:solidFill>
              </a:rPr>
              <a:t>Think Change  </a:t>
            </a:r>
            <a:r>
              <a:rPr lang="en-US" dirty="0">
                <a:solidFill>
                  <a:prstClr val="black"/>
                </a:solidFill>
                <a:latin typeface="Cambria"/>
              </a:rPr>
              <a:t>•  </a:t>
            </a:r>
            <a:r>
              <a:rPr lang="en-US" dirty="0">
                <a:solidFill>
                  <a:prstClr val="black"/>
                </a:solidFill>
              </a:rPr>
              <a:t>Be Change  </a:t>
            </a:r>
            <a:r>
              <a:rPr lang="en-US" dirty="0">
                <a:solidFill>
                  <a:prstClr val="black"/>
                </a:solidFill>
                <a:latin typeface="Cambria"/>
              </a:rPr>
              <a:t>•</a:t>
            </a:r>
            <a:r>
              <a:rPr lang="en-US" dirty="0">
                <a:solidFill>
                  <a:prstClr val="black"/>
                </a:solidFill>
              </a:rPr>
              <a:t>  Lead Change</a:t>
            </a:r>
          </a:p>
        </p:txBody>
      </p:sp>
      <p:cxnSp>
        <p:nvCxnSpPr>
          <p:cNvPr id="5" name="Straight Connector 4"/>
          <p:cNvCxnSpPr/>
          <p:nvPr/>
        </p:nvCxnSpPr>
        <p:spPr>
          <a:xfrm>
            <a:off x="1524000" y="6252147"/>
            <a:ext cx="9144000" cy="0"/>
          </a:xfrm>
          <a:prstGeom prst="line">
            <a:avLst/>
          </a:prstGeom>
          <a:ln>
            <a:solidFill>
              <a:srgbClr val="FFC000"/>
            </a:solidFill>
          </a:ln>
        </p:spPr>
        <p:style>
          <a:lnRef idx="2">
            <a:schemeClr val="accent6"/>
          </a:lnRef>
          <a:fillRef idx="0">
            <a:schemeClr val="accent6"/>
          </a:fillRef>
          <a:effectRef idx="1">
            <a:schemeClr val="accent6"/>
          </a:effectRef>
          <a:fontRef idx="minor">
            <a:schemeClr val="tx1"/>
          </a:fontRef>
        </p:style>
      </p:cxn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58150" y="38100"/>
            <a:ext cx="2609850" cy="1247508"/>
          </a:xfrm>
          <a:prstGeom prst="rect">
            <a:avLst/>
          </a:prstGeom>
        </p:spPr>
      </p:pic>
      <p:cxnSp>
        <p:nvCxnSpPr>
          <p:cNvPr id="7" name="Straight Connector 6"/>
          <p:cNvCxnSpPr/>
          <p:nvPr/>
        </p:nvCxnSpPr>
        <p:spPr>
          <a:xfrm>
            <a:off x="1524000" y="1219200"/>
            <a:ext cx="9144000" cy="0"/>
          </a:xfrm>
          <a:prstGeom prst="line">
            <a:avLst/>
          </a:prstGeom>
          <a:ln>
            <a:solidFill>
              <a:srgbClr val="FFC000"/>
            </a:solidFill>
          </a:ln>
        </p:spPr>
        <p:style>
          <a:lnRef idx="2">
            <a:schemeClr val="accent6"/>
          </a:lnRef>
          <a:fillRef idx="0">
            <a:schemeClr val="accent6"/>
          </a:fillRef>
          <a:effectRef idx="1">
            <a:schemeClr val="accent6"/>
          </a:effectRef>
          <a:fontRef idx="minor">
            <a:schemeClr val="tx1"/>
          </a:fontRef>
        </p:style>
      </p:cxnSp>
      <p:pic>
        <p:nvPicPr>
          <p:cNvPr id="8" name="Picture 7"/>
          <p:cNvPicPr>
            <a:picLocks noChangeAspect="1"/>
          </p:cNvPicPr>
          <p:nvPr/>
        </p:nvPicPr>
        <p:blipFill>
          <a:blip r:embed="rId5"/>
          <a:stretch>
            <a:fillRect/>
          </a:stretch>
        </p:blipFill>
        <p:spPr>
          <a:xfrm>
            <a:off x="5426868" y="1616076"/>
            <a:ext cx="5240347" cy="3384549"/>
          </a:xfrm>
          <a:prstGeom prst="rect">
            <a:avLst/>
          </a:prstGeom>
        </p:spPr>
      </p:pic>
    </p:spTree>
    <p:extLst>
      <p:ext uri="{BB962C8B-B14F-4D97-AF65-F5344CB8AC3E}">
        <p14:creationId xmlns:p14="http://schemas.microsoft.com/office/powerpoint/2010/main" val="19470638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b="1" dirty="0">
                <a:solidFill>
                  <a:srgbClr val="002060"/>
                </a:solidFill>
              </a:rPr>
              <a:t>Reviewing Data in the PIT Database</a:t>
            </a:r>
            <a:endParaRPr lang="en-US" sz="3200" dirty="0"/>
          </a:p>
        </p:txBody>
      </p:sp>
      <p:sp>
        <p:nvSpPr>
          <p:cNvPr id="3" name="Content Placeholder 2"/>
          <p:cNvSpPr>
            <a:spLocks noGrp="1"/>
          </p:cNvSpPr>
          <p:nvPr>
            <p:ph idx="1"/>
          </p:nvPr>
        </p:nvSpPr>
        <p:spPr>
          <a:xfrm>
            <a:off x="1539765" y="1285652"/>
            <a:ext cx="3904594" cy="4768058"/>
          </a:xfrm>
        </p:spPr>
        <p:txBody>
          <a:bodyPr>
            <a:normAutofit fontScale="62500" lnSpcReduction="20000"/>
          </a:bodyPr>
          <a:lstStyle/>
          <a:p>
            <a:r>
              <a:rPr lang="en-US" dirty="0" smtClean="0"/>
              <a:t>Dedicated Subpopulation Beds are next</a:t>
            </a:r>
          </a:p>
          <a:p>
            <a:r>
              <a:rPr lang="en-US" dirty="0" smtClean="0"/>
              <a:t>These are a subset of your overall bed </a:t>
            </a:r>
            <a:r>
              <a:rPr lang="en-US" dirty="0" smtClean="0"/>
              <a:t>totals</a:t>
            </a:r>
          </a:p>
          <a:p>
            <a:r>
              <a:rPr lang="en-US" dirty="0" smtClean="0"/>
              <a:t>These specific sub-population tables are new this year</a:t>
            </a:r>
            <a:endParaRPr lang="en-US" dirty="0" smtClean="0"/>
          </a:p>
          <a:p>
            <a:r>
              <a:rPr lang="en-US" dirty="0" smtClean="0"/>
              <a:t>It’s possible your beds are not dedicated to any of these sub populations and you just need to confirm that 0 appears in all the </a:t>
            </a:r>
            <a:r>
              <a:rPr lang="en-US" dirty="0" smtClean="0"/>
              <a:t>boxes</a:t>
            </a:r>
            <a:endParaRPr lang="en-US" dirty="0" smtClean="0"/>
          </a:p>
          <a:p>
            <a:r>
              <a:rPr lang="en-US" dirty="0" smtClean="0"/>
              <a:t>Again, if your data is not correct,  you will not be able to change it here—you need to fill out the bed change form as mentioned earlier and send it to </a:t>
            </a:r>
            <a:r>
              <a:rPr lang="en-US" dirty="0" smtClean="0">
                <a:hlinkClick r:id="rId2"/>
              </a:rPr>
              <a:t>ctboscoc@gmail.com</a:t>
            </a:r>
            <a:r>
              <a:rPr lang="en-US" dirty="0" smtClean="0"/>
              <a:t> or </a:t>
            </a:r>
            <a:r>
              <a:rPr lang="en-US" dirty="0" smtClean="0">
                <a:hlinkClick r:id="rId3"/>
              </a:rPr>
              <a:t>Kadian@shworks.org</a:t>
            </a:r>
            <a:r>
              <a:rPr lang="en-US" dirty="0" smtClean="0"/>
              <a:t> </a:t>
            </a:r>
            <a:endParaRPr lang="en-US" dirty="0" smtClean="0"/>
          </a:p>
        </p:txBody>
      </p:sp>
      <p:sp>
        <p:nvSpPr>
          <p:cNvPr id="4" name="TextBox 3"/>
          <p:cNvSpPr txBox="1"/>
          <p:nvPr/>
        </p:nvSpPr>
        <p:spPr>
          <a:xfrm>
            <a:off x="3642947" y="6252147"/>
            <a:ext cx="4601308" cy="369332"/>
          </a:xfrm>
          <a:prstGeom prst="rect">
            <a:avLst/>
          </a:prstGeom>
          <a:noFill/>
        </p:spPr>
        <p:txBody>
          <a:bodyPr wrap="square" lIns="91429" tIns="45714" rIns="91429" bIns="45714" rtlCol="0">
            <a:spAutoFit/>
          </a:bodyPr>
          <a:lstStyle/>
          <a:p>
            <a:pPr algn="ctr"/>
            <a:r>
              <a:rPr lang="en-US" dirty="0">
                <a:solidFill>
                  <a:prstClr val="black"/>
                </a:solidFill>
              </a:rPr>
              <a:t>Think Change  </a:t>
            </a:r>
            <a:r>
              <a:rPr lang="en-US" dirty="0">
                <a:solidFill>
                  <a:prstClr val="black"/>
                </a:solidFill>
                <a:latin typeface="Cambria"/>
              </a:rPr>
              <a:t>•  </a:t>
            </a:r>
            <a:r>
              <a:rPr lang="en-US" dirty="0">
                <a:solidFill>
                  <a:prstClr val="black"/>
                </a:solidFill>
              </a:rPr>
              <a:t>Be Change  </a:t>
            </a:r>
            <a:r>
              <a:rPr lang="en-US" dirty="0">
                <a:solidFill>
                  <a:prstClr val="black"/>
                </a:solidFill>
                <a:latin typeface="Cambria"/>
              </a:rPr>
              <a:t>•</a:t>
            </a:r>
            <a:r>
              <a:rPr lang="en-US" dirty="0">
                <a:solidFill>
                  <a:prstClr val="black"/>
                </a:solidFill>
              </a:rPr>
              <a:t>  Lead Change</a:t>
            </a:r>
          </a:p>
        </p:txBody>
      </p:sp>
      <p:cxnSp>
        <p:nvCxnSpPr>
          <p:cNvPr id="5" name="Straight Connector 4"/>
          <p:cNvCxnSpPr/>
          <p:nvPr/>
        </p:nvCxnSpPr>
        <p:spPr>
          <a:xfrm>
            <a:off x="1524000" y="6252147"/>
            <a:ext cx="9144000" cy="0"/>
          </a:xfrm>
          <a:prstGeom prst="line">
            <a:avLst/>
          </a:prstGeom>
          <a:ln>
            <a:solidFill>
              <a:srgbClr val="FFC000"/>
            </a:solidFill>
          </a:ln>
        </p:spPr>
        <p:style>
          <a:lnRef idx="2">
            <a:schemeClr val="accent6"/>
          </a:lnRef>
          <a:fillRef idx="0">
            <a:schemeClr val="accent6"/>
          </a:fillRef>
          <a:effectRef idx="1">
            <a:schemeClr val="accent6"/>
          </a:effectRef>
          <a:fontRef idx="minor">
            <a:schemeClr val="tx1"/>
          </a:fontRef>
        </p:style>
      </p:cxn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58150" y="38100"/>
            <a:ext cx="2609850" cy="1247508"/>
          </a:xfrm>
          <a:prstGeom prst="rect">
            <a:avLst/>
          </a:prstGeom>
        </p:spPr>
      </p:pic>
      <p:cxnSp>
        <p:nvCxnSpPr>
          <p:cNvPr id="7" name="Straight Connector 6"/>
          <p:cNvCxnSpPr/>
          <p:nvPr/>
        </p:nvCxnSpPr>
        <p:spPr>
          <a:xfrm>
            <a:off x="1524000" y="1219200"/>
            <a:ext cx="9144000" cy="0"/>
          </a:xfrm>
          <a:prstGeom prst="line">
            <a:avLst/>
          </a:prstGeom>
          <a:ln>
            <a:solidFill>
              <a:srgbClr val="FFC000"/>
            </a:solidFill>
          </a:ln>
        </p:spPr>
        <p:style>
          <a:lnRef idx="2">
            <a:schemeClr val="accent6"/>
          </a:lnRef>
          <a:fillRef idx="0">
            <a:schemeClr val="accent6"/>
          </a:fillRef>
          <a:effectRef idx="1">
            <a:schemeClr val="accent6"/>
          </a:effectRef>
          <a:fontRef idx="minor">
            <a:schemeClr val="tx1"/>
          </a:fontRef>
        </p:style>
      </p:cxnSp>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871787" y="1654177"/>
            <a:ext cx="4368673" cy="2981325"/>
          </a:xfrm>
          <a:prstGeom prst="rect">
            <a:avLst/>
          </a:prstGeom>
        </p:spPr>
      </p:pic>
    </p:spTree>
    <p:extLst>
      <p:ext uri="{BB962C8B-B14F-4D97-AF65-F5344CB8AC3E}">
        <p14:creationId xmlns:p14="http://schemas.microsoft.com/office/powerpoint/2010/main" val="25288299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b="1" dirty="0">
                <a:solidFill>
                  <a:srgbClr val="002060"/>
                </a:solidFill>
              </a:rPr>
              <a:t>Reviewing Data in the PIT Database</a:t>
            </a:r>
            <a:endParaRPr lang="en-US" sz="3200" dirty="0"/>
          </a:p>
        </p:txBody>
      </p:sp>
      <p:sp>
        <p:nvSpPr>
          <p:cNvPr id="3" name="Content Placeholder 2"/>
          <p:cNvSpPr>
            <a:spLocks noGrp="1"/>
          </p:cNvSpPr>
          <p:nvPr>
            <p:ph idx="1"/>
          </p:nvPr>
        </p:nvSpPr>
        <p:spPr>
          <a:xfrm>
            <a:off x="1550276" y="1285652"/>
            <a:ext cx="5018690" cy="4900088"/>
          </a:xfrm>
        </p:spPr>
        <p:txBody>
          <a:bodyPr>
            <a:normAutofit fontScale="70000" lnSpcReduction="20000"/>
          </a:bodyPr>
          <a:lstStyle/>
          <a:p>
            <a:r>
              <a:rPr lang="en-US" dirty="0" smtClean="0"/>
              <a:t>Overflow and Seasonal Bed section applies just to Emergency Shelters </a:t>
            </a:r>
          </a:p>
          <a:p>
            <a:r>
              <a:rPr lang="en-US" dirty="0" smtClean="0"/>
              <a:t>Overflow beds are beds available on an ad hoc or temporary basis during the year in response to demand that exceeds planned capacity</a:t>
            </a:r>
          </a:p>
          <a:p>
            <a:r>
              <a:rPr lang="en-US" dirty="0" smtClean="0"/>
              <a:t>Seasonal beds are not available year-round, but are available on a planned basis with set start and end dates during an anticipated period of higher demand</a:t>
            </a:r>
          </a:p>
          <a:p>
            <a:r>
              <a:rPr lang="en-US" dirty="0" smtClean="0"/>
              <a:t>Again, if your data is not correct,  you will not be able to change it here—you need to fill out the bed change form as mentioned earlier and send it to </a:t>
            </a:r>
            <a:r>
              <a:rPr lang="en-US" dirty="0" smtClean="0">
                <a:hlinkClick r:id="rId2"/>
              </a:rPr>
              <a:t>ctboscoc@gmail.com</a:t>
            </a:r>
            <a:r>
              <a:rPr lang="en-US" dirty="0" smtClean="0"/>
              <a:t> or </a:t>
            </a:r>
            <a:r>
              <a:rPr lang="en-US" dirty="0" smtClean="0">
                <a:hlinkClick r:id="rId3"/>
              </a:rPr>
              <a:t>Kadian@shworks.org</a:t>
            </a:r>
            <a:r>
              <a:rPr lang="en-US" dirty="0" smtClean="0"/>
              <a:t> </a:t>
            </a:r>
            <a:endParaRPr lang="en-US" dirty="0" smtClean="0"/>
          </a:p>
        </p:txBody>
      </p:sp>
      <p:sp>
        <p:nvSpPr>
          <p:cNvPr id="4" name="TextBox 3"/>
          <p:cNvSpPr txBox="1"/>
          <p:nvPr/>
        </p:nvSpPr>
        <p:spPr>
          <a:xfrm>
            <a:off x="3642947" y="6252147"/>
            <a:ext cx="4601308" cy="369332"/>
          </a:xfrm>
          <a:prstGeom prst="rect">
            <a:avLst/>
          </a:prstGeom>
          <a:noFill/>
        </p:spPr>
        <p:txBody>
          <a:bodyPr wrap="square" lIns="91429" tIns="45714" rIns="91429" bIns="45714" rtlCol="0">
            <a:spAutoFit/>
          </a:bodyPr>
          <a:lstStyle/>
          <a:p>
            <a:pPr algn="ctr"/>
            <a:r>
              <a:rPr lang="en-US" dirty="0">
                <a:solidFill>
                  <a:prstClr val="black"/>
                </a:solidFill>
              </a:rPr>
              <a:t>Think Change  </a:t>
            </a:r>
            <a:r>
              <a:rPr lang="en-US" dirty="0">
                <a:solidFill>
                  <a:prstClr val="black"/>
                </a:solidFill>
                <a:latin typeface="Cambria"/>
              </a:rPr>
              <a:t>•  </a:t>
            </a:r>
            <a:r>
              <a:rPr lang="en-US" dirty="0">
                <a:solidFill>
                  <a:prstClr val="black"/>
                </a:solidFill>
              </a:rPr>
              <a:t>Be Change  </a:t>
            </a:r>
            <a:r>
              <a:rPr lang="en-US" dirty="0">
                <a:solidFill>
                  <a:prstClr val="black"/>
                </a:solidFill>
                <a:latin typeface="Cambria"/>
              </a:rPr>
              <a:t>•</a:t>
            </a:r>
            <a:r>
              <a:rPr lang="en-US" dirty="0">
                <a:solidFill>
                  <a:prstClr val="black"/>
                </a:solidFill>
              </a:rPr>
              <a:t>  Lead Change</a:t>
            </a:r>
          </a:p>
        </p:txBody>
      </p:sp>
      <p:cxnSp>
        <p:nvCxnSpPr>
          <p:cNvPr id="5" name="Straight Connector 4"/>
          <p:cNvCxnSpPr/>
          <p:nvPr/>
        </p:nvCxnSpPr>
        <p:spPr>
          <a:xfrm>
            <a:off x="1524000" y="6252147"/>
            <a:ext cx="9144000" cy="0"/>
          </a:xfrm>
          <a:prstGeom prst="line">
            <a:avLst/>
          </a:prstGeom>
          <a:ln>
            <a:solidFill>
              <a:srgbClr val="FFC000"/>
            </a:solidFill>
          </a:ln>
        </p:spPr>
        <p:style>
          <a:lnRef idx="2">
            <a:schemeClr val="accent6"/>
          </a:lnRef>
          <a:fillRef idx="0">
            <a:schemeClr val="accent6"/>
          </a:fillRef>
          <a:effectRef idx="1">
            <a:schemeClr val="accent6"/>
          </a:effectRef>
          <a:fontRef idx="minor">
            <a:schemeClr val="tx1"/>
          </a:fontRef>
        </p:style>
      </p:cxn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58150" y="38100"/>
            <a:ext cx="2609850" cy="1247508"/>
          </a:xfrm>
          <a:prstGeom prst="rect">
            <a:avLst/>
          </a:prstGeom>
        </p:spPr>
      </p:pic>
      <p:cxnSp>
        <p:nvCxnSpPr>
          <p:cNvPr id="7" name="Straight Connector 6"/>
          <p:cNvCxnSpPr/>
          <p:nvPr/>
        </p:nvCxnSpPr>
        <p:spPr>
          <a:xfrm>
            <a:off x="1524000" y="1219200"/>
            <a:ext cx="9144000" cy="0"/>
          </a:xfrm>
          <a:prstGeom prst="line">
            <a:avLst/>
          </a:prstGeom>
          <a:ln>
            <a:solidFill>
              <a:srgbClr val="FFC000"/>
            </a:solidFill>
          </a:ln>
        </p:spPr>
        <p:style>
          <a:lnRef idx="2">
            <a:schemeClr val="accent6"/>
          </a:lnRef>
          <a:fillRef idx="0">
            <a:schemeClr val="accent6"/>
          </a:fillRef>
          <a:effectRef idx="1">
            <a:schemeClr val="accent6"/>
          </a:effectRef>
          <a:fontRef idx="minor">
            <a:schemeClr val="tx1"/>
          </a:fontRef>
        </p:style>
      </p:cxnSp>
      <p:pic>
        <p:nvPicPr>
          <p:cNvPr id="8" name="Picture 7"/>
          <p:cNvPicPr>
            <a:picLocks noChangeAspect="1"/>
          </p:cNvPicPr>
          <p:nvPr/>
        </p:nvPicPr>
        <p:blipFill>
          <a:blip r:embed="rId5"/>
          <a:stretch>
            <a:fillRect/>
          </a:stretch>
        </p:blipFill>
        <p:spPr>
          <a:xfrm>
            <a:off x="6667238" y="1905286"/>
            <a:ext cx="3800737" cy="1599915"/>
          </a:xfrm>
          <a:prstGeom prst="rect">
            <a:avLst/>
          </a:prstGeom>
        </p:spPr>
      </p:pic>
    </p:spTree>
    <p:extLst>
      <p:ext uri="{BB962C8B-B14F-4D97-AF65-F5344CB8AC3E}">
        <p14:creationId xmlns:p14="http://schemas.microsoft.com/office/powerpoint/2010/main" val="223687870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b="1" dirty="0">
                <a:solidFill>
                  <a:srgbClr val="002060"/>
                </a:solidFill>
              </a:rPr>
              <a:t>Reviewing Data in the PIT Database</a:t>
            </a:r>
            <a:endParaRPr lang="en-US" sz="3200" dirty="0"/>
          </a:p>
        </p:txBody>
      </p:sp>
      <p:sp>
        <p:nvSpPr>
          <p:cNvPr id="3" name="Content Placeholder 2"/>
          <p:cNvSpPr>
            <a:spLocks noGrp="1"/>
          </p:cNvSpPr>
          <p:nvPr>
            <p:ph idx="1"/>
          </p:nvPr>
        </p:nvSpPr>
        <p:spPr>
          <a:xfrm>
            <a:off x="1518745" y="1285652"/>
            <a:ext cx="9128234" cy="2981548"/>
          </a:xfrm>
        </p:spPr>
        <p:txBody>
          <a:bodyPr>
            <a:normAutofit fontScale="85000" lnSpcReduction="10000"/>
          </a:bodyPr>
          <a:lstStyle/>
          <a:p>
            <a:r>
              <a:rPr lang="en-US" dirty="0" smtClean="0"/>
              <a:t>Finally, you will need to check the box indicating that you verified the data and click Save</a:t>
            </a:r>
          </a:p>
          <a:p>
            <a:r>
              <a:rPr lang="en-US" b="1" dirty="0" smtClean="0">
                <a:solidFill>
                  <a:srgbClr val="FF0000"/>
                </a:solidFill>
              </a:rPr>
              <a:t>Even if you have bed changes, you should still click this box!</a:t>
            </a:r>
          </a:p>
          <a:p>
            <a:r>
              <a:rPr lang="en-US" dirty="0" smtClean="0"/>
              <a:t>Completion rates are determined by the selection of this checkbox and as long as you’ve submitted your bed change form and verified or updated the remaining data, you’ve done your due diligence!</a:t>
            </a:r>
          </a:p>
        </p:txBody>
      </p:sp>
      <p:sp>
        <p:nvSpPr>
          <p:cNvPr id="4" name="TextBox 3"/>
          <p:cNvSpPr txBox="1"/>
          <p:nvPr/>
        </p:nvSpPr>
        <p:spPr>
          <a:xfrm>
            <a:off x="3642947" y="6252147"/>
            <a:ext cx="4601308" cy="369332"/>
          </a:xfrm>
          <a:prstGeom prst="rect">
            <a:avLst/>
          </a:prstGeom>
          <a:noFill/>
        </p:spPr>
        <p:txBody>
          <a:bodyPr wrap="square" lIns="91429" tIns="45714" rIns="91429" bIns="45714" rtlCol="0">
            <a:spAutoFit/>
          </a:bodyPr>
          <a:lstStyle/>
          <a:p>
            <a:pPr algn="ctr"/>
            <a:r>
              <a:rPr lang="en-US" dirty="0">
                <a:solidFill>
                  <a:prstClr val="black"/>
                </a:solidFill>
              </a:rPr>
              <a:t>Think Change  </a:t>
            </a:r>
            <a:r>
              <a:rPr lang="en-US" dirty="0">
                <a:solidFill>
                  <a:prstClr val="black"/>
                </a:solidFill>
                <a:latin typeface="Cambria"/>
              </a:rPr>
              <a:t>•  </a:t>
            </a:r>
            <a:r>
              <a:rPr lang="en-US" dirty="0">
                <a:solidFill>
                  <a:prstClr val="black"/>
                </a:solidFill>
              </a:rPr>
              <a:t>Be Change  </a:t>
            </a:r>
            <a:r>
              <a:rPr lang="en-US" dirty="0">
                <a:solidFill>
                  <a:prstClr val="black"/>
                </a:solidFill>
                <a:latin typeface="Cambria"/>
              </a:rPr>
              <a:t>•</a:t>
            </a:r>
            <a:r>
              <a:rPr lang="en-US" dirty="0">
                <a:solidFill>
                  <a:prstClr val="black"/>
                </a:solidFill>
              </a:rPr>
              <a:t>  Lead Change</a:t>
            </a:r>
          </a:p>
        </p:txBody>
      </p:sp>
      <p:cxnSp>
        <p:nvCxnSpPr>
          <p:cNvPr id="5" name="Straight Connector 4"/>
          <p:cNvCxnSpPr/>
          <p:nvPr/>
        </p:nvCxnSpPr>
        <p:spPr>
          <a:xfrm>
            <a:off x="1524000" y="6252147"/>
            <a:ext cx="9144000" cy="0"/>
          </a:xfrm>
          <a:prstGeom prst="line">
            <a:avLst/>
          </a:prstGeom>
          <a:ln>
            <a:solidFill>
              <a:srgbClr val="FFC000"/>
            </a:solidFill>
          </a:ln>
        </p:spPr>
        <p:style>
          <a:lnRef idx="2">
            <a:schemeClr val="accent6"/>
          </a:lnRef>
          <a:fillRef idx="0">
            <a:schemeClr val="accent6"/>
          </a:fillRef>
          <a:effectRef idx="1">
            <a:schemeClr val="accent6"/>
          </a:effectRef>
          <a:fontRef idx="minor">
            <a:schemeClr val="tx1"/>
          </a:fontRef>
        </p:style>
      </p:cxn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58150" y="38100"/>
            <a:ext cx="2609850" cy="1247508"/>
          </a:xfrm>
          <a:prstGeom prst="rect">
            <a:avLst/>
          </a:prstGeom>
        </p:spPr>
      </p:pic>
      <p:cxnSp>
        <p:nvCxnSpPr>
          <p:cNvPr id="7" name="Straight Connector 6"/>
          <p:cNvCxnSpPr/>
          <p:nvPr/>
        </p:nvCxnSpPr>
        <p:spPr>
          <a:xfrm>
            <a:off x="1524000" y="1219200"/>
            <a:ext cx="9144000" cy="0"/>
          </a:xfrm>
          <a:prstGeom prst="line">
            <a:avLst/>
          </a:prstGeom>
          <a:ln>
            <a:solidFill>
              <a:srgbClr val="FFC000"/>
            </a:solidFill>
          </a:ln>
        </p:spPr>
        <p:style>
          <a:lnRef idx="2">
            <a:schemeClr val="accent6"/>
          </a:lnRef>
          <a:fillRef idx="0">
            <a:schemeClr val="accent6"/>
          </a:fillRef>
          <a:effectRef idx="1">
            <a:schemeClr val="accent6"/>
          </a:effectRef>
          <a:fontRef idx="minor">
            <a:schemeClr val="tx1"/>
          </a:fontRef>
        </p:style>
      </p:cxnSp>
      <p:pic>
        <p:nvPicPr>
          <p:cNvPr id="9" name="Picture 8"/>
          <p:cNvPicPr>
            <a:picLocks noChangeAspect="1"/>
          </p:cNvPicPr>
          <p:nvPr/>
        </p:nvPicPr>
        <p:blipFill>
          <a:blip r:embed="rId3"/>
          <a:stretch>
            <a:fillRect/>
          </a:stretch>
        </p:blipFill>
        <p:spPr>
          <a:xfrm>
            <a:off x="3679869" y="4717730"/>
            <a:ext cx="4648200" cy="1047750"/>
          </a:xfrm>
          <a:prstGeom prst="rect">
            <a:avLst/>
          </a:prstGeom>
        </p:spPr>
      </p:pic>
    </p:spTree>
    <p:extLst>
      <p:ext uri="{BB962C8B-B14F-4D97-AF65-F5344CB8AC3E}">
        <p14:creationId xmlns:p14="http://schemas.microsoft.com/office/powerpoint/2010/main" val="61230787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642947" y="6252147"/>
            <a:ext cx="4601308" cy="369332"/>
          </a:xfrm>
          <a:prstGeom prst="rect">
            <a:avLst/>
          </a:prstGeom>
          <a:noFill/>
        </p:spPr>
        <p:txBody>
          <a:bodyPr wrap="square" lIns="91429" tIns="45714" rIns="91429" bIns="45714" rtlCol="0">
            <a:spAutoFit/>
          </a:bodyPr>
          <a:lstStyle/>
          <a:p>
            <a:pPr algn="ctr"/>
            <a:r>
              <a:rPr lang="en-US" dirty="0">
                <a:solidFill>
                  <a:prstClr val="black"/>
                </a:solidFill>
              </a:rPr>
              <a:t>Think Change  </a:t>
            </a:r>
            <a:r>
              <a:rPr lang="en-US" dirty="0">
                <a:solidFill>
                  <a:prstClr val="black"/>
                </a:solidFill>
                <a:latin typeface="Cambria"/>
              </a:rPr>
              <a:t>•  </a:t>
            </a:r>
            <a:r>
              <a:rPr lang="en-US" dirty="0">
                <a:solidFill>
                  <a:prstClr val="black"/>
                </a:solidFill>
              </a:rPr>
              <a:t>Be Change  </a:t>
            </a:r>
            <a:r>
              <a:rPr lang="en-US" dirty="0">
                <a:solidFill>
                  <a:prstClr val="black"/>
                </a:solidFill>
                <a:latin typeface="Cambria"/>
              </a:rPr>
              <a:t>•</a:t>
            </a:r>
            <a:r>
              <a:rPr lang="en-US" dirty="0">
                <a:solidFill>
                  <a:prstClr val="black"/>
                </a:solidFill>
              </a:rPr>
              <a:t>  Lead Change</a:t>
            </a:r>
          </a:p>
        </p:txBody>
      </p:sp>
      <p:cxnSp>
        <p:nvCxnSpPr>
          <p:cNvPr id="9" name="Straight Connector 8"/>
          <p:cNvCxnSpPr/>
          <p:nvPr/>
        </p:nvCxnSpPr>
        <p:spPr>
          <a:xfrm>
            <a:off x="1524000" y="6252147"/>
            <a:ext cx="9144000" cy="0"/>
          </a:xfrm>
          <a:prstGeom prst="line">
            <a:avLst/>
          </a:prstGeom>
          <a:ln>
            <a:solidFill>
              <a:srgbClr val="FFC000"/>
            </a:solidFill>
          </a:ln>
        </p:spPr>
        <p:style>
          <a:lnRef idx="2">
            <a:schemeClr val="accent6"/>
          </a:lnRef>
          <a:fillRef idx="0">
            <a:schemeClr val="accent6"/>
          </a:fillRef>
          <a:effectRef idx="1">
            <a:schemeClr val="accent6"/>
          </a:effectRef>
          <a:fontRef idx="minor">
            <a:schemeClr val="tx1"/>
          </a:fontRef>
        </p:style>
      </p:cxn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58150" y="38100"/>
            <a:ext cx="2609850" cy="1247508"/>
          </a:xfrm>
          <a:prstGeom prst="rect">
            <a:avLst/>
          </a:prstGeom>
        </p:spPr>
      </p:pic>
      <p:sp>
        <p:nvSpPr>
          <p:cNvPr id="12" name="Content Placeholder 1"/>
          <p:cNvSpPr txBox="1">
            <a:spLocks/>
          </p:cNvSpPr>
          <p:nvPr/>
        </p:nvSpPr>
        <p:spPr>
          <a:xfrm>
            <a:off x="1828800" y="2209802"/>
            <a:ext cx="8229600" cy="4525963"/>
          </a:xfrm>
          <a:prstGeom prst="rect">
            <a:avLst/>
          </a:prstGeom>
        </p:spPr>
        <p:txBody>
          <a:bodyPr vert="horz" lIns="91429" tIns="45714" rIns="91429" bIns="45714"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860" lvl="1" indent="-342860" algn="l">
              <a:buFont typeface="Arial" pitchFamily="34" charset="0"/>
              <a:buChar char="•"/>
            </a:pPr>
            <a:endParaRPr lang="en-US" sz="2000" dirty="0">
              <a:solidFill>
                <a:prstClr val="black"/>
              </a:solidFill>
            </a:endParaRPr>
          </a:p>
        </p:txBody>
      </p:sp>
      <p:sp>
        <p:nvSpPr>
          <p:cNvPr id="2" name="Rectangle 1"/>
          <p:cNvSpPr/>
          <p:nvPr/>
        </p:nvSpPr>
        <p:spPr>
          <a:xfrm>
            <a:off x="1524000" y="2170032"/>
            <a:ext cx="9144000" cy="769441"/>
          </a:xfrm>
          <a:prstGeom prst="rect">
            <a:avLst/>
          </a:prstGeom>
        </p:spPr>
        <p:txBody>
          <a:bodyPr wrap="square" lIns="91429" tIns="45714" rIns="91429" bIns="45714">
            <a:spAutoFit/>
          </a:bodyPr>
          <a:lstStyle/>
          <a:p>
            <a:pPr marL="502861" lvl="1" algn="ctr" defTabSz="801594">
              <a:spcAft>
                <a:spcPts val="1200"/>
              </a:spcAft>
              <a:buClr>
                <a:srgbClr val="CCB400"/>
              </a:buClr>
              <a:buSzPct val="70000"/>
            </a:pPr>
            <a:r>
              <a:rPr lang="en-US" sz="4400" b="1" dirty="0">
                <a:solidFill>
                  <a:srgbClr val="002060"/>
                </a:solidFill>
              </a:rPr>
              <a:t>Our Contact Information</a:t>
            </a:r>
          </a:p>
        </p:txBody>
      </p:sp>
      <p:sp>
        <p:nvSpPr>
          <p:cNvPr id="3" name="AutoShape 2" descr="data:image/jpeg;base64,/9j/4AAQSkZJRgABAQAAAQABAAD/2wBDAAkGBwgHBgkIBwgKCgkLDRYPDQwMDRsUFRAWIB0iIiAdHx8kKDQsJCYxJx8fLT0tMTU3Ojo6Iys/RD84QzQ5Ojf/2wBDAQoKCg0MDRoPDxo3JR8lNzc3Nzc3Nzc3Nzc3Nzc3Nzc3Nzc3Nzc3Nzc3Nzc3Nzc3Nzc3Nzc3Nzc3Nzc3Nzc3Nzf/wAARCADdAOQDASIAAhEBAxEB/8QAHAABAQEBAAMBAQAAAAAAAAAAAAcGAQMEBQII/8QARxAAAQMCAgEPCQYFAwUAAAAAAAECAwQFBhGTBxITFyExNlFTVFVzkbHRFRYyQVJhcZSyFCJ0gcHSIzRCocIkNWIzgpKi8P/EABoBAQEAAwEBAAAAAAAAAAAAAAABAwQFAgb/xAAuEQEAAQMDAAoCAQUBAAAAAAAAAQIDBBEUUgUSExUhMTJRU5FhoTMiNEGBwfD/2gAMAwEAAhEDEQA/ALiAAAAAAAAAAAAAAADjlRqKqrkib6qYe86pNtop3Q0FO+tVq5LIjtYzP3Lu59h+9VS6S0NjjpYHKx1ZIrHuRcl1iJmqfnmifDMkBdEVe2ap1BUTtjuFJJSNVctlR+vanx3EU3cUjJo2yRPa9j0RzXNXNFRfWh/NpUtSS6yz0lXbZnK5tPk+LP8ApaueafDPLtGhqoYAIoAABw6AOHQAOHQAAAAAAAAcUDoPDU1ENLA+eokbHExM3OcuSIhlKnVDtUcithgqpkT+prUai9qnui3XX6Y1YbuRas+urRsQYjbHt/Mavtb4jbHt/Martb4mTbXuLD3hi84bcGI2x7fzGq7W+I2x7fzKq7W+I213ineGLzhtwYjbHt/Martb4jbHt/Mqrtb4jbXeJ3hi84bcGI2x7fzGq7W+I2x7fzGq7W+I213iveGLzh7uqBh2fEFsiSiVv2mnkVzGvXJHoqZKmfHvEwnwjiGB2tfaal3vjaj0/tmULbHt/Martb4jbHt/Martb4jbXuKd4YvOE7hwniCZ2tbaKpF/5s1qdq5FH1O8MVVhiqai4o1tRPrWpG12etame+qbmaqv9j8bY9v5jVf+viNse38xqu1viXb3uJ3hi84bY6YlNUe3qu7RVaJ/2+JqbTcqe7UTKukcro38aZKipvopjrtV0RrVDLayrN6dKKtZe6cOoDG2A4dAHAdAHDoAAAAczB0AczPFV1MNJTvnqZGxxRpm5zt5EOVdTDR08lRUyNjijTNznLuIhJsWYnmvk+xxZx0TFzZH63L7TvD1GexYqu1aR5NLMzKMajWfP/EGLMTzXyfYos46Fi/cZvK//k7w9RnTpw7NFFNFOlL5K9ervVzXXPiAA9sYAAAAAA6xrnuRrEVXOXJET1qamHAN7lja5yU0aqnovlXNOxDxXcoo9Ustqxcu+inVlQa3a+vXt0mkd+0bX169uk0jv2njcWuTNsMnhLJA1u19evbpNI79o2vr17dJpXftG5tcjYZPCWSKrqZ8HF69/wChl9r69e3SaRf2m3wdaaizWhaSrWNZNlc/+GqqmSmrl3qK7elMuj0Zi3rV/rV0zEaPvAIDmPogAAAAAAAAAAAAB8vEVoZerXJRvesark5j09Tk3s04iN3K31NsrH0tZHrJWdjk40X1oXdUPjYlw/TX2j2OXJk7N2KZE3Wr+qe42sbI7KdJ8nM6QwIyKetT6oRj1nD2rlQVNtrH0tZHrJWdjk40X1oeqdiJiY1h8rVTNM6T5gAKgAAAAA9yzf7vQ/iGfUhVcYYgWwUUb4Y2vqJnK2NHbyZb6qSqzf7xQ/iGfUhtdVb0bb8ZP8TRyKYqvUxLsYNyq3iXKqfPWHrx3nG07GyxUj9Y5M2qlMmSp+Z+vKmOuaSfLtN/RJ/o4Orb3HnyNOb9PCHWjDrmNe1qTnypjrmkny7R5Ux1zST5dpRshkTt44QbKv5avtOfKmOuaSfLtHlTHXNJPlmlGyGQ7enhC7Kv5avtOfKmOuaSfLtHlTHXNJPlmlGyGQ7enhBsq/lq+058qY65pJ8u0eVMdc0k+WaUbIZDt44QbKv5avtOfKmOuaSfLtHlTHXNJPl2lGyGQ7eOEGyr+Wr7Tnypjrf+ySfLNPLQY3uNFWNpsQ0extdvvSNWOb78vWnwKDkfMv1kpb1ROp6lqI5N2ORE3WLxp4Fi7bq8KqY0/DzVi36I61u5Mz7T5PfgmjniZLC9r43pm1zVzRUPKhMbTdK/BtyW23Rrn0TnZoqbqNT2m+7jQpNNPFUQMmge2SN6Ztc1c0VDHdtTRP4Z8bJi9Gk+FUecPKADE2g4p0AfFxLh+mvtJscv3J2f9KZE3Wr+qe4ndTgi+wSqxlK2ZvqfHI3Je1UK8DPaya7UaR5NHJ6Ps5E9arwn8I35nX/o52kZ4jzOxB0c7SM8SyAzb657Q1u5rHvKN+Z2IOjn6RniPM7EHRz9IzxLIBvrntB3NY95RvzOxB0c7SM8R5nYg6OfpGeJZAN9c9oO5rHvKSWzCd8guVJLLQOaxkzHOXZGbiIqe8+1qrejbfjJ/iUAn+qt6Nt+Mn+It3qrt6mZS/iUY2LXFE+ejdUP8nB1be4854KH+Tg6tvcec0583Wp9MAAI9AAAAAAAAAAAABQPmX2zUt6onU9S3JybsciJ95i8aGDtNxr8G3XybckV9E92aKm8iL/W39UN9ervS2aidVVbtxNxjE33rxIYK20NfjW7fb7gqx0ETskRN7L2G/qv/wAm3Y16k9f0/wDvJyszTtaey/k/5+VMRc0RU3lAaiNaiIm4gNR1X6AAAAAAAAAAAAACf6q3o234ydzSgGZxxYJr3QRfZNb9ogcrmtcuSORU3Uz7OwzWKopuRMtTOt1XMeqmmPF9+i/k4Orb3HnJtC7HcETIY2S61ia1M2xquSe8/ez495N+jjPc4/j6o+2GM/SNOzq+lGOE62fHvJv0cY2fHvsP0cZNvPKPte8I+Or6UYE52fHvJv0cY2fHvJv0cY288o+zfx8dX0owJzs+PeTfo4xs+PeTfo4xt55R9m/j46vpRgTnZ8e8m/RxjZ8e+w/Rxjbzyj7N/Hx1fSjAnOz499h+jjGz495N+jjG3nlH2b+Pjq+lFzPQvV3pbPROqat+SJuMYnpPXiQxOz495OT/AMIxS4Tvd6rGVGI6lzYmr6CvRXKnEiJuNLFimnxrqjT8JVmXK46tq3Ov5jwetbqGvxvdVrrgro6CNckRF3MvZb+qlJpaeKkp2QU8bY4mJk1rU3EQUtNDSQMgp2Njijbk1rU3EQ8xju3Zr8I8IhnxsaLMTM+NU+cuA6DE2gHMz17hW09BSyVNXK2OJiZq5REa+EJMxEay7W1cFDTSVNVI2OKNM3OUxtRqkUjXqlPQTyNTec5yNz/LdMpijEdRfanL70dIxf4cWf8Ad3v7j4R07OFT1dbnm+ey+lq+v1bPl7qHtlR9GP0qeA2yo+jH6ZPAngM2zs+zT71yuX6UPbKj6MfpU8BtlR9GP0yeBPANnZ9jvXK5fpQ9sqPox+lTwG2VH0Y/TJ4E8A2dn2XvXK5fpQ9sqPox+mTwG2TH0W/Sp4E8A2dn2TvTK5fpQ9smPot+lTwG2VH0W/Sp4E8A2dn2O9crl+lD2yo+i36VPAbZUfRb9MngTwDZ2fZe9crl+lETVJiz3bZJl7pU8DXWS6wXm3srKbXI1yq1Wu32qm+ikNKnqZcHn/iH9yGtlY9FujrUt/o3OvXr3UrnWNGuOgHPd4AAAAABkAAAAAAAerca6C3UclVVvRkUaZqv6fEkWJsRVF9qs3Zx0rF/hQ573vXjUq97tcN3tstFM5WteiZOTfaqbqKRy82qqs9Y6lrGZKm6x6ei9ONDfwYtzM6+bh9MVXopiI9L0AAdR86AAAAAAAAAAAAAAAAFT1MuDz/xD+5CWFT1MuDz/wAQ/uQ087+J1Oh/7n/TXgA5D6oAAAAAAAAAAAAAcPm32zUt6onU1U3Jd+ORPSYvGh9M4pYmYnWHmuimumaao8ENvVpqrPWupatmS77Hp6L040PQLhfLPS3qidTVTfeyRPSYvGhPKrAF4ilVsDoJ4/U7X61fzRTrWcymqP650l8xl9F3LdetqNYZIGm8xL7yMOmQeYl95GHTIZtxa5NTY5HCWZBpvMS+8jDpkHmJfeRh0yDcWuRscjhLMg03mJfeRh0yDzEvvIw6ZBuLXI2ORwlmQafzEvvIw6ZDnmJfeRh0yDcWuRscjhLMg+7csJ3a2UM1bVxxNhhTN6tkRVyzy3vzM79pj9/YXt7XJNlkcJeUHsWajmvNalHQojplarkRy61Mk390+/5iX3kYdMhNxa5LssjhLMFT1MuDz/xD+5DJ+Yl95GDTIUHCdnfZLQyllej5Vcr3q3ezX1IauXeort6Uzq6XReLet3+tXTMRo+0ADmPogAAAAAAAAAAAAAAAA5kdAAAAAAAAAAAAZ7H/AAPufVp9SEMLnj/gfc+rT6kIYWElrdS3hZH1EnchZyMalvCyPqJO5CziSDI5kdBFAAAAAAAAAAAAAAAAAAAAAAAAAAAAAAAAZ7H/AAPufVp9SEMLpj/gfc+rT6kIWWElrdS7hZH1EnchZyMal3CyPqJO5CziSAAEUAAAAAAAAAAAAAAAAAAAAAAAAAAAAAAABnsf8D7n1afUhDC54/4H3Pq0+pCGFhJa3Ut4WR9RJ3IWcjGpdwsj6iTuQs4kgABFAAAAAAAAAAAAAAAAAAAAAAAAAAAAAAAAZ7H/AAPufVp9SEMLnj/gfc+rT6kIYWElrdS7hZH1EnchZyMal3CyPqJO5CziSAAEUAAAAAAAAAAAAAAAAAAAAAAAAAAAAAAAB8jFlDLcsO19HTpnLJEusTjVN1E/sQN7HMe5j2q1zVyc1UyVF4j+ksj5VfhuzXGfZ623U8sy771bkq/HLfLAnepPbZ5bzLcNYqU8MTma9U3HPXLcT8sytHipqeGlhbDTRMiiYmTWMaiIn5IeUgAAAAAAAAAAAAAAAAAAD//Z"/>
          <p:cNvSpPr>
            <a:spLocks noChangeAspect="1" noChangeArrowheads="1"/>
          </p:cNvSpPr>
          <p:nvPr/>
        </p:nvSpPr>
        <p:spPr bwMode="auto">
          <a:xfrm>
            <a:off x="1679575" y="-144462"/>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29" tIns="45714" rIns="91429" bIns="45714" numCol="1" anchor="t" anchorCtr="0" compatLnSpc="1">
            <a:prstTxWarp prst="textNoShape">
              <a:avLst/>
            </a:prstTxWarp>
          </a:bodyPr>
          <a:lstStyle/>
          <a:p>
            <a:endParaRPr lang="en-US" dirty="0">
              <a:solidFill>
                <a:prstClr val="black"/>
              </a:solidFill>
            </a:endParaRPr>
          </a:p>
        </p:txBody>
      </p:sp>
      <p:sp>
        <p:nvSpPr>
          <p:cNvPr id="13" name="TextBox 12"/>
          <p:cNvSpPr txBox="1"/>
          <p:nvPr/>
        </p:nvSpPr>
        <p:spPr>
          <a:xfrm>
            <a:off x="1524000" y="675370"/>
            <a:ext cx="6534150" cy="584775"/>
          </a:xfrm>
          <a:prstGeom prst="rect">
            <a:avLst/>
          </a:prstGeom>
          <a:noFill/>
        </p:spPr>
        <p:txBody>
          <a:bodyPr wrap="square" lIns="91429" tIns="45714" rIns="91429" bIns="45714" rtlCol="0" anchor="b">
            <a:spAutoFit/>
          </a:bodyPr>
          <a:lstStyle/>
          <a:p>
            <a:r>
              <a:rPr lang="en-US" sz="3200" b="1" dirty="0">
                <a:solidFill>
                  <a:srgbClr val="002060"/>
                </a:solidFill>
              </a:rPr>
              <a:t>Before we start the demonstration…</a:t>
            </a:r>
          </a:p>
        </p:txBody>
      </p:sp>
      <p:cxnSp>
        <p:nvCxnSpPr>
          <p:cNvPr id="14" name="Straight Connector 13"/>
          <p:cNvCxnSpPr/>
          <p:nvPr/>
        </p:nvCxnSpPr>
        <p:spPr>
          <a:xfrm>
            <a:off x="1524000" y="1219200"/>
            <a:ext cx="9144000" cy="0"/>
          </a:xfrm>
          <a:prstGeom prst="line">
            <a:avLst/>
          </a:prstGeom>
          <a:ln>
            <a:solidFill>
              <a:srgbClr val="FFC000"/>
            </a:solidFill>
          </a:ln>
        </p:spPr>
        <p:style>
          <a:lnRef idx="2">
            <a:schemeClr val="accent6"/>
          </a:lnRef>
          <a:fillRef idx="0">
            <a:schemeClr val="accent6"/>
          </a:fillRef>
          <a:effectRef idx="1">
            <a:schemeClr val="accent6"/>
          </a:effectRef>
          <a:fontRef idx="minor">
            <a:schemeClr val="tx1"/>
          </a:fontRef>
        </p:style>
      </p:cxnSp>
      <p:sp>
        <p:nvSpPr>
          <p:cNvPr id="15" name="Rectangle 14"/>
          <p:cNvSpPr/>
          <p:nvPr/>
        </p:nvSpPr>
        <p:spPr>
          <a:xfrm>
            <a:off x="1984375" y="3436380"/>
            <a:ext cx="2885130" cy="1631204"/>
          </a:xfrm>
          <a:prstGeom prst="rect">
            <a:avLst/>
          </a:prstGeom>
        </p:spPr>
        <p:txBody>
          <a:bodyPr wrap="square" lIns="91429" tIns="45714" rIns="91429" bIns="45714">
            <a:spAutoFit/>
          </a:bodyPr>
          <a:lstStyle/>
          <a:p>
            <a:r>
              <a:rPr lang="en-US" sz="2000" dirty="0">
                <a:latin typeface="Georgia" panose="02040502050405020303" pitchFamily="18" charset="0"/>
              </a:rPr>
              <a:t>Linda Casey</a:t>
            </a:r>
          </a:p>
          <a:p>
            <a:r>
              <a:rPr lang="en-US" sz="2000" dirty="0">
                <a:latin typeface="Georgia" panose="02040502050405020303" pitchFamily="18" charset="0"/>
              </a:rPr>
              <a:t>Director of HMIS and Strategic Analysis</a:t>
            </a:r>
          </a:p>
          <a:p>
            <a:r>
              <a:rPr lang="en-US" sz="2000" dirty="0">
                <a:latin typeface="Georgia" panose="02040502050405020303" pitchFamily="18" charset="0"/>
              </a:rPr>
              <a:t>(860) 721-7876 x 110</a:t>
            </a:r>
          </a:p>
          <a:p>
            <a:r>
              <a:rPr lang="en-US" sz="2000" dirty="0">
                <a:latin typeface="Georgia" panose="02040502050405020303" pitchFamily="18" charset="0"/>
              </a:rPr>
              <a:t>lcasey@cceh.org</a:t>
            </a:r>
          </a:p>
        </p:txBody>
      </p:sp>
      <p:pic>
        <p:nvPicPr>
          <p:cNvPr id="16" name="Picture 15"/>
          <p:cNvPicPr/>
          <p:nvPr/>
        </p:nvPicPr>
        <p:blipFill>
          <a:blip r:embed="rId4" cstate="print">
            <a:extLst>
              <a:ext uri="{28A0092B-C50C-407E-A947-70E740481C1C}">
                <a14:useLocalDpi xmlns:a14="http://schemas.microsoft.com/office/drawing/2010/main" val="0"/>
              </a:ext>
            </a:extLst>
          </a:blip>
          <a:stretch>
            <a:fillRect/>
          </a:stretch>
        </p:blipFill>
        <p:spPr bwMode="auto">
          <a:xfrm>
            <a:off x="5352198" y="5100211"/>
            <a:ext cx="1487606" cy="936165"/>
          </a:xfrm>
          <a:prstGeom prst="rect">
            <a:avLst/>
          </a:prstGeom>
          <a:noFill/>
        </p:spPr>
      </p:pic>
      <p:sp>
        <p:nvSpPr>
          <p:cNvPr id="17" name="Rectangle 16"/>
          <p:cNvSpPr/>
          <p:nvPr/>
        </p:nvSpPr>
        <p:spPr>
          <a:xfrm>
            <a:off x="7696200" y="3436393"/>
            <a:ext cx="2885130" cy="1323427"/>
          </a:xfrm>
          <a:prstGeom prst="rect">
            <a:avLst/>
          </a:prstGeom>
        </p:spPr>
        <p:txBody>
          <a:bodyPr wrap="square" lIns="91429" tIns="45714" rIns="91429" bIns="45714">
            <a:spAutoFit/>
          </a:bodyPr>
          <a:lstStyle/>
          <a:p>
            <a:r>
              <a:rPr lang="en-US" sz="2000" dirty="0">
                <a:latin typeface="Georgia" panose="02040502050405020303" pitchFamily="18" charset="0"/>
              </a:rPr>
              <a:t>Jim Bombaci</a:t>
            </a:r>
          </a:p>
          <a:p>
            <a:r>
              <a:rPr lang="en-US" sz="2000" dirty="0">
                <a:latin typeface="Georgia" panose="02040502050405020303" pitchFamily="18" charset="0"/>
              </a:rPr>
              <a:t>VP of Operations</a:t>
            </a:r>
          </a:p>
          <a:p>
            <a:r>
              <a:rPr lang="en-US" sz="2000" dirty="0">
                <a:latin typeface="Georgia" panose="02040502050405020303" pitchFamily="18" charset="0"/>
              </a:rPr>
              <a:t>(860) 256-4822 x716 help@nutmegit.com</a:t>
            </a:r>
          </a:p>
        </p:txBody>
      </p:sp>
      <p:sp>
        <p:nvSpPr>
          <p:cNvPr id="18" name="Rectangle 17"/>
          <p:cNvSpPr/>
          <p:nvPr/>
        </p:nvSpPr>
        <p:spPr>
          <a:xfrm>
            <a:off x="4835835" y="3436393"/>
            <a:ext cx="2885130" cy="1323439"/>
          </a:xfrm>
          <a:prstGeom prst="rect">
            <a:avLst/>
          </a:prstGeom>
        </p:spPr>
        <p:txBody>
          <a:bodyPr wrap="square" lIns="91429" tIns="45714" rIns="91429" bIns="45714">
            <a:spAutoFit/>
          </a:bodyPr>
          <a:lstStyle/>
          <a:p>
            <a:r>
              <a:rPr lang="en-US" sz="2000" dirty="0">
                <a:latin typeface="Georgia" panose="02040502050405020303" pitchFamily="18" charset="0"/>
              </a:rPr>
              <a:t>Mike Apotsos</a:t>
            </a:r>
          </a:p>
          <a:p>
            <a:r>
              <a:rPr lang="en-US" sz="2000" dirty="0">
                <a:latin typeface="Georgia" panose="02040502050405020303" pitchFamily="18" charset="0"/>
              </a:rPr>
              <a:t>Research Analyst</a:t>
            </a:r>
          </a:p>
          <a:p>
            <a:r>
              <a:rPr lang="en-US" sz="2000" dirty="0">
                <a:latin typeface="Georgia" panose="02040502050405020303" pitchFamily="18" charset="0"/>
              </a:rPr>
              <a:t>(860) 721-7876 x 114</a:t>
            </a:r>
          </a:p>
          <a:p>
            <a:r>
              <a:rPr lang="en-US" sz="2000" dirty="0">
                <a:latin typeface="Georgia" panose="02040502050405020303" pitchFamily="18" charset="0"/>
              </a:rPr>
              <a:t>mapotsos@cceh.org</a:t>
            </a:r>
          </a:p>
        </p:txBody>
      </p:sp>
    </p:spTree>
    <p:extLst>
      <p:ext uri="{BB962C8B-B14F-4D97-AF65-F5344CB8AC3E}">
        <p14:creationId xmlns:p14="http://schemas.microsoft.com/office/powerpoint/2010/main" val="21343066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642947" y="6252147"/>
            <a:ext cx="4601308" cy="369332"/>
          </a:xfrm>
          <a:prstGeom prst="rect">
            <a:avLst/>
          </a:prstGeom>
          <a:noFill/>
        </p:spPr>
        <p:txBody>
          <a:bodyPr wrap="square" lIns="91429" tIns="45714" rIns="91429" bIns="45714" rtlCol="0">
            <a:spAutoFit/>
          </a:bodyPr>
          <a:lstStyle/>
          <a:p>
            <a:pPr algn="ctr"/>
            <a:r>
              <a:rPr lang="en-US" dirty="0">
                <a:solidFill>
                  <a:prstClr val="black"/>
                </a:solidFill>
              </a:rPr>
              <a:t>Think Change  </a:t>
            </a:r>
            <a:r>
              <a:rPr lang="en-US" dirty="0">
                <a:solidFill>
                  <a:prstClr val="black"/>
                </a:solidFill>
                <a:latin typeface="Cambria"/>
              </a:rPr>
              <a:t>•  </a:t>
            </a:r>
            <a:r>
              <a:rPr lang="en-US" dirty="0">
                <a:solidFill>
                  <a:prstClr val="black"/>
                </a:solidFill>
              </a:rPr>
              <a:t>Be Change  </a:t>
            </a:r>
            <a:r>
              <a:rPr lang="en-US" dirty="0">
                <a:solidFill>
                  <a:prstClr val="black"/>
                </a:solidFill>
                <a:latin typeface="Cambria"/>
              </a:rPr>
              <a:t>•</a:t>
            </a:r>
            <a:r>
              <a:rPr lang="en-US" dirty="0">
                <a:solidFill>
                  <a:prstClr val="black"/>
                </a:solidFill>
              </a:rPr>
              <a:t>  Lead Change</a:t>
            </a:r>
          </a:p>
        </p:txBody>
      </p:sp>
      <p:cxnSp>
        <p:nvCxnSpPr>
          <p:cNvPr id="9" name="Straight Connector 8"/>
          <p:cNvCxnSpPr/>
          <p:nvPr/>
        </p:nvCxnSpPr>
        <p:spPr>
          <a:xfrm>
            <a:off x="1524000" y="6252147"/>
            <a:ext cx="9144000" cy="0"/>
          </a:xfrm>
          <a:prstGeom prst="line">
            <a:avLst/>
          </a:prstGeom>
          <a:ln>
            <a:solidFill>
              <a:srgbClr val="FFC000"/>
            </a:solidFill>
          </a:ln>
        </p:spPr>
        <p:style>
          <a:lnRef idx="2">
            <a:schemeClr val="accent6"/>
          </a:lnRef>
          <a:fillRef idx="0">
            <a:schemeClr val="accent6"/>
          </a:fillRef>
          <a:effectRef idx="1">
            <a:schemeClr val="accent6"/>
          </a:effectRef>
          <a:fontRef idx="minor">
            <a:schemeClr val="tx1"/>
          </a:fontRef>
        </p:style>
      </p:cxn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58150" y="38100"/>
            <a:ext cx="2609850" cy="1247508"/>
          </a:xfrm>
          <a:prstGeom prst="rect">
            <a:avLst/>
          </a:prstGeom>
        </p:spPr>
      </p:pic>
      <p:sp>
        <p:nvSpPr>
          <p:cNvPr id="12" name="Content Placeholder 1"/>
          <p:cNvSpPr txBox="1">
            <a:spLocks/>
          </p:cNvSpPr>
          <p:nvPr/>
        </p:nvSpPr>
        <p:spPr>
          <a:xfrm>
            <a:off x="1828800" y="2209802"/>
            <a:ext cx="8229600" cy="4525963"/>
          </a:xfrm>
          <a:prstGeom prst="rect">
            <a:avLst/>
          </a:prstGeom>
        </p:spPr>
        <p:txBody>
          <a:bodyPr vert="horz" lIns="91429" tIns="45714" rIns="91429" bIns="45714"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860" lvl="1" indent="-342860" algn="l">
              <a:buFont typeface="Arial" pitchFamily="34" charset="0"/>
              <a:buChar char="•"/>
            </a:pPr>
            <a:endParaRPr lang="en-US" sz="2000" dirty="0">
              <a:solidFill>
                <a:prstClr val="black"/>
              </a:solidFill>
            </a:endParaRPr>
          </a:p>
        </p:txBody>
      </p:sp>
      <p:sp>
        <p:nvSpPr>
          <p:cNvPr id="2" name="Rectangle 1"/>
          <p:cNvSpPr/>
          <p:nvPr/>
        </p:nvSpPr>
        <p:spPr>
          <a:xfrm>
            <a:off x="1538785" y="1877326"/>
            <a:ext cx="9144000" cy="3200864"/>
          </a:xfrm>
          <a:prstGeom prst="rect">
            <a:avLst/>
          </a:prstGeom>
        </p:spPr>
        <p:txBody>
          <a:bodyPr wrap="square" lIns="91429" tIns="45714" rIns="91429" bIns="45714">
            <a:spAutoFit/>
          </a:bodyPr>
          <a:lstStyle/>
          <a:p>
            <a:pPr marL="502861" lvl="1" defTabSz="801594">
              <a:spcAft>
                <a:spcPts val="1200"/>
              </a:spcAft>
              <a:buClr>
                <a:srgbClr val="CCB400"/>
              </a:buClr>
              <a:buSzPct val="70000"/>
            </a:pPr>
            <a:r>
              <a:rPr lang="en-US" sz="2400" i="1" dirty="0">
                <a:solidFill>
                  <a:srgbClr val="002060"/>
                </a:solidFill>
                <a:latin typeface="Georgia"/>
                <a:ea typeface="MS PGothic" pitchFamily="34" charset="-128"/>
                <a:cs typeface="Khmer UI" pitchFamily="34" charset="0"/>
              </a:rPr>
              <a:t>According to HUD:</a:t>
            </a:r>
          </a:p>
          <a:p>
            <a:pPr marL="845721" lvl="1" indent="-342860" defTabSz="801594">
              <a:spcAft>
                <a:spcPts val="1200"/>
              </a:spcAft>
              <a:buClr>
                <a:srgbClr val="CCB400"/>
              </a:buClr>
              <a:buSzPct val="70000"/>
              <a:buFont typeface="Wingdings"/>
              <a:buChar char=""/>
            </a:pPr>
            <a:r>
              <a:rPr lang="en-US" sz="2400" dirty="0">
                <a:solidFill>
                  <a:srgbClr val="002060"/>
                </a:solidFill>
                <a:latin typeface="Georgia"/>
                <a:ea typeface="MS PGothic" pitchFamily="34" charset="-128"/>
                <a:cs typeface="Khmer UI" pitchFamily="34" charset="0"/>
              </a:rPr>
              <a:t>The Housing Inventory Count (HIC) is a point-in-time inventory of provider projects within a Continuum of Care that provide beds and units dedicated to serve persons who are homeless, categorized by six Project Types: Emergency Shelter; Transitional Housing; Rapid Re-housing; Safe Haven; Permanent Supportive Housing; and Other Permanent Housing</a:t>
            </a:r>
          </a:p>
        </p:txBody>
      </p:sp>
      <p:sp>
        <p:nvSpPr>
          <p:cNvPr id="3" name="AutoShape 2" descr="data:image/jpeg;base64,/9j/4AAQSkZJRgABAQAAAQABAAD/2wBDAAkGBwgHBgkIBwgKCgkLDRYPDQwMDRsUFRAWIB0iIiAdHx8kKDQsJCYxJx8fLT0tMTU3Ojo6Iys/RD84QzQ5Ojf/2wBDAQoKCg0MDRoPDxo3JR8lNzc3Nzc3Nzc3Nzc3Nzc3Nzc3Nzc3Nzc3Nzc3Nzc3Nzc3Nzc3Nzc3Nzc3Nzc3Nzc3Nzf/wAARCADdAOQDASIAAhEBAxEB/8QAHAABAQEBAAMBAQAAAAAAAAAAAAcGAQMEBQII/8QARxAAAQMCAgEPCQYFAwUAAAAAAAECAwQFBhGTBxITFyExNlFTVFVzkbHRFRYyQVJhcZSyFCJ0gcHSIzRCocIkNWIzgpKi8P/EABoBAQEAAwEBAAAAAAAAAAAAAAABAwQFAgb/xAAuEQEAAQMDAAoCAQUBAAAAAAAAAQIDBBEUUgUSExUhMTJRU5FhoTMiNEGBwfD/2gAMAwEAAhEDEQA/ALiAAAAAAAAAAAAAAADjlRqKqrkib6qYe86pNtop3Q0FO+tVq5LIjtYzP3Lu59h+9VS6S0NjjpYHKx1ZIrHuRcl1iJmqfnmifDMkBdEVe2ap1BUTtjuFJJSNVctlR+vanx3EU3cUjJo2yRPa9j0RzXNXNFRfWh/NpUtSS6yz0lXbZnK5tPk+LP8ApaueafDPLtGhqoYAIoAABw6AOHQAOHQAAAAAAAAcUDoPDU1ENLA+eokbHExM3OcuSIhlKnVDtUcithgqpkT+prUai9qnui3XX6Y1YbuRas+urRsQYjbHt/Mavtb4jbHt/Martb4mTbXuLD3hi84bcGI2x7fzGq7W+I2x7fzKq7W+I213ineGLzhtwYjbHt/Martb4jbHt/Mqrtb4jbXeJ3hi84bcGI2x7fzGq7W+I2x7fzGq7W+I213iveGLzh7uqBh2fEFsiSiVv2mnkVzGvXJHoqZKmfHvEwnwjiGB2tfaal3vjaj0/tmULbHt/Martb4jbHt/Martb4jbXuKd4YvOE7hwniCZ2tbaKpF/5s1qdq5FH1O8MVVhiqai4o1tRPrWpG12etame+qbmaqv9j8bY9v5jVf+viNse38xqu1viXb3uJ3hi84bY6YlNUe3qu7RVaJ/2+JqbTcqe7UTKukcro38aZKipvopjrtV0RrVDLayrN6dKKtZe6cOoDG2A4dAHAdAHDoAAAAczB0AczPFV1MNJTvnqZGxxRpm5zt5EOVdTDR08lRUyNjijTNznLuIhJsWYnmvk+xxZx0TFzZH63L7TvD1GexYqu1aR5NLMzKMajWfP/EGLMTzXyfYos46Fi/cZvK//k7w9RnTpw7NFFNFOlL5K9ervVzXXPiAA9sYAAAAAA6xrnuRrEVXOXJET1qamHAN7lja5yU0aqnovlXNOxDxXcoo9Ustqxcu+inVlQa3a+vXt0mkd+0bX169uk0jv2njcWuTNsMnhLJA1u19evbpNI79o2vr17dJpXftG5tcjYZPCWSKrqZ8HF69/wChl9r69e3SaRf2m3wdaaizWhaSrWNZNlc/+GqqmSmrl3qK7elMuj0Zi3rV/rV0zEaPvAIDmPogAAAAAAAAAAAAB8vEVoZerXJRvesark5j09Tk3s04iN3K31NsrH0tZHrJWdjk40X1oXdUPjYlw/TX2j2OXJk7N2KZE3Wr+qe42sbI7KdJ8nM6QwIyKetT6oRj1nD2rlQVNtrH0tZHrJWdjk40X1oeqdiJiY1h8rVTNM6T5gAKgAAAAA9yzf7vQ/iGfUhVcYYgWwUUb4Y2vqJnK2NHbyZb6qSqzf7xQ/iGfUhtdVb0bb8ZP8TRyKYqvUxLsYNyq3iXKqfPWHrx3nG07GyxUj9Y5M2qlMmSp+Z+vKmOuaSfLtN/RJ/o4Orb3HnyNOb9PCHWjDrmNe1qTnypjrmkny7R5Ux1zST5dpRshkTt44QbKv5avtOfKmOuaSfLtHlTHXNJPlmlGyGQ7enhC7Kv5avtOfKmOuaSfLtHlTHXNJPlmlGyGQ7enhBsq/lq+058qY65pJ8u0eVMdc0k+WaUbIZDt44QbKv5avtOfKmOuaSfLtHlTHXNJPl2lGyGQ7eOEGyr+Wr7Tnypjrf+ySfLNPLQY3uNFWNpsQ0extdvvSNWOb78vWnwKDkfMv1kpb1ROp6lqI5N2ORE3WLxp4Fi7bq8KqY0/DzVi36I61u5Mz7T5PfgmjniZLC9r43pm1zVzRUPKhMbTdK/BtyW23Rrn0TnZoqbqNT2m+7jQpNNPFUQMmge2SN6Ztc1c0VDHdtTRP4Z8bJi9Gk+FUecPKADE2g4p0AfFxLh+mvtJscv3J2f9KZE3Wr+qe4ndTgi+wSqxlK2ZvqfHI3Je1UK8DPaya7UaR5NHJ6Ps5E9arwn8I35nX/o52kZ4jzOxB0c7SM8SyAzb657Q1u5rHvKN+Z2IOjn6RniPM7EHRz9IzxLIBvrntB3NY95RvzOxB0c7SM8R5nYg6OfpGeJZAN9c9oO5rHvKSWzCd8guVJLLQOaxkzHOXZGbiIqe8+1qrejbfjJ/iUAn+qt6Nt+Mn+It3qrt6mZS/iUY2LXFE+ejdUP8nB1be4854KH+Tg6tvcec0583Wp9MAAI9AAAAAAAAAAAABQPmX2zUt6onU9S3JybsciJ95i8aGDtNxr8G3XybckV9E92aKm8iL/W39UN9ervS2aidVVbtxNxjE33rxIYK20NfjW7fb7gqx0ETskRN7L2G/qv/wAm3Y16k9f0/wDvJyszTtaey/k/5+VMRc0RU3lAaiNaiIm4gNR1X6AAAAAAAAAAAAACf6q3o234ydzSgGZxxYJr3QRfZNb9ogcrmtcuSORU3Uz7OwzWKopuRMtTOt1XMeqmmPF9+i/k4Orb3HnJtC7HcETIY2S61ia1M2xquSe8/ez495N+jjPc4/j6o+2GM/SNOzq+lGOE62fHvJv0cY2fHvsP0cZNvPKPte8I+Or6UYE52fHvJv0cY2fHvJv0cY288o+zfx8dX0owJzs+PeTfo4xs+PeTfo4xt55R9m/j46vpRgTnZ8e8m/RxjZ8e+w/Rxjbzyj7N/Hx1fSjAnOz499h+jjGz495N+jjG3nlH2b+Pjq+lFzPQvV3pbPROqat+SJuMYnpPXiQxOz495OT/AMIxS4Tvd6rGVGI6lzYmr6CvRXKnEiJuNLFimnxrqjT8JVmXK46tq3Ov5jwetbqGvxvdVrrgro6CNckRF3MvZb+qlJpaeKkp2QU8bY4mJk1rU3EQUtNDSQMgp2Njijbk1rU3EQ8xju3Zr8I8IhnxsaLMTM+NU+cuA6DE2gHMz17hW09BSyVNXK2OJiZq5REa+EJMxEay7W1cFDTSVNVI2OKNM3OUxtRqkUjXqlPQTyNTec5yNz/LdMpijEdRfanL70dIxf4cWf8Ad3v7j4R07OFT1dbnm+ey+lq+v1bPl7qHtlR9GP0qeA2yo+jH6ZPAngM2zs+zT71yuX6UPbKj6MfpU8BtlR9GP0yeBPANnZ9jvXK5fpQ9sqPox+lTwG2VH0Y/TJ4E8A2dn2XvXK5fpQ9sqPox+mTwG2TH0W/Sp4E8A2dn2TvTK5fpQ9smPot+lTwG2VH0W/Sp4E8A2dn2O9crl+lD2yo+i36VPAbZUfRb9MngTwDZ2fZe9crl+lETVJiz3bZJl7pU8DXWS6wXm3srKbXI1yq1Wu32qm+ikNKnqZcHn/iH9yGtlY9FujrUt/o3OvXr3UrnWNGuOgHPd4AAAAABkAAAAAAAerca6C3UclVVvRkUaZqv6fEkWJsRVF9qs3Zx0rF/hQ573vXjUq97tcN3tstFM5WteiZOTfaqbqKRy82qqs9Y6lrGZKm6x6ei9ONDfwYtzM6+bh9MVXopiI9L0AAdR86AAAAAAAAAAAAAAAAFT1MuDz/xD+5CWFT1MuDz/wAQ/uQ087+J1Oh/7n/TXgA5D6oAAAAAAAAAAAAAcPm32zUt6onU1U3Jd+ORPSYvGh9M4pYmYnWHmuimumaao8ENvVpqrPWupatmS77Hp6L040PQLhfLPS3qidTVTfeyRPSYvGhPKrAF4ilVsDoJ4/U7X61fzRTrWcymqP650l8xl9F3LdetqNYZIGm8xL7yMOmQeYl95GHTIZtxa5NTY5HCWZBpvMS+8jDpkHmJfeRh0yDcWuRscjhLMg03mJfeRh0yDzEvvIw6ZBuLXI2ORwlmQafzEvvIw6ZDnmJfeRh0yDcWuRscjhLMg+7csJ3a2UM1bVxxNhhTN6tkRVyzy3vzM79pj9/YXt7XJNlkcJeUHsWajmvNalHQojplarkRy61Mk390+/5iX3kYdMhNxa5LssjhLMFT1MuDz/xD+5DJ+Yl95GDTIUHCdnfZLQyllej5Vcr3q3ezX1IauXeort6Uzq6XReLet3+tXTMRo+0ADmPogAAAAAAAAAAAAAAAA5kdAAAAAAAAAAAAZ7H/AAPufVp9SEMLnj/gfc+rT6kIYWElrdS3hZH1EnchZyMalvCyPqJO5CziSDI5kdBFAAAAAAAAAAAAAAAAAAAAAAAAAAAAAAAAZ7H/AAPufVp9SEMLpj/gfc+rT6kIWWElrdS7hZH1EnchZyMal3CyPqJO5CziSAAEUAAAAAAAAAAAAAAAAAAAAAAAAAAAAAAABnsf8D7n1afUhDC54/4H3Pq0+pCGFhJa3Ut4WR9RJ3IWcjGpdwsj6iTuQs4kgABFAAAAAAAAAAAAAAAAAAAAAAAAAAAAAAAAZ7H/AAPufVp9SEMLnj/gfc+rT6kIYWElrdS7hZH1EnchZyMal3CyPqJO5CziSAAEUAAAAAAAAAAAAAAAAAAAAAAAAAAAAAAAB8jFlDLcsO19HTpnLJEusTjVN1E/sQN7HMe5j2q1zVyc1UyVF4j+ksj5VfhuzXGfZ623U8sy771bkq/HLfLAnepPbZ5bzLcNYqU8MTma9U3HPXLcT8sytHipqeGlhbDTRMiiYmTWMaiIn5IeUgAAAAAAAAAAAAAAAAAAD//Z"/>
          <p:cNvSpPr>
            <a:spLocks noChangeAspect="1" noChangeArrowheads="1"/>
          </p:cNvSpPr>
          <p:nvPr/>
        </p:nvSpPr>
        <p:spPr bwMode="auto">
          <a:xfrm>
            <a:off x="1679575" y="-144462"/>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29" tIns="45714" rIns="91429" bIns="45714" numCol="1" anchor="t" anchorCtr="0" compatLnSpc="1">
            <a:prstTxWarp prst="textNoShape">
              <a:avLst/>
            </a:prstTxWarp>
          </a:bodyPr>
          <a:lstStyle/>
          <a:p>
            <a:endParaRPr lang="en-US" dirty="0">
              <a:solidFill>
                <a:prstClr val="black"/>
              </a:solidFill>
            </a:endParaRPr>
          </a:p>
        </p:txBody>
      </p:sp>
      <p:sp>
        <p:nvSpPr>
          <p:cNvPr id="4" name="AutoShape 4" descr="data:image/jpeg;base64,/9j/4AAQSkZJRgABAQAAAQABAAD/2wBDAAkGBwgHBgkIBwgKCgkLDRYPDQwMDRsUFRAWIB0iIiAdHx8kKDQsJCYxJx8fLT0tMTU3Ojo6Iys/RD84QzQ5Ojf/2wBDAQoKCg0MDRoPDxo3JR8lNzc3Nzc3Nzc3Nzc3Nzc3Nzc3Nzc3Nzc3Nzc3Nzc3Nzc3Nzc3Nzc3Nzc3Nzc3Nzc3Nzf/wAARCADdAOQDASIAAhEBAxEB/8QAHAABAQEBAAMBAQAAAAAAAAAAAAcGAQMEBQII/8QARxAAAQMCAgEPCQYFAwUAAAAAAAECAwQFBhGTBxITFyExNlFTVFVzkbHRFRYyQVJhcZSyFCJ0gcHSIzRCocIkNWIzgpKi8P/EABoBAQEAAwEBAAAAAAAAAAAAAAABAwQFAgb/xAAuEQEAAQMDAAoCAQUBAAAAAAAAAQIDBBEUUgUSExUhMTJRU5FhoTMiNEGBwfD/2gAMAwEAAhEDEQA/ALiAAAAAAAAAAAAAAADjlRqKqrkib6qYe86pNtop3Q0FO+tVq5LIjtYzP3Lu59h+9VS6S0NjjpYHKx1ZIrHuRcl1iJmqfnmifDMkBdEVe2ap1BUTtjuFJJSNVctlR+vanx3EU3cUjJo2yRPa9j0RzXNXNFRfWh/NpUtSS6yz0lXbZnK5tPk+LP8ApaueafDPLtGhqoYAIoAABw6AOHQAOHQAAAAAAAAcUDoPDU1ENLA+eokbHExM3OcuSIhlKnVDtUcithgqpkT+prUai9qnui3XX6Y1YbuRas+urRsQYjbHt/Mavtb4jbHt/Martb4mTbXuLD3hi84bcGI2x7fzGq7W+I2x7fzKq7W+I213ineGLzhtwYjbHt/Martb4jbHt/Mqrtb4jbXeJ3hi84bcGI2x7fzGq7W+I2x7fzGq7W+I213iveGLzh7uqBh2fEFsiSiVv2mnkVzGvXJHoqZKmfHvEwnwjiGB2tfaal3vjaj0/tmULbHt/Martb4jbHt/Martb4jbXuKd4YvOE7hwniCZ2tbaKpF/5s1qdq5FH1O8MVVhiqai4o1tRPrWpG12etame+qbmaqv9j8bY9v5jVf+viNse38xqu1viXb3uJ3hi84bY6YlNUe3qu7RVaJ/2+JqbTcqe7UTKukcro38aZKipvopjrtV0RrVDLayrN6dKKtZe6cOoDG2A4dAHAdAHDoAAAAczB0AczPFV1MNJTvnqZGxxRpm5zt5EOVdTDR08lRUyNjijTNznLuIhJsWYnmvk+xxZx0TFzZH63L7TvD1GexYqu1aR5NLMzKMajWfP/EGLMTzXyfYos46Fi/cZvK//k7w9RnTpw7NFFNFOlL5K9ervVzXXPiAA9sYAAAAAA6xrnuRrEVXOXJET1qamHAN7lja5yU0aqnovlXNOxDxXcoo9Ustqxcu+inVlQa3a+vXt0mkd+0bX169uk0jv2njcWuTNsMnhLJA1u19evbpNI79o2vr17dJpXftG5tcjYZPCWSKrqZ8HF69/wChl9r69e3SaRf2m3wdaaizWhaSrWNZNlc/+GqqmSmrl3qK7elMuj0Zi3rV/rV0zEaPvAIDmPogAAAAAAAAAAAAB8vEVoZerXJRvesark5j09Tk3s04iN3K31NsrH0tZHrJWdjk40X1oXdUPjYlw/TX2j2OXJk7N2KZE3Wr+qe42sbI7KdJ8nM6QwIyKetT6oRj1nD2rlQVNtrH0tZHrJWdjk40X1oeqdiJiY1h8rVTNM6T5gAKgAAAAA9yzf7vQ/iGfUhVcYYgWwUUb4Y2vqJnK2NHbyZb6qSqzf7xQ/iGfUhtdVb0bb8ZP8TRyKYqvUxLsYNyq3iXKqfPWHrx3nG07GyxUj9Y5M2qlMmSp+Z+vKmOuaSfLtN/RJ/o4Orb3HnyNOb9PCHWjDrmNe1qTnypjrmkny7R5Ux1zST5dpRshkTt44QbKv5avtOfKmOuaSfLtHlTHXNJPlmlGyGQ7enhC7Kv5avtOfKmOuaSfLtHlTHXNJPlmlGyGQ7enhBsq/lq+058qY65pJ8u0eVMdc0k+WaUbIZDt44QbKv5avtOfKmOuaSfLtHlTHXNJPl2lGyGQ7eOEGyr+Wr7Tnypjrf+ySfLNPLQY3uNFWNpsQ0extdvvSNWOb78vWnwKDkfMv1kpb1ROp6lqI5N2ORE3WLxp4Fi7bq8KqY0/DzVi36I61u5Mz7T5PfgmjniZLC9r43pm1zVzRUPKhMbTdK/BtyW23Rrn0TnZoqbqNT2m+7jQpNNPFUQMmge2SN6Ztc1c0VDHdtTRP4Z8bJi9Gk+FUecPKADE2g4p0AfFxLh+mvtJscv3J2f9KZE3Wr+qe4ndTgi+wSqxlK2ZvqfHI3Je1UK8DPaya7UaR5NHJ6Ps5E9arwn8I35nX/o52kZ4jzOxB0c7SM8SyAzb657Q1u5rHvKN+Z2IOjn6RniPM7EHRz9IzxLIBvrntB3NY95RvzOxB0c7SM8R5nYg6OfpGeJZAN9c9oO5rHvKSWzCd8guVJLLQOaxkzHOXZGbiIqe8+1qrejbfjJ/iUAn+qt6Nt+Mn+It3qrt6mZS/iUY2LXFE+ejdUP8nB1be4854KH+Tg6tvcec0583Wp9MAAI9AAAAAAAAAAAABQPmX2zUt6onU9S3JybsciJ95i8aGDtNxr8G3XybckV9E92aKm8iL/W39UN9ervS2aidVVbtxNxjE33rxIYK20NfjW7fb7gqx0ETskRN7L2G/qv/wAm3Y16k9f0/wDvJyszTtaey/k/5+VMRc0RU3lAaiNaiIm4gNR1X6AAAAAAAAAAAAACf6q3o234ydzSgGZxxYJr3QRfZNb9ogcrmtcuSORU3Uz7OwzWKopuRMtTOt1XMeqmmPF9+i/k4Orb3HnJtC7HcETIY2S61ia1M2xquSe8/ez495N+jjPc4/j6o+2GM/SNOzq+lGOE62fHvJv0cY2fHvsP0cZNvPKPte8I+Or6UYE52fHvJv0cY2fHvJv0cY288o+zfx8dX0owJzs+PeTfo4xs+PeTfo4xt55R9m/j46vpRgTnZ8e8m/RxjZ8e+w/Rxjbzyj7N/Hx1fSjAnOz499h+jjGz495N+jjG3nlH2b+Pjq+lFzPQvV3pbPROqat+SJuMYnpPXiQxOz495OT/AMIxS4Tvd6rGVGI6lzYmr6CvRXKnEiJuNLFimnxrqjT8JVmXK46tq3Ov5jwetbqGvxvdVrrgro6CNckRF3MvZb+qlJpaeKkp2QU8bY4mJk1rU3EQUtNDSQMgp2Njijbk1rU3EQ8xju3Zr8I8IhnxsaLMTM+NU+cuA6DE2gHMz17hW09BSyVNXK2OJiZq5REa+EJMxEay7W1cFDTSVNVI2OKNM3OUxtRqkUjXqlPQTyNTec5yNz/LdMpijEdRfanL70dIxf4cWf8Ad3v7j4R07OFT1dbnm+ey+lq+v1bPl7qHtlR9GP0qeA2yo+jH6ZPAngM2zs+zT71yuX6UPbKj6MfpU8BtlR9GP0yeBPANnZ9jvXK5fpQ9sqPox+lTwG2VH0Y/TJ4E8A2dn2XvXK5fpQ9sqPox+mTwG2TH0W/Sp4E8A2dn2TvTK5fpQ9smPot+lTwG2VH0W/Sp4E8A2dn2O9crl+lD2yo+i36VPAbZUfRb9MngTwDZ2fZe9crl+lETVJiz3bZJl7pU8DXWS6wXm3srKbXI1yq1Wu32qm+ikNKnqZcHn/iH9yGtlY9FujrUt/o3OvXr3UrnWNGuOgHPd4AAAAABkAAAAAAAerca6C3UclVVvRkUaZqv6fEkWJsRVF9qs3Zx0rF/hQ573vXjUq97tcN3tstFM5WteiZOTfaqbqKRy82qqs9Y6lrGZKm6x6ei9ONDfwYtzM6+bh9MVXopiI9L0AAdR86AAAAAAAAAAAAAAAAFT1MuDz/xD+5CWFT1MuDz/wAQ/uQ087+J1Oh/7n/TXgA5D6oAAAAAAAAAAAAAcPm32zUt6onU1U3Jd+ORPSYvGh9M4pYmYnWHmuimumaao8ENvVpqrPWupatmS77Hp6L040PQLhfLPS3qidTVTfeyRPSYvGhPKrAF4ilVsDoJ4/U7X61fzRTrWcymqP650l8xl9F3LdetqNYZIGm8xL7yMOmQeYl95GHTIZtxa5NTY5HCWZBpvMS+8jDpkHmJfeRh0yDcWuRscjhLMg03mJfeRh0yDzEvvIw6ZBuLXI2ORwlmQafzEvvIw6ZDnmJfeRh0yDcWuRscjhLMg+7csJ3a2UM1bVxxNhhTN6tkRVyzy3vzM79pj9/YXt7XJNlkcJeUHsWajmvNalHQojplarkRy61Mk390+/5iX3kYdMhNxa5LssjhLMFT1MuDz/xD+5DJ+Yl95GDTIUHCdnfZLQyllej5Vcr3q3ezX1IauXeort6Uzq6XReLet3+tXTMRo+0ADmPogAAAAAAAAAAAAAAAA5kdAAAAAAAAAAAAZ7H/AAPufVp9SEMLnj/gfc+rT6kIYWElrdS3hZH1EnchZyMalvCyPqJO5CziSDI5kdBFAAAAAAAAAAAAAAAAAAAAAAAAAAAAAAAAZ7H/AAPufVp9SEMLpj/gfc+rT6kIWWElrdS7hZH1EnchZyMal3CyPqJO5CziSAAEUAAAAAAAAAAAAAAAAAAAAAAAAAAAAAAABnsf8D7n1afUhDC54/4H3Pq0+pCGFhJa3Ut4WR9RJ3IWcjGpdwsj6iTuQs4kgABFAAAAAAAAAAAAAAAAAAAAAAAAAAAAAAAAZ7H/AAPufVp9SEMLnj/gfc+rT6kIYWElrdS7hZH1EnchZyMal3CyPqJO5CziSAAEUAAAAAAAAAAAAAAAAAAAAAAAAAAAAAAAB8jFlDLcsO19HTpnLJEusTjVN1E/sQN7HMe5j2q1zVyc1UyVF4j+ksj5VfhuzXGfZ623U8sy771bkq/HLfLAnepPbZ5bzLcNYqU8MTma9U3HPXLcT8sytHipqeGlhbDTRMiiYmTWMaiIn5IeUgAAAAAAAAAAAAAAAAAAD//Z"/>
          <p:cNvSpPr>
            <a:spLocks noChangeAspect="1" noChangeArrowheads="1"/>
          </p:cNvSpPr>
          <p:nvPr/>
        </p:nvSpPr>
        <p:spPr bwMode="auto">
          <a:xfrm>
            <a:off x="1831975" y="7939"/>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29" tIns="45714" rIns="91429" bIns="45714" numCol="1" anchor="t" anchorCtr="0" compatLnSpc="1">
            <a:prstTxWarp prst="textNoShape">
              <a:avLst/>
            </a:prstTxWarp>
          </a:bodyPr>
          <a:lstStyle/>
          <a:p>
            <a:endParaRPr lang="en-US" dirty="0">
              <a:solidFill>
                <a:prstClr val="black"/>
              </a:solidFill>
            </a:endParaRPr>
          </a:p>
        </p:txBody>
      </p:sp>
      <p:sp>
        <p:nvSpPr>
          <p:cNvPr id="5" name="AutoShape 6" descr="data:image/jpeg;base64,/9j/4AAQSkZJRgABAQAAAQABAAD/2wBDAAkGBwgHBgkIBwgKCgkLDRYPDQwMDRsUFRAWIB0iIiAdHx8kKDQsJCYxJx8fLT0tMTU3Ojo6Iys/RD84QzQ5Ojf/2wBDAQoKCg0MDRoPDxo3JR8lNzc3Nzc3Nzc3Nzc3Nzc3Nzc3Nzc3Nzc3Nzc3Nzc3Nzc3Nzc3Nzc3Nzc3Nzc3Nzc3Nzf/wAARCADdAOQDASIAAhEBAxEB/8QAHAABAQEBAAMBAQAAAAAAAAAAAAcGAQMEBQII/8QARxAAAQMCAgEPCQYFAwUAAAAAAAECAwQFBhGTBxITFyExNlFTVFVzkbHRFRYyQVJhcZSyFCJ0gcHSIzRCocIkNWIzgpKi8P/EABoBAQEAAwEBAAAAAAAAAAAAAAABAwQFAgb/xAAuEQEAAQMDAAoCAQUBAAAAAAAAAQIDBBEUUgUSExUhMTJRU5FhoTMiNEGBwfD/2gAMAwEAAhEDEQA/ALiAAAAAAAAAAAAAAADjlRqKqrkib6qYe86pNtop3Q0FO+tVq5LIjtYzP3Lu59h+9VS6S0NjjpYHKx1ZIrHuRcl1iJmqfnmifDMkBdEVe2ap1BUTtjuFJJSNVctlR+vanx3EU3cUjJo2yRPa9j0RzXNXNFRfWh/NpUtSS6yz0lXbZnK5tPk+LP8ApaueafDPLtGhqoYAIoAABw6AOHQAOHQAAAAAAAAcUDoPDU1ENLA+eokbHExM3OcuSIhlKnVDtUcithgqpkT+prUai9qnui3XX6Y1YbuRas+urRsQYjbHt/Mavtb4jbHt/Martb4mTbXuLD3hi84bcGI2x7fzGq7W+I2x7fzKq7W+I213ineGLzhtwYjbHt/Martb4jbHt/Mqrtb4jbXeJ3hi84bcGI2x7fzGq7W+I2x7fzGq7W+I213iveGLzh7uqBh2fEFsiSiVv2mnkVzGvXJHoqZKmfHvEwnwjiGB2tfaal3vjaj0/tmULbHt/Martb4jbHt/Martb4jbXuKd4YvOE7hwniCZ2tbaKpF/5s1qdq5FH1O8MVVhiqai4o1tRPrWpG12etame+qbmaqv9j8bY9v5jVf+viNse38xqu1viXb3uJ3hi84bY6YlNUe3qu7RVaJ/2+JqbTcqe7UTKukcro38aZKipvopjrtV0RrVDLayrN6dKKtZe6cOoDG2A4dAHAdAHDoAAAAczB0AczPFV1MNJTvnqZGxxRpm5zt5EOVdTDR08lRUyNjijTNznLuIhJsWYnmvk+xxZx0TFzZH63L7TvD1GexYqu1aR5NLMzKMajWfP/EGLMTzXyfYos46Fi/cZvK//k7w9RnTpw7NFFNFOlL5K9ervVzXXPiAA9sYAAAAAA6xrnuRrEVXOXJET1qamHAN7lja5yU0aqnovlXNOxDxXcoo9Ustqxcu+inVlQa3a+vXt0mkd+0bX169uk0jv2njcWuTNsMnhLJA1u19evbpNI79o2vr17dJpXftG5tcjYZPCWSKrqZ8HF69/wChl9r69e3SaRf2m3wdaaizWhaSrWNZNlc/+GqqmSmrl3qK7elMuj0Zi3rV/rV0zEaPvAIDmPogAAAAAAAAAAAAB8vEVoZerXJRvesark5j09Tk3s04iN3K31NsrH0tZHrJWdjk40X1oXdUPjYlw/TX2j2OXJk7N2KZE3Wr+qe42sbI7KdJ8nM6QwIyKetT6oRj1nD2rlQVNtrH0tZHrJWdjk40X1oeqdiJiY1h8rVTNM6T5gAKgAAAAA9yzf7vQ/iGfUhVcYYgWwUUb4Y2vqJnK2NHbyZb6qSqzf7xQ/iGfUhtdVb0bb8ZP8TRyKYqvUxLsYNyq3iXKqfPWHrx3nG07GyxUj9Y5M2qlMmSp+Z+vKmOuaSfLtN/RJ/o4Orb3HnyNOb9PCHWjDrmNe1qTnypjrmkny7R5Ux1zST5dpRshkTt44QbKv5avtOfKmOuaSfLtHlTHXNJPlmlGyGQ7enhC7Kv5avtOfKmOuaSfLtHlTHXNJPlmlGyGQ7enhBsq/lq+058qY65pJ8u0eVMdc0k+WaUbIZDt44QbKv5avtOfKmOuaSfLtHlTHXNJPl2lGyGQ7eOEGyr+Wr7Tnypjrf+ySfLNPLQY3uNFWNpsQ0extdvvSNWOb78vWnwKDkfMv1kpb1ROp6lqI5N2ORE3WLxp4Fi7bq8KqY0/DzVi36I61u5Mz7T5PfgmjniZLC9r43pm1zVzRUPKhMbTdK/BtyW23Rrn0TnZoqbqNT2m+7jQpNNPFUQMmge2SN6Ztc1c0VDHdtTRP4Z8bJi9Gk+FUecPKADE2g4p0AfFxLh+mvtJscv3J2f9KZE3Wr+qe4ndTgi+wSqxlK2ZvqfHI3Je1UK8DPaya7UaR5NHJ6Ps5E9arwn8I35nX/o52kZ4jzOxB0c7SM8SyAzb657Q1u5rHvKN+Z2IOjn6RniPM7EHRz9IzxLIBvrntB3NY95RvzOxB0c7SM8R5nYg6OfpGeJZAN9c9oO5rHvKSWzCd8guVJLLQOaxkzHOXZGbiIqe8+1qrejbfjJ/iUAn+qt6Nt+Mn+It3qrt6mZS/iUY2LXFE+ejdUP8nB1be4854KH+Tg6tvcec0583Wp9MAAI9AAAAAAAAAAAABQPmX2zUt6onU9S3JybsciJ95i8aGDtNxr8G3XybckV9E92aKm8iL/W39UN9ervS2aidVVbtxNxjE33rxIYK20NfjW7fb7gqx0ETskRN7L2G/qv/wAm3Y16k9f0/wDvJyszTtaey/k/5+VMRc0RU3lAaiNaiIm4gNR1X6AAAAAAAAAAAAACf6q3o234ydzSgGZxxYJr3QRfZNb9ogcrmtcuSORU3Uz7OwzWKopuRMtTOt1XMeqmmPF9+i/k4Orb3HnJtC7HcETIY2S61ia1M2xquSe8/ez495N+jjPc4/j6o+2GM/SNOzq+lGOE62fHvJv0cY2fHvsP0cZNvPKPte8I+Or6UYE52fHvJv0cY2fHvJv0cY288o+zfx8dX0owJzs+PeTfo4xs+PeTfo4xt55R9m/j46vpRgTnZ8e8m/RxjZ8e+w/Rxjbzyj7N/Hx1fSjAnOz499h+jjGz495N+jjG3nlH2b+Pjq+lFzPQvV3pbPROqat+SJuMYnpPXiQxOz495OT/AMIxS4Tvd6rGVGI6lzYmr6CvRXKnEiJuNLFimnxrqjT8JVmXK46tq3Ov5jwetbqGvxvdVrrgro6CNckRF3MvZb+qlJpaeKkp2QU8bY4mJk1rU3EQUtNDSQMgp2Njijbk1rU3EQ8xju3Zr8I8IhnxsaLMTM+NU+cuA6DE2gHMz17hW09BSyVNXK2OJiZq5REa+EJMxEay7W1cFDTSVNVI2OKNM3OUxtRqkUjXqlPQTyNTec5yNz/LdMpijEdRfanL70dIxf4cWf8Ad3v7j4R07OFT1dbnm+ey+lq+v1bPl7qHtlR9GP0qeA2yo+jH6ZPAngM2zs+zT71yuX6UPbKj6MfpU8BtlR9GP0yeBPANnZ9jvXK5fpQ9sqPox+lTwG2VH0Y/TJ4E8A2dn2XvXK5fpQ9sqPox+mTwG2TH0W/Sp4E8A2dn2TvTK5fpQ9smPot+lTwG2VH0W/Sp4E8A2dn2O9crl+lD2yo+i36VPAbZUfRb9MngTwDZ2fZe9crl+lETVJiz3bZJl7pU8DXWS6wXm3srKbXI1yq1Wu32qm+ikNKnqZcHn/iH9yGtlY9FujrUt/o3OvXr3UrnWNGuOgHPd4AAAAABkAAAAAAAerca6C3UclVVvRkUaZqv6fEkWJsRVF9qs3Zx0rF/hQ573vXjUq97tcN3tstFM5WteiZOTfaqbqKRy82qqs9Y6lrGZKm6x6ei9ONDfwYtzM6+bh9MVXopiI9L0AAdR86AAAAAAAAAAAAAAAAFT1MuDz/xD+5CWFT1MuDz/wAQ/uQ087+J1Oh/7n/TXgA5D6oAAAAAAAAAAAAAcPm32zUt6onU1U3Jd+ORPSYvGh9M4pYmYnWHmuimumaao8ENvVpqrPWupatmS77Hp6L040PQLhfLPS3qidTVTfeyRPSYvGhPKrAF4ilVsDoJ4/U7X61fzRTrWcymqP650l8xl9F3LdetqNYZIGm8xL7yMOmQeYl95GHTIZtxa5NTY5HCWZBpvMS+8jDpkHmJfeRh0yDcWuRscjhLMg03mJfeRh0yDzEvvIw6ZBuLXI2ORwlmQafzEvvIw6ZDnmJfeRh0yDcWuRscjhLMg+7csJ3a2UM1bVxxNhhTN6tkRVyzy3vzM79pj9/YXt7XJNlkcJeUHsWajmvNalHQojplarkRy61Mk390+/5iX3kYdMhNxa5LssjhLMFT1MuDz/xD+5DJ+Yl95GDTIUHCdnfZLQyllej5Vcr3q3ezX1IauXeort6Uzq6XReLet3+tXTMRo+0ADmPogAAAAAAAAAAAAAAAA5kdAAAAAAAAAAAAZ7H/AAPufVp9SEMLnj/gfc+rT6kIYWElrdS3hZH1EnchZyMalvCyPqJO5CziSDI5kdBFAAAAAAAAAAAAAAAAAAAAAAAAAAAAAAAAZ7H/AAPufVp9SEMLpj/gfc+rT6kIWWElrdS7hZH1EnchZyMal3CyPqJO5CziSAAEUAAAAAAAAAAAAAAAAAAAAAAAAAAAAAAABnsf8D7n1afUhDC54/4H3Pq0+pCGFhJa3Ut4WR9RJ3IWcjGpdwsj6iTuQs4kgABFAAAAAAAAAAAAAAAAAAAAAAAAAAAAAAAAZ7H/AAPufVp9SEMLnj/gfc+rT6kIYWElrdS7hZH1EnchZyMal3CyPqJO5CziSAAEUAAAAAAAAAAAAAAAAAAAAAAAAAAAAAAAB8jFlDLcsO19HTpnLJEusTjVN1E/sQN7HMe5j2q1zVyc1UyVF4j+ksj5VfhuzXGfZ623U8sy771bkq/HLfLAnepPbZ5bzLcNYqU8MTma9U3HPXLcT8sytHipqeGlhbDTRMiiYmTWMaiIn5IeUgAAAAAAAAAAAAAAAAAAD//Z"/>
          <p:cNvSpPr>
            <a:spLocks noChangeAspect="1" noChangeArrowheads="1"/>
          </p:cNvSpPr>
          <p:nvPr/>
        </p:nvSpPr>
        <p:spPr bwMode="auto">
          <a:xfrm>
            <a:off x="1984375" y="160339"/>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29" tIns="45714" rIns="91429" bIns="45714" numCol="1" anchor="t" anchorCtr="0" compatLnSpc="1">
            <a:prstTxWarp prst="textNoShape">
              <a:avLst/>
            </a:prstTxWarp>
          </a:bodyPr>
          <a:lstStyle/>
          <a:p>
            <a:endParaRPr lang="en-US" dirty="0">
              <a:solidFill>
                <a:prstClr val="black"/>
              </a:solidFill>
            </a:endParaRPr>
          </a:p>
        </p:txBody>
      </p:sp>
      <p:sp>
        <p:nvSpPr>
          <p:cNvPr id="13" name="TextBox 12"/>
          <p:cNvSpPr txBox="1"/>
          <p:nvPr/>
        </p:nvSpPr>
        <p:spPr>
          <a:xfrm>
            <a:off x="1524000" y="675370"/>
            <a:ext cx="5568950" cy="584775"/>
          </a:xfrm>
          <a:prstGeom prst="rect">
            <a:avLst/>
          </a:prstGeom>
          <a:noFill/>
        </p:spPr>
        <p:txBody>
          <a:bodyPr wrap="square" lIns="91429" tIns="45714" rIns="91429" bIns="45714" rtlCol="0" anchor="b">
            <a:spAutoFit/>
          </a:bodyPr>
          <a:lstStyle/>
          <a:p>
            <a:r>
              <a:rPr lang="en-US" sz="3200" b="1" dirty="0">
                <a:solidFill>
                  <a:srgbClr val="002060"/>
                </a:solidFill>
              </a:rPr>
              <a:t>Overview</a:t>
            </a:r>
          </a:p>
        </p:txBody>
      </p:sp>
      <p:cxnSp>
        <p:nvCxnSpPr>
          <p:cNvPr id="14" name="Straight Connector 13"/>
          <p:cNvCxnSpPr/>
          <p:nvPr/>
        </p:nvCxnSpPr>
        <p:spPr>
          <a:xfrm>
            <a:off x="1524000" y="1219200"/>
            <a:ext cx="9144000" cy="0"/>
          </a:xfrm>
          <a:prstGeom prst="line">
            <a:avLst/>
          </a:prstGeom>
          <a:ln>
            <a:solidFill>
              <a:srgbClr val="FFC000"/>
            </a:solidFill>
          </a:ln>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p14="http://schemas.microsoft.com/office/powerpoint/2010/main" val="9182342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642947" y="6252147"/>
            <a:ext cx="4601308" cy="369332"/>
          </a:xfrm>
          <a:prstGeom prst="rect">
            <a:avLst/>
          </a:prstGeom>
          <a:noFill/>
        </p:spPr>
        <p:txBody>
          <a:bodyPr wrap="square" lIns="91429" tIns="45714" rIns="91429" bIns="45714" rtlCol="0">
            <a:spAutoFit/>
          </a:bodyPr>
          <a:lstStyle/>
          <a:p>
            <a:pPr algn="ctr"/>
            <a:r>
              <a:rPr lang="en-US" dirty="0">
                <a:solidFill>
                  <a:prstClr val="black"/>
                </a:solidFill>
              </a:rPr>
              <a:t>Think Change  </a:t>
            </a:r>
            <a:r>
              <a:rPr lang="en-US" dirty="0">
                <a:solidFill>
                  <a:prstClr val="black"/>
                </a:solidFill>
                <a:latin typeface="Cambria"/>
              </a:rPr>
              <a:t>•  </a:t>
            </a:r>
            <a:r>
              <a:rPr lang="en-US" dirty="0">
                <a:solidFill>
                  <a:prstClr val="black"/>
                </a:solidFill>
              </a:rPr>
              <a:t>Be Change  </a:t>
            </a:r>
            <a:r>
              <a:rPr lang="en-US" dirty="0">
                <a:solidFill>
                  <a:prstClr val="black"/>
                </a:solidFill>
                <a:latin typeface="Cambria"/>
              </a:rPr>
              <a:t>•</a:t>
            </a:r>
            <a:r>
              <a:rPr lang="en-US" dirty="0">
                <a:solidFill>
                  <a:prstClr val="black"/>
                </a:solidFill>
              </a:rPr>
              <a:t>  Lead Change</a:t>
            </a:r>
          </a:p>
        </p:txBody>
      </p:sp>
      <p:cxnSp>
        <p:nvCxnSpPr>
          <p:cNvPr id="9" name="Straight Connector 8"/>
          <p:cNvCxnSpPr/>
          <p:nvPr/>
        </p:nvCxnSpPr>
        <p:spPr>
          <a:xfrm>
            <a:off x="1524000" y="6252147"/>
            <a:ext cx="9144000" cy="0"/>
          </a:xfrm>
          <a:prstGeom prst="line">
            <a:avLst/>
          </a:prstGeom>
          <a:ln>
            <a:solidFill>
              <a:srgbClr val="FFC000"/>
            </a:solidFill>
          </a:ln>
        </p:spPr>
        <p:style>
          <a:lnRef idx="2">
            <a:schemeClr val="accent6"/>
          </a:lnRef>
          <a:fillRef idx="0">
            <a:schemeClr val="accent6"/>
          </a:fillRef>
          <a:effectRef idx="1">
            <a:schemeClr val="accent6"/>
          </a:effectRef>
          <a:fontRef idx="minor">
            <a:schemeClr val="tx1"/>
          </a:fontRef>
        </p:style>
      </p:cxn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58150" y="38100"/>
            <a:ext cx="2609850" cy="1247508"/>
          </a:xfrm>
          <a:prstGeom prst="rect">
            <a:avLst/>
          </a:prstGeom>
        </p:spPr>
      </p:pic>
      <p:sp>
        <p:nvSpPr>
          <p:cNvPr id="12" name="Content Placeholder 1"/>
          <p:cNvSpPr txBox="1">
            <a:spLocks/>
          </p:cNvSpPr>
          <p:nvPr/>
        </p:nvSpPr>
        <p:spPr>
          <a:xfrm>
            <a:off x="1828800" y="2209802"/>
            <a:ext cx="8229600" cy="4525963"/>
          </a:xfrm>
          <a:prstGeom prst="rect">
            <a:avLst/>
          </a:prstGeom>
        </p:spPr>
        <p:txBody>
          <a:bodyPr vert="horz" lIns="91429" tIns="45714" rIns="91429" bIns="45714"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860" lvl="1" indent="-342860" algn="l">
              <a:buFont typeface="Arial" pitchFamily="34" charset="0"/>
              <a:buChar char="•"/>
            </a:pPr>
            <a:endParaRPr lang="en-US" sz="2000" dirty="0">
              <a:solidFill>
                <a:prstClr val="black"/>
              </a:solidFill>
            </a:endParaRPr>
          </a:p>
        </p:txBody>
      </p:sp>
      <p:sp>
        <p:nvSpPr>
          <p:cNvPr id="2" name="Rectangle 1"/>
          <p:cNvSpPr/>
          <p:nvPr/>
        </p:nvSpPr>
        <p:spPr>
          <a:xfrm>
            <a:off x="1524000" y="1524001"/>
            <a:ext cx="9144000" cy="4216527"/>
          </a:xfrm>
          <a:prstGeom prst="rect">
            <a:avLst/>
          </a:prstGeom>
        </p:spPr>
        <p:txBody>
          <a:bodyPr wrap="square" lIns="91429" tIns="45714" rIns="91429" bIns="45714">
            <a:spAutoFit/>
          </a:bodyPr>
          <a:lstStyle/>
          <a:p>
            <a:pPr marL="845721" lvl="1" indent="-342860" defTabSz="801594">
              <a:spcAft>
                <a:spcPts val="1200"/>
              </a:spcAft>
              <a:buClr>
                <a:srgbClr val="CCB400"/>
              </a:buClr>
              <a:buSzPct val="70000"/>
              <a:buFont typeface="Wingdings"/>
              <a:buChar char=""/>
            </a:pPr>
            <a:r>
              <a:rPr lang="en-US" sz="1900" dirty="0">
                <a:solidFill>
                  <a:srgbClr val="002060"/>
                </a:solidFill>
                <a:latin typeface="Georgia"/>
                <a:ea typeface="MS PGothic" pitchFamily="34" charset="-128"/>
                <a:cs typeface="Khmer UI" pitchFamily="34" charset="0"/>
              </a:rPr>
              <a:t>Why we do this: This informs HUD of the capacity to meet the needs of people experiencing homelessness in your </a:t>
            </a:r>
            <a:r>
              <a:rPr lang="en-US" sz="1900" dirty="0" err="1">
                <a:solidFill>
                  <a:srgbClr val="002060"/>
                </a:solidFill>
                <a:latin typeface="Georgia"/>
                <a:ea typeface="MS PGothic" pitchFamily="34" charset="-128"/>
                <a:cs typeface="Khmer UI" pitchFamily="34" charset="0"/>
              </a:rPr>
              <a:t>CoC</a:t>
            </a:r>
            <a:endParaRPr lang="en-US" sz="1900" dirty="0">
              <a:solidFill>
                <a:srgbClr val="002060"/>
              </a:solidFill>
              <a:latin typeface="Georgia"/>
              <a:ea typeface="MS PGothic" pitchFamily="34" charset="-128"/>
              <a:cs typeface="Khmer UI" pitchFamily="34" charset="0"/>
            </a:endParaRPr>
          </a:p>
          <a:p>
            <a:pPr marL="845721" lvl="1" indent="-342860" defTabSz="801594">
              <a:spcAft>
                <a:spcPts val="1200"/>
              </a:spcAft>
              <a:buClr>
                <a:srgbClr val="CCB400"/>
              </a:buClr>
              <a:buSzPct val="70000"/>
              <a:buFont typeface="Wingdings"/>
              <a:buChar char=""/>
            </a:pPr>
            <a:r>
              <a:rPr lang="en-US" sz="1900" dirty="0">
                <a:solidFill>
                  <a:srgbClr val="002060"/>
                </a:solidFill>
                <a:latin typeface="Georgia"/>
                <a:ea typeface="MS PGothic" pitchFamily="34" charset="-128"/>
                <a:cs typeface="Khmer UI" pitchFamily="34" charset="0"/>
              </a:rPr>
              <a:t>It’s the “other part” of the Point-in-Time count process that includes updating the Housing Inventory for every area</a:t>
            </a:r>
          </a:p>
          <a:p>
            <a:pPr marL="845721" lvl="1" indent="-342860" defTabSz="801594">
              <a:spcAft>
                <a:spcPts val="1200"/>
              </a:spcAft>
              <a:buClr>
                <a:srgbClr val="CCB400"/>
              </a:buClr>
              <a:buSzPct val="70000"/>
              <a:buFont typeface="Wingdings"/>
              <a:buChar char=""/>
            </a:pPr>
            <a:r>
              <a:rPr lang="en-US" sz="1900" dirty="0">
                <a:solidFill>
                  <a:srgbClr val="002060"/>
                </a:solidFill>
                <a:latin typeface="Georgia"/>
                <a:ea typeface="MS PGothic" pitchFamily="34" charset="-128"/>
                <a:cs typeface="Khmer UI" pitchFamily="34" charset="0"/>
              </a:rPr>
              <a:t>This includes shelters, transitional housing projects, permanent supportive housing, other permanent housing, and rapid re-housing projects</a:t>
            </a:r>
          </a:p>
          <a:p>
            <a:pPr marL="845721" lvl="1" indent="-342860" defTabSz="801594">
              <a:spcAft>
                <a:spcPts val="1200"/>
              </a:spcAft>
              <a:buClr>
                <a:srgbClr val="CCB400"/>
              </a:buClr>
              <a:buSzPct val="70000"/>
              <a:buFont typeface="Wingdings"/>
              <a:buChar char=""/>
            </a:pPr>
            <a:r>
              <a:rPr lang="en-US" sz="1900" dirty="0">
                <a:solidFill>
                  <a:srgbClr val="002060"/>
                </a:solidFill>
                <a:latin typeface="Georgia"/>
                <a:ea typeface="MS PGothic" pitchFamily="34" charset="-128"/>
                <a:cs typeface="Khmer UI" pitchFamily="34" charset="0"/>
              </a:rPr>
              <a:t>The process for this will again be coordinated through an online data entry program where every agency updates the project capacity and total people served on the night of the count</a:t>
            </a:r>
          </a:p>
          <a:p>
            <a:pPr marL="845721" lvl="1" indent="-342860" defTabSz="801594">
              <a:spcAft>
                <a:spcPts val="1200"/>
              </a:spcAft>
              <a:buClr>
                <a:srgbClr val="CCB400"/>
              </a:buClr>
              <a:buSzPct val="70000"/>
              <a:buFont typeface="Wingdings"/>
              <a:buChar char=""/>
            </a:pPr>
            <a:r>
              <a:rPr lang="en-US" sz="1900" dirty="0">
                <a:solidFill>
                  <a:srgbClr val="002060"/>
                </a:solidFill>
                <a:latin typeface="Georgia"/>
                <a:ea typeface="MS PGothic" pitchFamily="34" charset="-128"/>
                <a:cs typeface="Khmer UI" pitchFamily="34" charset="0"/>
              </a:rPr>
              <a:t>Regional Coordinators work with CoC Leadership, providers, CCEH, and Nutmeg to be sure all projects are correctly identified and all new, under development, and closed projects are properly accounted for on the HIC</a:t>
            </a:r>
          </a:p>
        </p:txBody>
      </p:sp>
      <p:sp>
        <p:nvSpPr>
          <p:cNvPr id="3" name="AutoShape 2" descr="data:image/jpeg;base64,/9j/4AAQSkZJRgABAQAAAQABAAD/2wBDAAkGBwgHBgkIBwgKCgkLDRYPDQwMDRsUFRAWIB0iIiAdHx8kKDQsJCYxJx8fLT0tMTU3Ojo6Iys/RD84QzQ5Ojf/2wBDAQoKCg0MDRoPDxo3JR8lNzc3Nzc3Nzc3Nzc3Nzc3Nzc3Nzc3Nzc3Nzc3Nzc3Nzc3Nzc3Nzc3Nzc3Nzc3Nzc3Nzf/wAARCADdAOQDASIAAhEBAxEB/8QAHAABAQEBAAMBAQAAAAAAAAAAAAcGAQMEBQII/8QARxAAAQMCAgEPCQYFAwUAAAAAAAECAwQFBhGTBxITFyExNlFTVFVzkbHRFRYyQVJhcZSyFCJ0gcHSIzRCocIkNWIzgpKi8P/EABoBAQEAAwEBAAAAAAAAAAAAAAABAwQFAgb/xAAuEQEAAQMDAAoCAQUBAAAAAAAAAQIDBBEUUgUSExUhMTJRU5FhoTMiNEGBwfD/2gAMAwEAAhEDEQA/ALiAAAAAAAAAAAAAAADjlRqKqrkib6qYe86pNtop3Q0FO+tVq5LIjtYzP3Lu59h+9VS6S0NjjpYHKx1ZIrHuRcl1iJmqfnmifDMkBdEVe2ap1BUTtjuFJJSNVctlR+vanx3EU3cUjJo2yRPa9j0RzXNXNFRfWh/NpUtSS6yz0lXbZnK5tPk+LP8ApaueafDPLtGhqoYAIoAABw6AOHQAOHQAAAAAAAAcUDoPDU1ENLA+eokbHExM3OcuSIhlKnVDtUcithgqpkT+prUai9qnui3XX6Y1YbuRas+urRsQYjbHt/Mavtb4jbHt/Martb4mTbXuLD3hi84bcGI2x7fzGq7W+I2x7fzKq7W+I213ineGLzhtwYjbHt/Martb4jbHt/Mqrtb4jbXeJ3hi84bcGI2x7fzGq7W+I2x7fzGq7W+I213iveGLzh7uqBh2fEFsiSiVv2mnkVzGvXJHoqZKmfHvEwnwjiGB2tfaal3vjaj0/tmULbHt/Martb4jbHt/Martb4jbXuKd4YvOE7hwniCZ2tbaKpF/5s1qdq5FH1O8MVVhiqai4o1tRPrWpG12etame+qbmaqv9j8bY9v5jVf+viNse38xqu1viXb3uJ3hi84bY6YlNUe3qu7RVaJ/2+JqbTcqe7UTKukcro38aZKipvopjrtV0RrVDLayrN6dKKtZe6cOoDG2A4dAHAdAHDoAAAAczB0AczPFV1MNJTvnqZGxxRpm5zt5EOVdTDR08lRUyNjijTNznLuIhJsWYnmvk+xxZx0TFzZH63L7TvD1GexYqu1aR5NLMzKMajWfP/EGLMTzXyfYos46Fi/cZvK//k7w9RnTpw7NFFNFOlL5K9ervVzXXPiAA9sYAAAAAA6xrnuRrEVXOXJET1qamHAN7lja5yU0aqnovlXNOxDxXcoo9Ustqxcu+inVlQa3a+vXt0mkd+0bX169uk0jv2njcWuTNsMnhLJA1u19evbpNI79o2vr17dJpXftG5tcjYZPCWSKrqZ8HF69/wChl9r69e3SaRf2m3wdaaizWhaSrWNZNlc/+GqqmSmrl3qK7elMuj0Zi3rV/rV0zEaPvAIDmPogAAAAAAAAAAAAB8vEVoZerXJRvesark5j09Tk3s04iN3K31NsrH0tZHrJWdjk40X1oXdUPjYlw/TX2j2OXJk7N2KZE3Wr+qe42sbI7KdJ8nM6QwIyKetT6oRj1nD2rlQVNtrH0tZHrJWdjk40X1oeqdiJiY1h8rVTNM6T5gAKgAAAAA9yzf7vQ/iGfUhVcYYgWwUUb4Y2vqJnK2NHbyZb6qSqzf7xQ/iGfUhtdVb0bb8ZP8TRyKYqvUxLsYNyq3iXKqfPWHrx3nG07GyxUj9Y5M2qlMmSp+Z+vKmOuaSfLtN/RJ/o4Orb3HnyNOb9PCHWjDrmNe1qTnypjrmkny7R5Ux1zST5dpRshkTt44QbKv5avtOfKmOuaSfLtHlTHXNJPlmlGyGQ7enhC7Kv5avtOfKmOuaSfLtHlTHXNJPlmlGyGQ7enhBsq/lq+058qY65pJ8u0eVMdc0k+WaUbIZDt44QbKv5avtOfKmOuaSfLtHlTHXNJPl2lGyGQ7eOEGyr+Wr7Tnypjrf+ySfLNPLQY3uNFWNpsQ0extdvvSNWOb78vWnwKDkfMv1kpb1ROp6lqI5N2ORE3WLxp4Fi7bq8KqY0/DzVi36I61u5Mz7T5PfgmjniZLC9r43pm1zVzRUPKhMbTdK/BtyW23Rrn0TnZoqbqNT2m+7jQpNNPFUQMmge2SN6Ztc1c0VDHdtTRP4Z8bJi9Gk+FUecPKADE2g4p0AfFxLh+mvtJscv3J2f9KZE3Wr+qe4ndTgi+wSqxlK2ZvqfHI3Je1UK8DPaya7UaR5NHJ6Ps5E9arwn8I35nX/o52kZ4jzOxB0c7SM8SyAzb657Q1u5rHvKN+Z2IOjn6RniPM7EHRz9IzxLIBvrntB3NY95RvzOxB0c7SM8R5nYg6OfpGeJZAN9c9oO5rHvKSWzCd8guVJLLQOaxkzHOXZGbiIqe8+1qrejbfjJ/iUAn+qt6Nt+Mn+It3qrt6mZS/iUY2LXFE+ejdUP8nB1be4854KH+Tg6tvcec0583Wp9MAAI9AAAAAAAAAAAABQPmX2zUt6onU9S3JybsciJ95i8aGDtNxr8G3XybckV9E92aKm8iL/W39UN9ervS2aidVVbtxNxjE33rxIYK20NfjW7fb7gqx0ETskRN7L2G/qv/wAm3Y16k9f0/wDvJyszTtaey/k/5+VMRc0RU3lAaiNaiIm4gNR1X6AAAAAAAAAAAAACf6q3o234ydzSgGZxxYJr3QRfZNb9ogcrmtcuSORU3Uz7OwzWKopuRMtTOt1XMeqmmPF9+i/k4Orb3HnJtC7HcETIY2S61ia1M2xquSe8/ez495N+jjPc4/j6o+2GM/SNOzq+lGOE62fHvJv0cY2fHvsP0cZNvPKPte8I+Or6UYE52fHvJv0cY2fHvJv0cY288o+zfx8dX0owJzs+PeTfo4xs+PeTfo4xt55R9m/j46vpRgTnZ8e8m/RxjZ8e+w/Rxjbzyj7N/Hx1fSjAnOz499h+jjGz495N+jjG3nlH2b+Pjq+lFzPQvV3pbPROqat+SJuMYnpPXiQxOz495OT/AMIxS4Tvd6rGVGI6lzYmr6CvRXKnEiJuNLFimnxrqjT8JVmXK46tq3Ov5jwetbqGvxvdVrrgro6CNckRF3MvZb+qlJpaeKkp2QU8bY4mJk1rU3EQUtNDSQMgp2Njijbk1rU3EQ8xju3Zr8I8IhnxsaLMTM+NU+cuA6DE2gHMz17hW09BSyVNXK2OJiZq5REa+EJMxEay7W1cFDTSVNVI2OKNM3OUxtRqkUjXqlPQTyNTec5yNz/LdMpijEdRfanL70dIxf4cWf8Ad3v7j4R07OFT1dbnm+ey+lq+v1bPl7qHtlR9GP0qeA2yo+jH6ZPAngM2zs+zT71yuX6UPbKj6MfpU8BtlR9GP0yeBPANnZ9jvXK5fpQ9sqPox+lTwG2VH0Y/TJ4E8A2dn2XvXK5fpQ9sqPox+mTwG2TH0W/Sp4E8A2dn2TvTK5fpQ9smPot+lTwG2VH0W/Sp4E8A2dn2O9crl+lD2yo+i36VPAbZUfRb9MngTwDZ2fZe9crl+lETVJiz3bZJl7pU8DXWS6wXm3srKbXI1yq1Wu32qm+ikNKnqZcHn/iH9yGtlY9FujrUt/o3OvXr3UrnWNGuOgHPd4AAAAABkAAAAAAAerca6C3UclVVvRkUaZqv6fEkWJsRVF9qs3Zx0rF/hQ573vXjUq97tcN3tstFM5WteiZOTfaqbqKRy82qqs9Y6lrGZKm6x6ei9ONDfwYtzM6+bh9MVXopiI9L0AAdR86AAAAAAAAAAAAAAAAFT1MuDz/xD+5CWFT1MuDz/wAQ/uQ087+J1Oh/7n/TXgA5D6oAAAAAAAAAAAAAcPm32zUt6onU1U3Jd+ORPSYvGh9M4pYmYnWHmuimumaao8ENvVpqrPWupatmS77Hp6L040PQLhfLPS3qidTVTfeyRPSYvGhPKrAF4ilVsDoJ4/U7X61fzRTrWcymqP650l8xl9F3LdetqNYZIGm8xL7yMOmQeYl95GHTIZtxa5NTY5HCWZBpvMS+8jDpkHmJfeRh0yDcWuRscjhLMg03mJfeRh0yDzEvvIw6ZBuLXI2ORwlmQafzEvvIw6ZDnmJfeRh0yDcWuRscjhLMg+7csJ3a2UM1bVxxNhhTN6tkRVyzy3vzM79pj9/YXt7XJNlkcJeUHsWajmvNalHQojplarkRy61Mk390+/5iX3kYdMhNxa5LssjhLMFT1MuDz/xD+5DJ+Yl95GDTIUHCdnfZLQyllej5Vcr3q3ezX1IauXeort6Uzq6XReLet3+tXTMRo+0ADmPogAAAAAAAAAAAAAAAA5kdAAAAAAAAAAAAZ7H/AAPufVp9SEMLnj/gfc+rT6kIYWElrdS3hZH1EnchZyMalvCyPqJO5CziSDI5kdBFAAAAAAAAAAAAAAAAAAAAAAAAAAAAAAAAZ7H/AAPufVp9SEMLpj/gfc+rT6kIWWElrdS7hZH1EnchZyMal3CyPqJO5CziSAAEUAAAAAAAAAAAAAAAAAAAAAAAAAAAAAAABnsf8D7n1afUhDC54/4H3Pq0+pCGFhJa3Ut4WR9RJ3IWcjGpdwsj6iTuQs4kgABFAAAAAAAAAAAAAAAAAAAAAAAAAAAAAAAAZ7H/AAPufVp9SEMLnj/gfc+rT6kIYWElrdS7hZH1EnchZyMal3CyPqJO5CziSAAEUAAAAAAAAAAAAAAAAAAAAAAAAAAAAAAAB8jFlDLcsO19HTpnLJEusTjVN1E/sQN7HMe5j2q1zVyc1UyVF4j+ksj5VfhuzXGfZ623U8sy771bkq/HLfLAnepPbZ5bzLcNYqU8MTma9U3HPXLcT8sytHipqeGlhbDTRMiiYmTWMaiIn5IeUgAAAAAAAAAAAAAAAAAAD//Z"/>
          <p:cNvSpPr>
            <a:spLocks noChangeAspect="1" noChangeArrowheads="1"/>
          </p:cNvSpPr>
          <p:nvPr/>
        </p:nvSpPr>
        <p:spPr bwMode="auto">
          <a:xfrm>
            <a:off x="1679575" y="-144462"/>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29" tIns="45714" rIns="91429" bIns="45714" numCol="1" anchor="t" anchorCtr="0" compatLnSpc="1">
            <a:prstTxWarp prst="textNoShape">
              <a:avLst/>
            </a:prstTxWarp>
          </a:bodyPr>
          <a:lstStyle/>
          <a:p>
            <a:endParaRPr lang="en-US" dirty="0">
              <a:solidFill>
                <a:prstClr val="black"/>
              </a:solidFill>
            </a:endParaRPr>
          </a:p>
        </p:txBody>
      </p:sp>
      <p:sp>
        <p:nvSpPr>
          <p:cNvPr id="4" name="AutoShape 4" descr="data:image/jpeg;base64,/9j/4AAQSkZJRgABAQAAAQABAAD/2wBDAAkGBwgHBgkIBwgKCgkLDRYPDQwMDRsUFRAWIB0iIiAdHx8kKDQsJCYxJx8fLT0tMTU3Ojo6Iys/RD84QzQ5Ojf/2wBDAQoKCg0MDRoPDxo3JR8lNzc3Nzc3Nzc3Nzc3Nzc3Nzc3Nzc3Nzc3Nzc3Nzc3Nzc3Nzc3Nzc3Nzc3Nzc3Nzc3Nzf/wAARCADdAOQDASIAAhEBAxEB/8QAHAABAQEBAAMBAQAAAAAAAAAAAAcGAQMEBQII/8QARxAAAQMCAgEPCQYFAwUAAAAAAAECAwQFBhGTBxITFyExNlFTVFVzkbHRFRYyQVJhcZSyFCJ0gcHSIzRCocIkNWIzgpKi8P/EABoBAQEAAwEBAAAAAAAAAAAAAAABAwQFAgb/xAAuEQEAAQMDAAoCAQUBAAAAAAAAAQIDBBEUUgUSExUhMTJRU5FhoTMiNEGBwfD/2gAMAwEAAhEDEQA/ALiAAAAAAAAAAAAAAADjlRqKqrkib6qYe86pNtop3Q0FO+tVq5LIjtYzP3Lu59h+9VS6S0NjjpYHKx1ZIrHuRcl1iJmqfnmifDMkBdEVe2ap1BUTtjuFJJSNVctlR+vanx3EU3cUjJo2yRPa9j0RzXNXNFRfWh/NpUtSS6yz0lXbZnK5tPk+LP8ApaueafDPLtGhqoYAIoAABw6AOHQAOHQAAAAAAAAcUDoPDU1ENLA+eokbHExM3OcuSIhlKnVDtUcithgqpkT+prUai9qnui3XX6Y1YbuRas+urRsQYjbHt/Mavtb4jbHt/Martb4mTbXuLD3hi84bcGI2x7fzGq7W+I2x7fzKq7W+I213ineGLzhtwYjbHt/Martb4jbHt/Mqrtb4jbXeJ3hi84bcGI2x7fzGq7W+I2x7fzGq7W+I213iveGLzh7uqBh2fEFsiSiVv2mnkVzGvXJHoqZKmfHvEwnwjiGB2tfaal3vjaj0/tmULbHt/Martb4jbHt/Martb4jbXuKd4YvOE7hwniCZ2tbaKpF/5s1qdq5FH1O8MVVhiqai4o1tRPrWpG12etame+qbmaqv9j8bY9v5jVf+viNse38xqu1viXb3uJ3hi84bY6YlNUe3qu7RVaJ/2+JqbTcqe7UTKukcro38aZKipvopjrtV0RrVDLayrN6dKKtZe6cOoDG2A4dAHAdAHDoAAAAczB0AczPFV1MNJTvnqZGxxRpm5zt5EOVdTDR08lRUyNjijTNznLuIhJsWYnmvk+xxZx0TFzZH63L7TvD1GexYqu1aR5NLMzKMajWfP/EGLMTzXyfYos46Fi/cZvK//k7w9RnTpw7NFFNFOlL5K9ervVzXXPiAA9sYAAAAAA6xrnuRrEVXOXJET1qamHAN7lja5yU0aqnovlXNOxDxXcoo9Ustqxcu+inVlQa3a+vXt0mkd+0bX169uk0jv2njcWuTNsMnhLJA1u19evbpNI79o2vr17dJpXftG5tcjYZPCWSKrqZ8HF69/wChl9r69e3SaRf2m3wdaaizWhaSrWNZNlc/+GqqmSmrl3qK7elMuj0Zi3rV/rV0zEaPvAIDmPogAAAAAAAAAAAAB8vEVoZerXJRvesark5j09Tk3s04iN3K31NsrH0tZHrJWdjk40X1oXdUPjYlw/TX2j2OXJk7N2KZE3Wr+qe42sbI7KdJ8nM6QwIyKetT6oRj1nD2rlQVNtrH0tZHrJWdjk40X1oeqdiJiY1h8rVTNM6T5gAKgAAAAA9yzf7vQ/iGfUhVcYYgWwUUb4Y2vqJnK2NHbyZb6qSqzf7xQ/iGfUhtdVb0bb8ZP8TRyKYqvUxLsYNyq3iXKqfPWHrx3nG07GyxUj9Y5M2qlMmSp+Z+vKmOuaSfLtN/RJ/o4Orb3HnyNOb9PCHWjDrmNe1qTnypjrmkny7R5Ux1zST5dpRshkTt44QbKv5avtOfKmOuaSfLtHlTHXNJPlmlGyGQ7enhC7Kv5avtOfKmOuaSfLtHlTHXNJPlmlGyGQ7enhBsq/lq+058qY65pJ8u0eVMdc0k+WaUbIZDt44QbKv5avtOfKmOuaSfLtHlTHXNJPl2lGyGQ7eOEGyr+Wr7Tnypjrf+ySfLNPLQY3uNFWNpsQ0extdvvSNWOb78vWnwKDkfMv1kpb1ROp6lqI5N2ORE3WLxp4Fi7bq8KqY0/DzVi36I61u5Mz7T5PfgmjniZLC9r43pm1zVzRUPKhMbTdK/BtyW23Rrn0TnZoqbqNT2m+7jQpNNPFUQMmge2SN6Ztc1c0VDHdtTRP4Z8bJi9Gk+FUecPKADE2g4p0AfFxLh+mvtJscv3J2f9KZE3Wr+qe4ndTgi+wSqxlK2ZvqfHI3Je1UK8DPaya7UaR5NHJ6Ps5E9arwn8I35nX/o52kZ4jzOxB0c7SM8SyAzb657Q1u5rHvKN+Z2IOjn6RniPM7EHRz9IzxLIBvrntB3NY95RvzOxB0c7SM8R5nYg6OfpGeJZAN9c9oO5rHvKSWzCd8guVJLLQOaxkzHOXZGbiIqe8+1qrejbfjJ/iUAn+qt6Nt+Mn+It3qrt6mZS/iUY2LXFE+ejdUP8nB1be4854KH+Tg6tvcec0583Wp9MAAI9AAAAAAAAAAAABQPmX2zUt6onU9S3JybsciJ95i8aGDtNxr8G3XybckV9E92aKm8iL/W39UN9ervS2aidVVbtxNxjE33rxIYK20NfjW7fb7gqx0ETskRN7L2G/qv/wAm3Y16k9f0/wDvJyszTtaey/k/5+VMRc0RU3lAaiNaiIm4gNR1X6AAAAAAAAAAAAACf6q3o234ydzSgGZxxYJr3QRfZNb9ogcrmtcuSORU3Uz7OwzWKopuRMtTOt1XMeqmmPF9+i/k4Orb3HnJtC7HcETIY2S61ia1M2xquSe8/ez495N+jjPc4/j6o+2GM/SNOzq+lGOE62fHvJv0cY2fHvsP0cZNvPKPte8I+Or6UYE52fHvJv0cY2fHvJv0cY288o+zfx8dX0owJzs+PeTfo4xs+PeTfo4xt55R9m/j46vpRgTnZ8e8m/RxjZ8e+w/Rxjbzyj7N/Hx1fSjAnOz499h+jjGz495N+jjG3nlH2b+Pjq+lFzPQvV3pbPROqat+SJuMYnpPXiQxOz495OT/AMIxS4Tvd6rGVGI6lzYmr6CvRXKnEiJuNLFimnxrqjT8JVmXK46tq3Ov5jwetbqGvxvdVrrgro6CNckRF3MvZb+qlJpaeKkp2QU8bY4mJk1rU3EQUtNDSQMgp2Njijbk1rU3EQ8xju3Zr8I8IhnxsaLMTM+NU+cuA6DE2gHMz17hW09BSyVNXK2OJiZq5REa+EJMxEay7W1cFDTSVNVI2OKNM3OUxtRqkUjXqlPQTyNTec5yNz/LdMpijEdRfanL70dIxf4cWf8Ad3v7j4R07OFT1dbnm+ey+lq+v1bPl7qHtlR9GP0qeA2yo+jH6ZPAngM2zs+zT71yuX6UPbKj6MfpU8BtlR9GP0yeBPANnZ9jvXK5fpQ9sqPox+lTwG2VH0Y/TJ4E8A2dn2XvXK5fpQ9sqPox+mTwG2TH0W/Sp4E8A2dn2TvTK5fpQ9smPot+lTwG2VH0W/Sp4E8A2dn2O9crl+lD2yo+i36VPAbZUfRb9MngTwDZ2fZe9crl+lETVJiz3bZJl7pU8DXWS6wXm3srKbXI1yq1Wu32qm+ikNKnqZcHn/iH9yGtlY9FujrUt/o3OvXr3UrnWNGuOgHPd4AAAAABkAAAAAAAerca6C3UclVVvRkUaZqv6fEkWJsRVF9qs3Zx0rF/hQ573vXjUq97tcN3tstFM5WteiZOTfaqbqKRy82qqs9Y6lrGZKm6x6ei9ONDfwYtzM6+bh9MVXopiI9L0AAdR86AAAAAAAAAAAAAAAAFT1MuDz/xD+5CWFT1MuDz/wAQ/uQ087+J1Oh/7n/TXgA5D6oAAAAAAAAAAAAAcPm32zUt6onU1U3Jd+ORPSYvGh9M4pYmYnWHmuimumaao8ENvVpqrPWupatmS77Hp6L040PQLhfLPS3qidTVTfeyRPSYvGhPKrAF4ilVsDoJ4/U7X61fzRTrWcymqP650l8xl9F3LdetqNYZIGm8xL7yMOmQeYl95GHTIZtxa5NTY5HCWZBpvMS+8jDpkHmJfeRh0yDcWuRscjhLMg03mJfeRh0yDzEvvIw6ZBuLXI2ORwlmQafzEvvIw6ZDnmJfeRh0yDcWuRscjhLMg+7csJ3a2UM1bVxxNhhTN6tkRVyzy3vzM79pj9/YXt7XJNlkcJeUHsWajmvNalHQojplarkRy61Mk390+/5iX3kYdMhNxa5LssjhLMFT1MuDz/xD+5DJ+Yl95GDTIUHCdnfZLQyllej5Vcr3q3ezX1IauXeort6Uzq6XReLet3+tXTMRo+0ADmPogAAAAAAAAAAAAAAAA5kdAAAAAAAAAAAAZ7H/AAPufVp9SEMLnj/gfc+rT6kIYWElrdS3hZH1EnchZyMalvCyPqJO5CziSDI5kdBFAAAAAAAAAAAAAAAAAAAAAAAAAAAAAAAAZ7H/AAPufVp9SEMLpj/gfc+rT6kIWWElrdS7hZH1EnchZyMal3CyPqJO5CziSAAEUAAAAAAAAAAAAAAAAAAAAAAAAAAAAAAABnsf8D7n1afUhDC54/4H3Pq0+pCGFhJa3Ut4WR9RJ3IWcjGpdwsj6iTuQs4kgABFAAAAAAAAAAAAAAAAAAAAAAAAAAAAAAAAZ7H/AAPufVp9SEMLnj/gfc+rT6kIYWElrdS7hZH1EnchZyMal3CyPqJO5CziSAAEUAAAAAAAAAAAAAAAAAAAAAAAAAAAAAAAB8jFlDLcsO19HTpnLJEusTjVN1E/sQN7HMe5j2q1zVyc1UyVF4j+ksj5VfhuzXGfZ623U8sy771bkq/HLfLAnepPbZ5bzLcNYqU8MTma9U3HPXLcT8sytHipqeGlhbDTRMiiYmTWMaiIn5IeUgAAAAAAAAAAAAAAAAAAD//Z"/>
          <p:cNvSpPr>
            <a:spLocks noChangeAspect="1" noChangeArrowheads="1"/>
          </p:cNvSpPr>
          <p:nvPr/>
        </p:nvSpPr>
        <p:spPr bwMode="auto">
          <a:xfrm>
            <a:off x="1831975" y="7939"/>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29" tIns="45714" rIns="91429" bIns="45714" numCol="1" anchor="t" anchorCtr="0" compatLnSpc="1">
            <a:prstTxWarp prst="textNoShape">
              <a:avLst/>
            </a:prstTxWarp>
          </a:bodyPr>
          <a:lstStyle/>
          <a:p>
            <a:endParaRPr lang="en-US" dirty="0">
              <a:solidFill>
                <a:prstClr val="black"/>
              </a:solidFill>
            </a:endParaRPr>
          </a:p>
        </p:txBody>
      </p:sp>
      <p:sp>
        <p:nvSpPr>
          <p:cNvPr id="5" name="AutoShape 6" descr="data:image/jpeg;base64,/9j/4AAQSkZJRgABAQAAAQABAAD/2wBDAAkGBwgHBgkIBwgKCgkLDRYPDQwMDRsUFRAWIB0iIiAdHx8kKDQsJCYxJx8fLT0tMTU3Ojo6Iys/RD84QzQ5Ojf/2wBDAQoKCg0MDRoPDxo3JR8lNzc3Nzc3Nzc3Nzc3Nzc3Nzc3Nzc3Nzc3Nzc3Nzc3Nzc3Nzc3Nzc3Nzc3Nzc3Nzc3Nzf/wAARCADdAOQDASIAAhEBAxEB/8QAHAABAQEBAAMBAQAAAAAAAAAAAAcGAQMEBQII/8QARxAAAQMCAgEPCQYFAwUAAAAAAAECAwQFBhGTBxITFyExNlFTVFVzkbHRFRYyQVJhcZSyFCJ0gcHSIzRCocIkNWIzgpKi8P/EABoBAQEAAwEBAAAAAAAAAAAAAAABAwQFAgb/xAAuEQEAAQMDAAoCAQUBAAAAAAAAAQIDBBEUUgUSExUhMTJRU5FhoTMiNEGBwfD/2gAMAwEAAhEDEQA/ALiAAAAAAAAAAAAAAADjlRqKqrkib6qYe86pNtop3Q0FO+tVq5LIjtYzP3Lu59h+9VS6S0NjjpYHKx1ZIrHuRcl1iJmqfnmifDMkBdEVe2ap1BUTtjuFJJSNVctlR+vanx3EU3cUjJo2yRPa9j0RzXNXNFRfWh/NpUtSS6yz0lXbZnK5tPk+LP8ApaueafDPLtGhqoYAIoAABw6AOHQAOHQAAAAAAAAcUDoPDU1ENLA+eokbHExM3OcuSIhlKnVDtUcithgqpkT+prUai9qnui3XX6Y1YbuRas+urRsQYjbHt/Mavtb4jbHt/Martb4mTbXuLD3hi84bcGI2x7fzGq7W+I2x7fzKq7W+I213ineGLzhtwYjbHt/Martb4jbHt/Mqrtb4jbXeJ3hi84bcGI2x7fzGq7W+I2x7fzGq7W+I213iveGLzh7uqBh2fEFsiSiVv2mnkVzGvXJHoqZKmfHvEwnwjiGB2tfaal3vjaj0/tmULbHt/Martb4jbHt/Martb4jbXuKd4YvOE7hwniCZ2tbaKpF/5s1qdq5FH1O8MVVhiqai4o1tRPrWpG12etame+qbmaqv9j8bY9v5jVf+viNse38xqu1viXb3uJ3hi84bY6YlNUe3qu7RVaJ/2+JqbTcqe7UTKukcro38aZKipvopjrtV0RrVDLayrN6dKKtZe6cOoDG2A4dAHAdAHDoAAAAczB0AczPFV1MNJTvnqZGxxRpm5zt5EOVdTDR08lRUyNjijTNznLuIhJsWYnmvk+xxZx0TFzZH63L7TvD1GexYqu1aR5NLMzKMajWfP/EGLMTzXyfYos46Fi/cZvK//k7w9RnTpw7NFFNFOlL5K9ervVzXXPiAA9sYAAAAAA6xrnuRrEVXOXJET1qamHAN7lja5yU0aqnovlXNOxDxXcoo9Ustqxcu+inVlQa3a+vXt0mkd+0bX169uk0jv2njcWuTNsMnhLJA1u19evbpNI79o2vr17dJpXftG5tcjYZPCWSKrqZ8HF69/wChl9r69e3SaRf2m3wdaaizWhaSrWNZNlc/+GqqmSmrl3qK7elMuj0Zi3rV/rV0zEaPvAIDmPogAAAAAAAAAAAAB8vEVoZerXJRvesark5j09Tk3s04iN3K31NsrH0tZHrJWdjk40X1oXdUPjYlw/TX2j2OXJk7N2KZE3Wr+qe42sbI7KdJ8nM6QwIyKetT6oRj1nD2rlQVNtrH0tZHrJWdjk40X1oeqdiJiY1h8rVTNM6T5gAKgAAAAA9yzf7vQ/iGfUhVcYYgWwUUb4Y2vqJnK2NHbyZb6qSqzf7xQ/iGfUhtdVb0bb8ZP8TRyKYqvUxLsYNyq3iXKqfPWHrx3nG07GyxUj9Y5M2qlMmSp+Z+vKmOuaSfLtN/RJ/o4Orb3HnyNOb9PCHWjDrmNe1qTnypjrmkny7R5Ux1zST5dpRshkTt44QbKv5avtOfKmOuaSfLtHlTHXNJPlmlGyGQ7enhC7Kv5avtOfKmOuaSfLtHlTHXNJPlmlGyGQ7enhBsq/lq+058qY65pJ8u0eVMdc0k+WaUbIZDt44QbKv5avtOfKmOuaSfLtHlTHXNJPl2lGyGQ7eOEGyr+Wr7Tnypjrf+ySfLNPLQY3uNFWNpsQ0extdvvSNWOb78vWnwKDkfMv1kpb1ROp6lqI5N2ORE3WLxp4Fi7bq8KqY0/DzVi36I61u5Mz7T5PfgmjniZLC9r43pm1zVzRUPKhMbTdK/BtyW23Rrn0TnZoqbqNT2m+7jQpNNPFUQMmge2SN6Ztc1c0VDHdtTRP4Z8bJi9Gk+FUecPKADE2g4p0AfFxLh+mvtJscv3J2f9KZE3Wr+qe4ndTgi+wSqxlK2ZvqfHI3Je1UK8DPaya7UaR5NHJ6Ps5E9arwn8I35nX/o52kZ4jzOxB0c7SM8SyAzb657Q1u5rHvKN+Z2IOjn6RniPM7EHRz9IzxLIBvrntB3NY95RvzOxB0c7SM8R5nYg6OfpGeJZAN9c9oO5rHvKSWzCd8guVJLLQOaxkzHOXZGbiIqe8+1qrejbfjJ/iUAn+qt6Nt+Mn+It3qrt6mZS/iUY2LXFE+ejdUP8nB1be4854KH+Tg6tvcec0583Wp9MAAI9AAAAAAAAAAAABQPmX2zUt6onU9S3JybsciJ95i8aGDtNxr8G3XybckV9E92aKm8iL/W39UN9ervS2aidVVbtxNxjE33rxIYK20NfjW7fb7gqx0ETskRN7L2G/qv/wAm3Y16k9f0/wDvJyszTtaey/k/5+VMRc0RU3lAaiNaiIm4gNR1X6AAAAAAAAAAAAACf6q3o234ydzSgGZxxYJr3QRfZNb9ogcrmtcuSORU3Uz7OwzWKopuRMtTOt1XMeqmmPF9+i/k4Orb3HnJtC7HcETIY2S61ia1M2xquSe8/ez495N+jjPc4/j6o+2GM/SNOzq+lGOE62fHvJv0cY2fHvsP0cZNvPKPte8I+Or6UYE52fHvJv0cY2fHvJv0cY288o+zfx8dX0owJzs+PeTfo4xs+PeTfo4xt55R9m/j46vpRgTnZ8e8m/RxjZ8e+w/Rxjbzyj7N/Hx1fSjAnOz499h+jjGz495N+jjG3nlH2b+Pjq+lFzPQvV3pbPROqat+SJuMYnpPXiQxOz495OT/AMIxS4Tvd6rGVGI6lzYmr6CvRXKnEiJuNLFimnxrqjT8JVmXK46tq3Ov5jwetbqGvxvdVrrgro6CNckRF3MvZb+qlJpaeKkp2QU8bY4mJk1rU3EQUtNDSQMgp2Njijbk1rU3EQ8xju3Zr8I8IhnxsaLMTM+NU+cuA6DE2gHMz17hW09BSyVNXK2OJiZq5REa+EJMxEay7W1cFDTSVNVI2OKNM3OUxtRqkUjXqlPQTyNTec5yNz/LdMpijEdRfanL70dIxf4cWf8Ad3v7j4R07OFT1dbnm+ey+lq+v1bPl7qHtlR9GP0qeA2yo+jH6ZPAngM2zs+zT71yuX6UPbKj6MfpU8BtlR9GP0yeBPANnZ9jvXK5fpQ9sqPox+lTwG2VH0Y/TJ4E8A2dn2XvXK5fpQ9sqPox+mTwG2TH0W/Sp4E8A2dn2TvTK5fpQ9smPot+lTwG2VH0W/Sp4E8A2dn2O9crl+lD2yo+i36VPAbZUfRb9MngTwDZ2fZe9crl+lETVJiz3bZJl7pU8DXWS6wXm3srKbXI1yq1Wu32qm+ikNKnqZcHn/iH9yGtlY9FujrUt/o3OvXr3UrnWNGuOgHPd4AAAAABkAAAAAAAerca6C3UclVVvRkUaZqv6fEkWJsRVF9qs3Zx0rF/hQ573vXjUq97tcN3tstFM5WteiZOTfaqbqKRy82qqs9Y6lrGZKm6x6ei9ONDfwYtzM6+bh9MVXopiI9L0AAdR86AAAAAAAAAAAAAAAAFT1MuDz/xD+5CWFT1MuDz/wAQ/uQ087+J1Oh/7n/TXgA5D6oAAAAAAAAAAAAAcPm32zUt6onU1U3Jd+ORPSYvGh9M4pYmYnWHmuimumaao8ENvVpqrPWupatmS77Hp6L040PQLhfLPS3qidTVTfeyRPSYvGhPKrAF4ilVsDoJ4/U7X61fzRTrWcymqP650l8xl9F3LdetqNYZIGm8xL7yMOmQeYl95GHTIZtxa5NTY5HCWZBpvMS+8jDpkHmJfeRh0yDcWuRscjhLMg03mJfeRh0yDzEvvIw6ZBuLXI2ORwlmQafzEvvIw6ZDnmJfeRh0yDcWuRscjhLMg+7csJ3a2UM1bVxxNhhTN6tkRVyzy3vzM79pj9/YXt7XJNlkcJeUHsWajmvNalHQojplarkRy61Mk390+/5iX3kYdMhNxa5LssjhLMFT1MuDz/xD+5DJ+Yl95GDTIUHCdnfZLQyllej5Vcr3q3ezX1IauXeort6Uzq6XReLet3+tXTMRo+0ADmPogAAAAAAAAAAAAAAAA5kdAAAAAAAAAAAAZ7H/AAPufVp9SEMLnj/gfc+rT6kIYWElrdS3hZH1EnchZyMalvCyPqJO5CziSDI5kdBFAAAAAAAAAAAAAAAAAAAAAAAAAAAAAAAAZ7H/AAPufVp9SEMLpj/gfc+rT6kIWWElrdS7hZH1EnchZyMal3CyPqJO5CziSAAEUAAAAAAAAAAAAAAAAAAAAAAAAAAAAAAABnsf8D7n1afUhDC54/4H3Pq0+pCGFhJa3Ut4WR9RJ3IWcjGpdwsj6iTuQs4kgABFAAAAAAAAAAAAAAAAAAAAAAAAAAAAAAAAZ7H/AAPufVp9SEMLnj/gfc+rT6kIYWElrdS7hZH1EnchZyMal3CyPqJO5CziSAAEUAAAAAAAAAAAAAAAAAAAAAAAAAAAAAAAB8jFlDLcsO19HTpnLJEusTjVN1E/sQN7HMe5j2q1zVyc1UyVF4j+ksj5VfhuzXGfZ623U8sy771bkq/HLfLAnepPbZ5bzLcNYqU8MTma9U3HPXLcT8sytHipqeGlhbDTRMiiYmTWMaiIn5IeUgAAAAAAAAAAAAAAAAAAD//Z"/>
          <p:cNvSpPr>
            <a:spLocks noChangeAspect="1" noChangeArrowheads="1"/>
          </p:cNvSpPr>
          <p:nvPr/>
        </p:nvSpPr>
        <p:spPr bwMode="auto">
          <a:xfrm>
            <a:off x="1984375" y="160339"/>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29" tIns="45714" rIns="91429" bIns="45714" numCol="1" anchor="t" anchorCtr="0" compatLnSpc="1">
            <a:prstTxWarp prst="textNoShape">
              <a:avLst/>
            </a:prstTxWarp>
          </a:bodyPr>
          <a:lstStyle/>
          <a:p>
            <a:endParaRPr lang="en-US" dirty="0">
              <a:solidFill>
                <a:prstClr val="black"/>
              </a:solidFill>
            </a:endParaRPr>
          </a:p>
        </p:txBody>
      </p:sp>
      <p:sp>
        <p:nvSpPr>
          <p:cNvPr id="13" name="TextBox 12"/>
          <p:cNvSpPr txBox="1"/>
          <p:nvPr/>
        </p:nvSpPr>
        <p:spPr>
          <a:xfrm>
            <a:off x="1524000" y="675370"/>
            <a:ext cx="5568950" cy="584775"/>
          </a:xfrm>
          <a:prstGeom prst="rect">
            <a:avLst/>
          </a:prstGeom>
          <a:noFill/>
        </p:spPr>
        <p:txBody>
          <a:bodyPr wrap="square" lIns="91429" tIns="45714" rIns="91429" bIns="45714" rtlCol="0" anchor="b">
            <a:spAutoFit/>
          </a:bodyPr>
          <a:lstStyle/>
          <a:p>
            <a:r>
              <a:rPr lang="en-US" sz="3200" b="1" dirty="0">
                <a:solidFill>
                  <a:srgbClr val="002060"/>
                </a:solidFill>
              </a:rPr>
              <a:t>Housing Inventory Counts</a:t>
            </a:r>
          </a:p>
        </p:txBody>
      </p:sp>
      <p:cxnSp>
        <p:nvCxnSpPr>
          <p:cNvPr id="14" name="Straight Connector 13"/>
          <p:cNvCxnSpPr/>
          <p:nvPr/>
        </p:nvCxnSpPr>
        <p:spPr>
          <a:xfrm>
            <a:off x="1524000" y="1219200"/>
            <a:ext cx="9144000" cy="0"/>
          </a:xfrm>
          <a:prstGeom prst="line">
            <a:avLst/>
          </a:prstGeom>
          <a:ln>
            <a:solidFill>
              <a:srgbClr val="FFC000"/>
            </a:solidFill>
          </a:ln>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p14="http://schemas.microsoft.com/office/powerpoint/2010/main" val="21343066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642947" y="6252147"/>
            <a:ext cx="4601308" cy="369332"/>
          </a:xfrm>
          <a:prstGeom prst="rect">
            <a:avLst/>
          </a:prstGeom>
          <a:noFill/>
        </p:spPr>
        <p:txBody>
          <a:bodyPr wrap="square" lIns="91429" tIns="45714" rIns="91429" bIns="45714" rtlCol="0">
            <a:spAutoFit/>
          </a:bodyPr>
          <a:lstStyle/>
          <a:p>
            <a:pPr algn="ctr"/>
            <a:r>
              <a:rPr lang="en-US" dirty="0">
                <a:solidFill>
                  <a:prstClr val="black"/>
                </a:solidFill>
              </a:rPr>
              <a:t>Think Change  </a:t>
            </a:r>
            <a:r>
              <a:rPr lang="en-US" dirty="0">
                <a:solidFill>
                  <a:prstClr val="black"/>
                </a:solidFill>
                <a:latin typeface="Cambria"/>
              </a:rPr>
              <a:t>•  </a:t>
            </a:r>
            <a:r>
              <a:rPr lang="en-US" dirty="0">
                <a:solidFill>
                  <a:prstClr val="black"/>
                </a:solidFill>
              </a:rPr>
              <a:t>Be Change  </a:t>
            </a:r>
            <a:r>
              <a:rPr lang="en-US" dirty="0">
                <a:solidFill>
                  <a:prstClr val="black"/>
                </a:solidFill>
                <a:latin typeface="Cambria"/>
              </a:rPr>
              <a:t>•</a:t>
            </a:r>
            <a:r>
              <a:rPr lang="en-US" dirty="0">
                <a:solidFill>
                  <a:prstClr val="black"/>
                </a:solidFill>
              </a:rPr>
              <a:t>  Lead Change</a:t>
            </a:r>
          </a:p>
        </p:txBody>
      </p:sp>
      <p:cxnSp>
        <p:nvCxnSpPr>
          <p:cNvPr id="9" name="Straight Connector 8"/>
          <p:cNvCxnSpPr/>
          <p:nvPr/>
        </p:nvCxnSpPr>
        <p:spPr>
          <a:xfrm>
            <a:off x="1524000" y="6252147"/>
            <a:ext cx="9144000" cy="0"/>
          </a:xfrm>
          <a:prstGeom prst="line">
            <a:avLst/>
          </a:prstGeom>
          <a:ln>
            <a:solidFill>
              <a:srgbClr val="FFC000"/>
            </a:solidFill>
          </a:ln>
        </p:spPr>
        <p:style>
          <a:lnRef idx="2">
            <a:schemeClr val="accent6"/>
          </a:lnRef>
          <a:fillRef idx="0">
            <a:schemeClr val="accent6"/>
          </a:fillRef>
          <a:effectRef idx="1">
            <a:schemeClr val="accent6"/>
          </a:effectRef>
          <a:fontRef idx="minor">
            <a:schemeClr val="tx1"/>
          </a:fontRef>
        </p:style>
      </p:cxn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58150" y="38100"/>
            <a:ext cx="2609850" cy="1247508"/>
          </a:xfrm>
          <a:prstGeom prst="rect">
            <a:avLst/>
          </a:prstGeom>
        </p:spPr>
      </p:pic>
      <p:sp>
        <p:nvSpPr>
          <p:cNvPr id="2" name="Rectangle 1"/>
          <p:cNvSpPr/>
          <p:nvPr/>
        </p:nvSpPr>
        <p:spPr>
          <a:xfrm>
            <a:off x="1524000" y="1309788"/>
            <a:ext cx="9144000" cy="4385804"/>
          </a:xfrm>
          <a:prstGeom prst="rect">
            <a:avLst/>
          </a:prstGeom>
        </p:spPr>
        <p:txBody>
          <a:bodyPr wrap="square" lIns="91429" tIns="45714" rIns="91429" bIns="45714">
            <a:spAutoFit/>
          </a:bodyPr>
          <a:lstStyle/>
          <a:p>
            <a:pPr marL="845721" lvl="1" indent="-342860" defTabSz="801594">
              <a:spcAft>
                <a:spcPts val="600"/>
              </a:spcAft>
              <a:buClr>
                <a:srgbClr val="CCB400"/>
              </a:buClr>
              <a:buSzPct val="70000"/>
              <a:buFont typeface="Wingdings"/>
              <a:buChar char=""/>
            </a:pPr>
            <a:r>
              <a:rPr lang="en-US" sz="2200" dirty="0">
                <a:solidFill>
                  <a:srgbClr val="002060"/>
                </a:solidFill>
                <a:latin typeface="Georgia"/>
                <a:ea typeface="MS PGothic" pitchFamily="34" charset="-128"/>
                <a:cs typeface="Khmer UI" pitchFamily="34" charset="0"/>
              </a:rPr>
              <a:t>All Homeless Service Providers enter information in to the online PIT Database</a:t>
            </a:r>
          </a:p>
          <a:p>
            <a:pPr marL="1302868" lvl="2" indent="-342860" defTabSz="801594">
              <a:spcAft>
                <a:spcPts val="600"/>
              </a:spcAft>
              <a:buClr>
                <a:srgbClr val="CCB400"/>
              </a:buClr>
              <a:buSzPct val="70000"/>
              <a:buFont typeface="Wingdings"/>
              <a:buChar char=""/>
            </a:pPr>
            <a:r>
              <a:rPr lang="en-US" sz="2200" dirty="0">
                <a:solidFill>
                  <a:srgbClr val="002060"/>
                </a:solidFill>
                <a:latin typeface="Georgia"/>
                <a:ea typeface="MS PGothic" pitchFamily="34" charset="-128"/>
                <a:cs typeface="Khmer UI" pitchFamily="34" charset="0"/>
              </a:rPr>
              <a:t>This includes confirming the project capacity (bed count), address, and funding sources by </a:t>
            </a:r>
            <a:r>
              <a:rPr lang="en-US" sz="2200" dirty="0" smtClean="0">
                <a:solidFill>
                  <a:srgbClr val="002060"/>
                </a:solidFill>
                <a:latin typeface="Georgia"/>
                <a:ea typeface="MS PGothic" pitchFamily="34" charset="-128"/>
                <a:cs typeface="Khmer UI" pitchFamily="34" charset="0"/>
              </a:rPr>
              <a:t>November 21</a:t>
            </a:r>
            <a:r>
              <a:rPr lang="en-US" sz="2200" baseline="30000" dirty="0" smtClean="0">
                <a:solidFill>
                  <a:srgbClr val="002060"/>
                </a:solidFill>
                <a:latin typeface="Georgia"/>
                <a:ea typeface="MS PGothic" pitchFamily="34" charset="-128"/>
                <a:cs typeface="Khmer UI" pitchFamily="34" charset="0"/>
              </a:rPr>
              <a:t>st</a:t>
            </a:r>
            <a:r>
              <a:rPr lang="en-US" sz="2200" dirty="0" smtClean="0">
                <a:solidFill>
                  <a:srgbClr val="002060"/>
                </a:solidFill>
                <a:latin typeface="Georgia"/>
                <a:ea typeface="MS PGothic" pitchFamily="34" charset="-128"/>
                <a:cs typeface="Khmer UI" pitchFamily="34" charset="0"/>
              </a:rPr>
              <a:t> &amp; </a:t>
            </a:r>
            <a:r>
              <a:rPr lang="en-US" sz="2200" dirty="0">
                <a:solidFill>
                  <a:srgbClr val="002060"/>
                </a:solidFill>
                <a:latin typeface="Georgia"/>
                <a:ea typeface="MS PGothic" pitchFamily="34" charset="-128"/>
                <a:cs typeface="Khmer UI" pitchFamily="34" charset="0"/>
              </a:rPr>
              <a:t>the total people served on the night of the count (January </a:t>
            </a:r>
            <a:r>
              <a:rPr lang="en-US" sz="2200" dirty="0" smtClean="0">
                <a:solidFill>
                  <a:srgbClr val="002060"/>
                </a:solidFill>
                <a:latin typeface="Georgia"/>
                <a:ea typeface="MS PGothic" pitchFamily="34" charset="-128"/>
                <a:cs typeface="Khmer UI" pitchFamily="34" charset="0"/>
              </a:rPr>
              <a:t>21</a:t>
            </a:r>
            <a:r>
              <a:rPr lang="en-US" sz="2200" baseline="30000" dirty="0" smtClean="0">
                <a:solidFill>
                  <a:srgbClr val="002060"/>
                </a:solidFill>
                <a:latin typeface="Georgia"/>
                <a:ea typeface="MS PGothic" pitchFamily="34" charset="-128"/>
                <a:cs typeface="Khmer UI" pitchFamily="34" charset="0"/>
              </a:rPr>
              <a:t>st</a:t>
            </a:r>
            <a:r>
              <a:rPr lang="en-US" sz="2200" dirty="0" smtClean="0">
                <a:solidFill>
                  <a:srgbClr val="002060"/>
                </a:solidFill>
                <a:latin typeface="Georgia"/>
                <a:ea typeface="MS PGothic" pitchFamily="34" charset="-128"/>
                <a:cs typeface="Khmer UI" pitchFamily="34" charset="0"/>
              </a:rPr>
              <a:t>)</a:t>
            </a:r>
            <a:endParaRPr lang="en-US" sz="2200" dirty="0">
              <a:solidFill>
                <a:srgbClr val="002060"/>
              </a:solidFill>
              <a:latin typeface="Georgia"/>
              <a:ea typeface="MS PGothic" pitchFamily="34" charset="-128"/>
              <a:cs typeface="Khmer UI" pitchFamily="34" charset="0"/>
            </a:endParaRPr>
          </a:p>
          <a:p>
            <a:pPr marL="1302868" lvl="2" indent="-342860" defTabSz="801594">
              <a:spcAft>
                <a:spcPts val="600"/>
              </a:spcAft>
              <a:buClr>
                <a:srgbClr val="CCB400"/>
              </a:buClr>
              <a:buSzPct val="70000"/>
              <a:buFont typeface="Wingdings"/>
              <a:buChar char=""/>
            </a:pPr>
            <a:r>
              <a:rPr lang="en-US" sz="2200" dirty="0">
                <a:solidFill>
                  <a:srgbClr val="002060"/>
                </a:solidFill>
                <a:latin typeface="Georgia"/>
                <a:ea typeface="MS PGothic" pitchFamily="34" charset="-128"/>
                <a:cs typeface="Khmer UI" pitchFamily="34" charset="0"/>
              </a:rPr>
              <a:t>Housing Innovations in the Balance of State CoC and </a:t>
            </a:r>
            <a:r>
              <a:rPr lang="en-US" sz="2200" dirty="0">
                <a:solidFill>
                  <a:srgbClr val="002060"/>
                </a:solidFill>
                <a:latin typeface="Georgia"/>
                <a:ea typeface="MS PGothic" pitchFamily="34" charset="-128"/>
                <a:cs typeface="Khmer UI" pitchFamily="34" charset="0"/>
              </a:rPr>
              <a:t>K</a:t>
            </a:r>
            <a:r>
              <a:rPr lang="en-US" sz="2200" dirty="0" smtClean="0">
                <a:solidFill>
                  <a:srgbClr val="002060"/>
                </a:solidFill>
                <a:latin typeface="Georgia"/>
                <a:ea typeface="MS PGothic" pitchFamily="34" charset="-128"/>
                <a:cs typeface="Khmer UI" pitchFamily="34" charset="0"/>
              </a:rPr>
              <a:t>adian DeRosa in </a:t>
            </a:r>
            <a:r>
              <a:rPr lang="en-US" sz="2200" dirty="0">
                <a:solidFill>
                  <a:srgbClr val="002060"/>
                </a:solidFill>
                <a:latin typeface="Georgia"/>
                <a:ea typeface="MS PGothic" pitchFamily="34" charset="-128"/>
                <a:cs typeface="Khmer UI" pitchFamily="34" charset="0"/>
              </a:rPr>
              <a:t>the Fairfield County CoC reviewed your bed capacity and may have made changes to reflect your project information to be in line with what was submitted for the NOFA. You will need to confirm the data!</a:t>
            </a:r>
          </a:p>
          <a:p>
            <a:pPr marL="1302868" lvl="2" indent="-342860" defTabSz="801594">
              <a:spcAft>
                <a:spcPts val="600"/>
              </a:spcAft>
              <a:buClr>
                <a:srgbClr val="CCB400"/>
              </a:buClr>
              <a:buSzPct val="70000"/>
              <a:buFont typeface="Wingdings"/>
              <a:buChar char=""/>
            </a:pPr>
            <a:r>
              <a:rPr lang="en-US" sz="2200" dirty="0">
                <a:solidFill>
                  <a:srgbClr val="002060"/>
                </a:solidFill>
                <a:latin typeface="Georgia"/>
                <a:ea typeface="MS PGothic" pitchFamily="34" charset="-128"/>
                <a:cs typeface="Khmer UI" pitchFamily="34" charset="0"/>
              </a:rPr>
              <a:t>You will also be required to enter the total people in that project ON THE NIGHT OF PIT (January </a:t>
            </a:r>
            <a:r>
              <a:rPr lang="en-US" sz="2200" dirty="0" smtClean="0">
                <a:solidFill>
                  <a:srgbClr val="002060"/>
                </a:solidFill>
                <a:latin typeface="Georgia"/>
                <a:ea typeface="MS PGothic" pitchFamily="34" charset="-128"/>
                <a:cs typeface="Khmer UI" pitchFamily="34" charset="0"/>
              </a:rPr>
              <a:t>21st)</a:t>
            </a:r>
            <a:endParaRPr lang="en-US" sz="2200" dirty="0">
              <a:solidFill>
                <a:srgbClr val="002060"/>
              </a:solidFill>
              <a:latin typeface="Georgia"/>
              <a:ea typeface="MS PGothic" pitchFamily="34" charset="-128"/>
              <a:cs typeface="Khmer UI" pitchFamily="34" charset="0"/>
            </a:endParaRPr>
          </a:p>
        </p:txBody>
      </p:sp>
      <p:sp>
        <p:nvSpPr>
          <p:cNvPr id="3" name="AutoShape 2" descr="data:image/jpeg;base64,/9j/4AAQSkZJRgABAQAAAQABAAD/2wBDAAkGBwgHBgkIBwgKCgkLDRYPDQwMDRsUFRAWIB0iIiAdHx8kKDQsJCYxJx8fLT0tMTU3Ojo6Iys/RD84QzQ5Ojf/2wBDAQoKCg0MDRoPDxo3JR8lNzc3Nzc3Nzc3Nzc3Nzc3Nzc3Nzc3Nzc3Nzc3Nzc3Nzc3Nzc3Nzc3Nzc3Nzc3Nzc3Nzf/wAARCADdAOQDASIAAhEBAxEB/8QAHAABAQEBAAMBAQAAAAAAAAAAAAcGAQMEBQII/8QARxAAAQMCAgEPCQYFAwUAAAAAAAECAwQFBhGTBxITFyExNlFTVFVzkbHRFRYyQVJhcZSyFCJ0gcHSIzRCocIkNWIzgpKi8P/EABoBAQEAAwEBAAAAAAAAAAAAAAABAwQFAgb/xAAuEQEAAQMDAAoCAQUBAAAAAAAAAQIDBBEUUgUSExUhMTJRU5FhoTMiNEGBwfD/2gAMAwEAAhEDEQA/ALiAAAAAAAAAAAAAAADjlRqKqrkib6qYe86pNtop3Q0FO+tVq5LIjtYzP3Lu59h+9VS6S0NjjpYHKx1ZIrHuRcl1iJmqfnmifDMkBdEVe2ap1BUTtjuFJJSNVctlR+vanx3EU3cUjJo2yRPa9j0RzXNXNFRfWh/NpUtSS6yz0lXbZnK5tPk+LP8ApaueafDPLtGhqoYAIoAABw6AOHQAOHQAAAAAAAAcUDoPDU1ENLA+eokbHExM3OcuSIhlKnVDtUcithgqpkT+prUai9qnui3XX6Y1YbuRas+urRsQYjbHt/Mavtb4jbHt/Martb4mTbXuLD3hi84bcGI2x7fzGq7W+I2x7fzKq7W+I213ineGLzhtwYjbHt/Martb4jbHt/Mqrtb4jbXeJ3hi84bcGI2x7fzGq7W+I2x7fzGq7W+I213iveGLzh7uqBh2fEFsiSiVv2mnkVzGvXJHoqZKmfHvEwnwjiGB2tfaal3vjaj0/tmULbHt/Martb4jbHt/Martb4jbXuKd4YvOE7hwniCZ2tbaKpF/5s1qdq5FH1O8MVVhiqai4o1tRPrWpG12etame+qbmaqv9j8bY9v5jVf+viNse38xqu1viXb3uJ3hi84bY6YlNUe3qu7RVaJ/2+JqbTcqe7UTKukcro38aZKipvopjrtV0RrVDLayrN6dKKtZe6cOoDG2A4dAHAdAHDoAAAAczB0AczPFV1MNJTvnqZGxxRpm5zt5EOVdTDR08lRUyNjijTNznLuIhJsWYnmvk+xxZx0TFzZH63L7TvD1GexYqu1aR5NLMzKMajWfP/EGLMTzXyfYos46Fi/cZvK//k7w9RnTpw7NFFNFOlL5K9ervVzXXPiAA9sYAAAAAA6xrnuRrEVXOXJET1qamHAN7lja5yU0aqnovlXNOxDxXcoo9Ustqxcu+inVlQa3a+vXt0mkd+0bX169uk0jv2njcWuTNsMnhLJA1u19evbpNI79o2vr17dJpXftG5tcjYZPCWSKrqZ8HF69/wChl9r69e3SaRf2m3wdaaizWhaSrWNZNlc/+GqqmSmrl3qK7elMuj0Zi3rV/rV0zEaPvAIDmPogAAAAAAAAAAAAB8vEVoZerXJRvesark5j09Tk3s04iN3K31NsrH0tZHrJWdjk40X1oXdUPjYlw/TX2j2OXJk7N2KZE3Wr+qe42sbI7KdJ8nM6QwIyKetT6oRj1nD2rlQVNtrH0tZHrJWdjk40X1oeqdiJiY1h8rVTNM6T5gAKgAAAAA9yzf7vQ/iGfUhVcYYgWwUUb4Y2vqJnK2NHbyZb6qSqzf7xQ/iGfUhtdVb0bb8ZP8TRyKYqvUxLsYNyq3iXKqfPWHrx3nG07GyxUj9Y5M2qlMmSp+Z+vKmOuaSfLtN/RJ/o4Orb3HnyNOb9PCHWjDrmNe1qTnypjrmkny7R5Ux1zST5dpRshkTt44QbKv5avtOfKmOuaSfLtHlTHXNJPlmlGyGQ7enhC7Kv5avtOfKmOuaSfLtHlTHXNJPlmlGyGQ7enhBsq/lq+058qY65pJ8u0eVMdc0k+WaUbIZDt44QbKv5avtOfKmOuaSfLtHlTHXNJPl2lGyGQ7eOEGyr+Wr7Tnypjrf+ySfLNPLQY3uNFWNpsQ0extdvvSNWOb78vWnwKDkfMv1kpb1ROp6lqI5N2ORE3WLxp4Fi7bq8KqY0/DzVi36I61u5Mz7T5PfgmjniZLC9r43pm1zVzRUPKhMbTdK/BtyW23Rrn0TnZoqbqNT2m+7jQpNNPFUQMmge2SN6Ztc1c0VDHdtTRP4Z8bJi9Gk+FUecPKADE2g4p0AfFxLh+mvtJscv3J2f9KZE3Wr+qe4ndTgi+wSqxlK2ZvqfHI3Je1UK8DPaya7UaR5NHJ6Ps5E9arwn8I35nX/o52kZ4jzOxB0c7SM8SyAzb657Q1u5rHvKN+Z2IOjn6RniPM7EHRz9IzxLIBvrntB3NY95RvzOxB0c7SM8R5nYg6OfpGeJZAN9c9oO5rHvKSWzCd8guVJLLQOaxkzHOXZGbiIqe8+1qrejbfjJ/iUAn+qt6Nt+Mn+It3qrt6mZS/iUY2LXFE+ejdUP8nB1be4854KH+Tg6tvcec0583Wp9MAAI9AAAAAAAAAAAABQPmX2zUt6onU9S3JybsciJ95i8aGDtNxr8G3XybckV9E92aKm8iL/W39UN9ervS2aidVVbtxNxjE33rxIYK20NfjW7fb7gqx0ETskRN7L2G/qv/wAm3Y16k9f0/wDvJyszTtaey/k/5+VMRc0RU3lAaiNaiIm4gNR1X6AAAAAAAAAAAAACf6q3o234ydzSgGZxxYJr3QRfZNb9ogcrmtcuSORU3Uz7OwzWKopuRMtTOt1XMeqmmPF9+i/k4Orb3HnJtC7HcETIY2S61ia1M2xquSe8/ez495N+jjPc4/j6o+2GM/SNOzq+lGOE62fHvJv0cY2fHvsP0cZNvPKPte8I+Or6UYE52fHvJv0cY2fHvJv0cY288o+zfx8dX0owJzs+PeTfo4xs+PeTfo4xt55R9m/j46vpRgTnZ8e8m/RxjZ8e+w/Rxjbzyj7N/Hx1fSjAnOz499h+jjGz495N+jjG3nlH2b+Pjq+lFzPQvV3pbPROqat+SJuMYnpPXiQxOz495OT/AMIxS4Tvd6rGVGI6lzYmr6CvRXKnEiJuNLFimnxrqjT8JVmXK46tq3Ov5jwetbqGvxvdVrrgro6CNckRF3MvZb+qlJpaeKkp2QU8bY4mJk1rU3EQUtNDSQMgp2Njijbk1rU3EQ8xju3Zr8I8IhnxsaLMTM+NU+cuA6DE2gHMz17hW09BSyVNXK2OJiZq5REa+EJMxEay7W1cFDTSVNVI2OKNM3OUxtRqkUjXqlPQTyNTec5yNz/LdMpijEdRfanL70dIxf4cWf8Ad3v7j4R07OFT1dbnm+ey+lq+v1bPl7qHtlR9GP0qeA2yo+jH6ZPAngM2zs+zT71yuX6UPbKj6MfpU8BtlR9GP0yeBPANnZ9jvXK5fpQ9sqPox+lTwG2VH0Y/TJ4E8A2dn2XvXK5fpQ9sqPox+mTwG2TH0W/Sp4E8A2dn2TvTK5fpQ9smPot+lTwG2VH0W/Sp4E8A2dn2O9crl+lD2yo+i36VPAbZUfRb9MngTwDZ2fZe9crl+lETVJiz3bZJl7pU8DXWS6wXm3srKbXI1yq1Wu32qm+ikNKnqZcHn/iH9yGtlY9FujrUt/o3OvXr3UrnWNGuOgHPd4AAAAABkAAAAAAAerca6C3UclVVvRkUaZqv6fEkWJsRVF9qs3Zx0rF/hQ573vXjUq97tcN3tstFM5WteiZOTfaqbqKRy82qqs9Y6lrGZKm6x6ei9ONDfwYtzM6+bh9MVXopiI9L0AAdR86AAAAAAAAAAAAAAAAFT1MuDz/xD+5CWFT1MuDz/wAQ/uQ087+J1Oh/7n/TXgA5D6oAAAAAAAAAAAAAcPm32zUt6onU1U3Jd+ORPSYvGh9M4pYmYnWHmuimumaao8ENvVpqrPWupatmS77Hp6L040PQLhfLPS3qidTVTfeyRPSYvGhPKrAF4ilVsDoJ4/U7X61fzRTrWcymqP650l8xl9F3LdetqNYZIGm8xL7yMOmQeYl95GHTIZtxa5NTY5HCWZBpvMS+8jDpkHmJfeRh0yDcWuRscjhLMg03mJfeRh0yDzEvvIw6ZBuLXI2ORwlmQafzEvvIw6ZDnmJfeRh0yDcWuRscjhLMg+7csJ3a2UM1bVxxNhhTN6tkRVyzy3vzM79pj9/YXt7XJNlkcJeUHsWajmvNalHQojplarkRy61Mk390+/5iX3kYdMhNxa5LssjhLMFT1MuDz/xD+5DJ+Yl95GDTIUHCdnfZLQyllej5Vcr3q3ezX1IauXeort6Uzq6XReLet3+tXTMRo+0ADmPogAAAAAAAAAAAAAAAA5kdAAAAAAAAAAAAZ7H/AAPufVp9SEMLnj/gfc+rT6kIYWElrdS3hZH1EnchZyMalvCyPqJO5CziSDI5kdBFAAAAAAAAAAAAAAAAAAAAAAAAAAAAAAAAZ7H/AAPufVp9SEMLpj/gfc+rT6kIWWElrdS7hZH1EnchZyMal3CyPqJO5CziSAAEUAAAAAAAAAAAAAAAAAAAAAAAAAAAAAAABnsf8D7n1afUhDC54/4H3Pq0+pCGFhJa3Ut4WR9RJ3IWcjGpdwsj6iTuQs4kgABFAAAAAAAAAAAAAAAAAAAAAAAAAAAAAAAAZ7H/AAPufVp9SEMLnj/gfc+rT6kIYWElrdS7hZH1EnchZyMal3CyPqJO5CziSAAEUAAAAAAAAAAAAAAAAAAAAAAAAAAAAAAAB8jFlDLcsO19HTpnLJEusTjVN1E/sQN7HMe5j2q1zVyc1UyVF4j+ksj5VfhuzXGfZ623U8sy771bkq/HLfLAnepPbZ5bzLcNYqU8MTma9U3HPXLcT8sytHipqeGlhbDTRMiiYmTWMaiIn5IeUgAAAAAAAAAAAAAAAAAAD//Z"/>
          <p:cNvSpPr>
            <a:spLocks noChangeAspect="1" noChangeArrowheads="1"/>
          </p:cNvSpPr>
          <p:nvPr/>
        </p:nvSpPr>
        <p:spPr bwMode="auto">
          <a:xfrm>
            <a:off x="1679575" y="-144462"/>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29" tIns="45714" rIns="91429" bIns="45714" numCol="1" anchor="t" anchorCtr="0" compatLnSpc="1">
            <a:prstTxWarp prst="textNoShape">
              <a:avLst/>
            </a:prstTxWarp>
          </a:bodyPr>
          <a:lstStyle/>
          <a:p>
            <a:endParaRPr lang="en-US" dirty="0">
              <a:solidFill>
                <a:prstClr val="black"/>
              </a:solidFill>
            </a:endParaRPr>
          </a:p>
        </p:txBody>
      </p:sp>
      <p:sp>
        <p:nvSpPr>
          <p:cNvPr id="4" name="AutoShape 4" descr="data:image/jpeg;base64,/9j/4AAQSkZJRgABAQAAAQABAAD/2wBDAAkGBwgHBgkIBwgKCgkLDRYPDQwMDRsUFRAWIB0iIiAdHx8kKDQsJCYxJx8fLT0tMTU3Ojo6Iys/RD84QzQ5Ojf/2wBDAQoKCg0MDRoPDxo3JR8lNzc3Nzc3Nzc3Nzc3Nzc3Nzc3Nzc3Nzc3Nzc3Nzc3Nzc3Nzc3Nzc3Nzc3Nzc3Nzc3Nzf/wAARCADdAOQDASIAAhEBAxEB/8QAHAABAQEBAAMBAQAAAAAAAAAAAAcGAQMEBQII/8QARxAAAQMCAgEPCQYFAwUAAAAAAAECAwQFBhGTBxITFyExNlFTVFVzkbHRFRYyQVJhcZSyFCJ0gcHSIzRCocIkNWIzgpKi8P/EABoBAQEAAwEBAAAAAAAAAAAAAAABAwQFAgb/xAAuEQEAAQMDAAoCAQUBAAAAAAAAAQIDBBEUUgUSExUhMTJRU5FhoTMiNEGBwfD/2gAMAwEAAhEDEQA/ALiAAAAAAAAAAAAAAADjlRqKqrkib6qYe86pNtop3Q0FO+tVq5LIjtYzP3Lu59h+9VS6S0NjjpYHKx1ZIrHuRcl1iJmqfnmifDMkBdEVe2ap1BUTtjuFJJSNVctlR+vanx3EU3cUjJo2yRPa9j0RzXNXNFRfWh/NpUtSS6yz0lXbZnK5tPk+LP8ApaueafDPLtGhqoYAIoAABw6AOHQAOHQAAAAAAAAcUDoPDU1ENLA+eokbHExM3OcuSIhlKnVDtUcithgqpkT+prUai9qnui3XX6Y1YbuRas+urRsQYjbHt/Mavtb4jbHt/Martb4mTbXuLD3hi84bcGI2x7fzGq7W+I2x7fzKq7W+I213ineGLzhtwYjbHt/Martb4jbHt/Mqrtb4jbXeJ3hi84bcGI2x7fzGq7W+I2x7fzGq7W+I213iveGLzh7uqBh2fEFsiSiVv2mnkVzGvXJHoqZKmfHvEwnwjiGB2tfaal3vjaj0/tmULbHt/Martb4jbHt/Martb4jbXuKd4YvOE7hwniCZ2tbaKpF/5s1qdq5FH1O8MVVhiqai4o1tRPrWpG12etame+qbmaqv9j8bY9v5jVf+viNse38xqu1viXb3uJ3hi84bY6YlNUe3qu7RVaJ/2+JqbTcqe7UTKukcro38aZKipvopjrtV0RrVDLayrN6dKKtZe6cOoDG2A4dAHAdAHDoAAAAczB0AczPFV1MNJTvnqZGxxRpm5zt5EOVdTDR08lRUyNjijTNznLuIhJsWYnmvk+xxZx0TFzZH63L7TvD1GexYqu1aR5NLMzKMajWfP/EGLMTzXyfYos46Fi/cZvK//k7w9RnTpw7NFFNFOlL5K9ervVzXXPiAA9sYAAAAAA6xrnuRrEVXOXJET1qamHAN7lja5yU0aqnovlXNOxDxXcoo9Ustqxcu+inVlQa3a+vXt0mkd+0bX169uk0jv2njcWuTNsMnhLJA1u19evbpNI79o2vr17dJpXftG5tcjYZPCWSKrqZ8HF69/wChl9r69e3SaRf2m3wdaaizWhaSrWNZNlc/+GqqmSmrl3qK7elMuj0Zi3rV/rV0zEaPvAIDmPogAAAAAAAAAAAAB8vEVoZerXJRvesark5j09Tk3s04iN3K31NsrH0tZHrJWdjk40X1oXdUPjYlw/TX2j2OXJk7N2KZE3Wr+qe42sbI7KdJ8nM6QwIyKetT6oRj1nD2rlQVNtrH0tZHrJWdjk40X1oeqdiJiY1h8rVTNM6T5gAKgAAAAA9yzf7vQ/iGfUhVcYYgWwUUb4Y2vqJnK2NHbyZb6qSqzf7xQ/iGfUhtdVb0bb8ZP8TRyKYqvUxLsYNyq3iXKqfPWHrx3nG07GyxUj9Y5M2qlMmSp+Z+vKmOuaSfLtN/RJ/o4Orb3HnyNOb9PCHWjDrmNe1qTnypjrmkny7R5Ux1zST5dpRshkTt44QbKv5avtOfKmOuaSfLtHlTHXNJPlmlGyGQ7enhC7Kv5avtOfKmOuaSfLtHlTHXNJPlmlGyGQ7enhBsq/lq+058qY65pJ8u0eVMdc0k+WaUbIZDt44QbKv5avtOfKmOuaSfLtHlTHXNJPl2lGyGQ7eOEGyr+Wr7Tnypjrf+ySfLNPLQY3uNFWNpsQ0extdvvSNWOb78vWnwKDkfMv1kpb1ROp6lqI5N2ORE3WLxp4Fi7bq8KqY0/DzVi36I61u5Mz7T5PfgmjniZLC9r43pm1zVzRUPKhMbTdK/BtyW23Rrn0TnZoqbqNT2m+7jQpNNPFUQMmge2SN6Ztc1c0VDHdtTRP4Z8bJi9Gk+FUecPKADE2g4p0AfFxLh+mvtJscv3J2f9KZE3Wr+qe4ndTgi+wSqxlK2ZvqfHI3Je1UK8DPaya7UaR5NHJ6Ps5E9arwn8I35nX/o52kZ4jzOxB0c7SM8SyAzb657Q1u5rHvKN+Z2IOjn6RniPM7EHRz9IzxLIBvrntB3NY95RvzOxB0c7SM8R5nYg6OfpGeJZAN9c9oO5rHvKSWzCd8guVJLLQOaxkzHOXZGbiIqe8+1qrejbfjJ/iUAn+qt6Nt+Mn+It3qrt6mZS/iUY2LXFE+ejdUP8nB1be4854KH+Tg6tvcec0583Wp9MAAI9AAAAAAAAAAAABQPmX2zUt6onU9S3JybsciJ95i8aGDtNxr8G3XybckV9E92aKm8iL/W39UN9ervS2aidVVbtxNxjE33rxIYK20NfjW7fb7gqx0ETskRN7L2G/qv/wAm3Y16k9f0/wDvJyszTtaey/k/5+VMRc0RU3lAaiNaiIm4gNR1X6AAAAAAAAAAAAACf6q3o234ydzSgGZxxYJr3QRfZNb9ogcrmtcuSORU3Uz7OwzWKopuRMtTOt1XMeqmmPF9+i/k4Orb3HnJtC7HcETIY2S61ia1M2xquSe8/ez495N+jjPc4/j6o+2GM/SNOzq+lGOE62fHvJv0cY2fHvsP0cZNvPKPte8I+Or6UYE52fHvJv0cY2fHvJv0cY288o+zfx8dX0owJzs+PeTfo4xs+PeTfo4xt55R9m/j46vpRgTnZ8e8m/RxjZ8e+w/Rxjbzyj7N/Hx1fSjAnOz499h+jjGz495N+jjG3nlH2b+Pjq+lFzPQvV3pbPROqat+SJuMYnpPXiQxOz495OT/AMIxS4Tvd6rGVGI6lzYmr6CvRXKnEiJuNLFimnxrqjT8JVmXK46tq3Ov5jwetbqGvxvdVrrgro6CNckRF3MvZb+qlJpaeKkp2QU8bY4mJk1rU3EQUtNDSQMgp2Njijbk1rU3EQ8xju3Zr8I8IhnxsaLMTM+NU+cuA6DE2gHMz17hW09BSyVNXK2OJiZq5REa+EJMxEay7W1cFDTSVNVI2OKNM3OUxtRqkUjXqlPQTyNTec5yNz/LdMpijEdRfanL70dIxf4cWf8Ad3v7j4R07OFT1dbnm+ey+lq+v1bPl7qHtlR9GP0qeA2yo+jH6ZPAngM2zs+zT71yuX6UPbKj6MfpU8BtlR9GP0yeBPANnZ9jvXK5fpQ9sqPox+lTwG2VH0Y/TJ4E8A2dn2XvXK5fpQ9sqPox+mTwG2TH0W/Sp4E8A2dn2TvTK5fpQ9smPot+lTwG2VH0W/Sp4E8A2dn2O9crl+lD2yo+i36VPAbZUfRb9MngTwDZ2fZe9crl+lETVJiz3bZJl7pU8DXWS6wXm3srKbXI1yq1Wu32qm+ikNKnqZcHn/iH9yGtlY9FujrUt/o3OvXr3UrnWNGuOgHPd4AAAAABkAAAAAAAerca6C3UclVVvRkUaZqv6fEkWJsRVF9qs3Zx0rF/hQ573vXjUq97tcN3tstFM5WteiZOTfaqbqKRy82qqs9Y6lrGZKm6x6ei9ONDfwYtzM6+bh9MVXopiI9L0AAdR86AAAAAAAAAAAAAAAAFT1MuDz/xD+5CWFT1MuDz/wAQ/uQ087+J1Oh/7n/TXgA5D6oAAAAAAAAAAAAAcPm32zUt6onU1U3Jd+ORPSYvGh9M4pYmYnWHmuimumaao8ENvVpqrPWupatmS77Hp6L040PQLhfLPS3qidTVTfeyRPSYvGhPKrAF4ilVsDoJ4/U7X61fzRTrWcymqP650l8xl9F3LdetqNYZIGm8xL7yMOmQeYl95GHTIZtxa5NTY5HCWZBpvMS+8jDpkHmJfeRh0yDcWuRscjhLMg03mJfeRh0yDzEvvIw6ZBuLXI2ORwlmQafzEvvIw6ZDnmJfeRh0yDcWuRscjhLMg+7csJ3a2UM1bVxxNhhTN6tkRVyzy3vzM79pj9/YXt7XJNlkcJeUHsWajmvNalHQojplarkRy61Mk390+/5iX3kYdMhNxa5LssjhLMFT1MuDz/xD+5DJ+Yl95GDTIUHCdnfZLQyllej5Vcr3q3ezX1IauXeort6Uzq6XReLet3+tXTMRo+0ADmPogAAAAAAAAAAAAAAAA5kdAAAAAAAAAAAAZ7H/AAPufVp9SEMLnj/gfc+rT6kIYWElrdS3hZH1EnchZyMalvCyPqJO5CziSDI5kdBFAAAAAAAAAAAAAAAAAAAAAAAAAAAAAAAAZ7H/AAPufVp9SEMLpj/gfc+rT6kIWWElrdS7hZH1EnchZyMal3CyPqJO5CziSAAEUAAAAAAAAAAAAAAAAAAAAAAAAAAAAAAABnsf8D7n1afUhDC54/4H3Pq0+pCGFhJa3Ut4WR9RJ3IWcjGpdwsj6iTuQs4kgABFAAAAAAAAAAAAAAAAAAAAAAAAAAAAAAAAZ7H/AAPufVp9SEMLnj/gfc+rT6kIYWElrdS7hZH1EnchZyMal3CyPqJO5CziSAAEUAAAAAAAAAAAAAAAAAAAAAAAAAAAAAAAB8jFlDLcsO19HTpnLJEusTjVN1E/sQN7HMe5j2q1zVyc1UyVF4j+ksj5VfhuzXGfZ623U8sy771bkq/HLfLAnepPbZ5bzLcNYqU8MTma9U3HPXLcT8sytHipqeGlhbDTRMiiYmTWMaiIn5IeUgAAAAAAAAAAAAAAAAAAD//Z"/>
          <p:cNvSpPr>
            <a:spLocks noChangeAspect="1" noChangeArrowheads="1"/>
          </p:cNvSpPr>
          <p:nvPr/>
        </p:nvSpPr>
        <p:spPr bwMode="auto">
          <a:xfrm>
            <a:off x="1831975" y="7939"/>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29" tIns="45714" rIns="91429" bIns="45714" numCol="1" anchor="t" anchorCtr="0" compatLnSpc="1">
            <a:prstTxWarp prst="textNoShape">
              <a:avLst/>
            </a:prstTxWarp>
          </a:bodyPr>
          <a:lstStyle/>
          <a:p>
            <a:endParaRPr lang="en-US" dirty="0">
              <a:solidFill>
                <a:prstClr val="black"/>
              </a:solidFill>
            </a:endParaRPr>
          </a:p>
        </p:txBody>
      </p:sp>
      <p:sp>
        <p:nvSpPr>
          <p:cNvPr id="5" name="AutoShape 6" descr="data:image/jpeg;base64,/9j/4AAQSkZJRgABAQAAAQABAAD/2wBDAAkGBwgHBgkIBwgKCgkLDRYPDQwMDRsUFRAWIB0iIiAdHx8kKDQsJCYxJx8fLT0tMTU3Ojo6Iys/RD84QzQ5Ojf/2wBDAQoKCg0MDRoPDxo3JR8lNzc3Nzc3Nzc3Nzc3Nzc3Nzc3Nzc3Nzc3Nzc3Nzc3Nzc3Nzc3Nzc3Nzc3Nzc3Nzc3Nzf/wAARCADdAOQDASIAAhEBAxEB/8QAHAABAQEBAAMBAQAAAAAAAAAAAAcGAQMEBQII/8QARxAAAQMCAgEPCQYFAwUAAAAAAAECAwQFBhGTBxITFyExNlFTVFVzkbHRFRYyQVJhcZSyFCJ0gcHSIzRCocIkNWIzgpKi8P/EABoBAQEAAwEBAAAAAAAAAAAAAAABAwQFAgb/xAAuEQEAAQMDAAoCAQUBAAAAAAAAAQIDBBEUUgUSExUhMTJRU5FhoTMiNEGBwfD/2gAMAwEAAhEDEQA/ALiAAAAAAAAAAAAAAADjlRqKqrkib6qYe86pNtop3Q0FO+tVq5LIjtYzP3Lu59h+9VS6S0NjjpYHKx1ZIrHuRcl1iJmqfnmifDMkBdEVe2ap1BUTtjuFJJSNVctlR+vanx3EU3cUjJo2yRPa9j0RzXNXNFRfWh/NpUtSS6yz0lXbZnK5tPk+LP8ApaueafDPLtGhqoYAIoAABw6AOHQAOHQAAAAAAAAcUDoPDU1ENLA+eokbHExM3OcuSIhlKnVDtUcithgqpkT+prUai9qnui3XX6Y1YbuRas+urRsQYjbHt/Mavtb4jbHt/Martb4mTbXuLD3hi84bcGI2x7fzGq7W+I2x7fzKq7W+I213ineGLzhtwYjbHt/Martb4jbHt/Mqrtb4jbXeJ3hi84bcGI2x7fzGq7W+I2x7fzGq7W+I213iveGLzh7uqBh2fEFsiSiVv2mnkVzGvXJHoqZKmfHvEwnwjiGB2tfaal3vjaj0/tmULbHt/Martb4jbHt/Martb4jbXuKd4YvOE7hwniCZ2tbaKpF/5s1qdq5FH1O8MVVhiqai4o1tRPrWpG12etame+qbmaqv9j8bY9v5jVf+viNse38xqu1viXb3uJ3hi84bY6YlNUe3qu7RVaJ/2+JqbTcqe7UTKukcro38aZKipvopjrtV0RrVDLayrN6dKKtZe6cOoDG2A4dAHAdAHDoAAAAczB0AczPFV1MNJTvnqZGxxRpm5zt5EOVdTDR08lRUyNjijTNznLuIhJsWYnmvk+xxZx0TFzZH63L7TvD1GexYqu1aR5NLMzKMajWfP/EGLMTzXyfYos46Fi/cZvK//k7w9RnTpw7NFFNFOlL5K9ervVzXXPiAA9sYAAAAAA6xrnuRrEVXOXJET1qamHAN7lja5yU0aqnovlXNOxDxXcoo9Ustqxcu+inVlQa3a+vXt0mkd+0bX169uk0jv2njcWuTNsMnhLJA1u19evbpNI79o2vr17dJpXftG5tcjYZPCWSKrqZ8HF69/wChl9r69e3SaRf2m3wdaaizWhaSrWNZNlc/+GqqmSmrl3qK7elMuj0Zi3rV/rV0zEaPvAIDmPogAAAAAAAAAAAAB8vEVoZerXJRvesark5j09Tk3s04iN3K31NsrH0tZHrJWdjk40X1oXdUPjYlw/TX2j2OXJk7N2KZE3Wr+qe42sbI7KdJ8nM6QwIyKetT6oRj1nD2rlQVNtrH0tZHrJWdjk40X1oeqdiJiY1h8rVTNM6T5gAKgAAAAA9yzf7vQ/iGfUhVcYYgWwUUb4Y2vqJnK2NHbyZb6qSqzf7xQ/iGfUhtdVb0bb8ZP8TRyKYqvUxLsYNyq3iXKqfPWHrx3nG07GyxUj9Y5M2qlMmSp+Z+vKmOuaSfLtN/RJ/o4Orb3HnyNOb9PCHWjDrmNe1qTnypjrmkny7R5Ux1zST5dpRshkTt44QbKv5avtOfKmOuaSfLtHlTHXNJPlmlGyGQ7enhC7Kv5avtOfKmOuaSfLtHlTHXNJPlmlGyGQ7enhBsq/lq+058qY65pJ8u0eVMdc0k+WaUbIZDt44QbKv5avtOfKmOuaSfLtHlTHXNJPl2lGyGQ7eOEGyr+Wr7Tnypjrf+ySfLNPLQY3uNFWNpsQ0extdvvSNWOb78vWnwKDkfMv1kpb1ROp6lqI5N2ORE3WLxp4Fi7bq8KqY0/DzVi36I61u5Mz7T5PfgmjniZLC9r43pm1zVzRUPKhMbTdK/BtyW23Rrn0TnZoqbqNT2m+7jQpNNPFUQMmge2SN6Ztc1c0VDHdtTRP4Z8bJi9Gk+FUecPKADE2g4p0AfFxLh+mvtJscv3J2f9KZE3Wr+qe4ndTgi+wSqxlK2ZvqfHI3Je1UK8DPaya7UaR5NHJ6Ps5E9arwn8I35nX/o52kZ4jzOxB0c7SM8SyAzb657Q1u5rHvKN+Z2IOjn6RniPM7EHRz9IzxLIBvrntB3NY95RvzOxB0c7SM8R5nYg6OfpGeJZAN9c9oO5rHvKSWzCd8guVJLLQOaxkzHOXZGbiIqe8+1qrejbfjJ/iUAn+qt6Nt+Mn+It3qrt6mZS/iUY2LXFE+ejdUP8nB1be4854KH+Tg6tvcec0583Wp9MAAI9AAAAAAAAAAAABQPmX2zUt6onU9S3JybsciJ95i8aGDtNxr8G3XybckV9E92aKm8iL/W39UN9ervS2aidVVbtxNxjE33rxIYK20NfjW7fb7gqx0ETskRN7L2G/qv/wAm3Y16k9f0/wDvJyszTtaey/k/5+VMRc0RU3lAaiNaiIm4gNR1X6AAAAAAAAAAAAACf6q3o234ydzSgGZxxYJr3QRfZNb9ogcrmtcuSORU3Uz7OwzWKopuRMtTOt1XMeqmmPF9+i/k4Orb3HnJtC7HcETIY2S61ia1M2xquSe8/ez495N+jjPc4/j6o+2GM/SNOzq+lGOE62fHvJv0cY2fHvsP0cZNvPKPte8I+Or6UYE52fHvJv0cY2fHvJv0cY288o+zfx8dX0owJzs+PeTfo4xs+PeTfo4xt55R9m/j46vpRgTnZ8e8m/RxjZ8e+w/Rxjbzyj7N/Hx1fSjAnOz499h+jjGz495N+jjG3nlH2b+Pjq+lFzPQvV3pbPROqat+SJuMYnpPXiQxOz495OT/AMIxS4Tvd6rGVGI6lzYmr6CvRXKnEiJuNLFimnxrqjT8JVmXK46tq3Ov5jwetbqGvxvdVrrgro6CNckRF3MvZb+qlJpaeKkp2QU8bY4mJk1rU3EQUtNDSQMgp2Njijbk1rU3EQ8xju3Zr8I8IhnxsaLMTM+NU+cuA6DE2gHMz17hW09BSyVNXK2OJiZq5REa+EJMxEay7W1cFDTSVNVI2OKNM3OUxtRqkUjXqlPQTyNTec5yNz/LdMpijEdRfanL70dIxf4cWf8Ad3v7j4R07OFT1dbnm+ey+lq+v1bPl7qHtlR9GP0qeA2yo+jH6ZPAngM2zs+zT71yuX6UPbKj6MfpU8BtlR9GP0yeBPANnZ9jvXK5fpQ9sqPox+lTwG2VH0Y/TJ4E8A2dn2XvXK5fpQ9sqPox+mTwG2TH0W/Sp4E8A2dn2TvTK5fpQ9smPot+lTwG2VH0W/Sp4E8A2dn2O9crl+lD2yo+i36VPAbZUfRb9MngTwDZ2fZe9crl+lETVJiz3bZJl7pU8DXWS6wXm3srKbXI1yq1Wu32qm+ikNKnqZcHn/iH9yGtlY9FujrUt/o3OvXr3UrnWNGuOgHPd4AAAAABkAAAAAAAerca6C3UclVVvRkUaZqv6fEkWJsRVF9qs3Zx0rF/hQ573vXjUq97tcN3tstFM5WteiZOTfaqbqKRy82qqs9Y6lrGZKm6x6ei9ONDfwYtzM6+bh9MVXopiI9L0AAdR86AAAAAAAAAAAAAAAAFT1MuDz/xD+5CWFT1MuDz/wAQ/uQ087+J1Oh/7n/TXgA5D6oAAAAAAAAAAAAAcPm32zUt6onU1U3Jd+ORPSYvGh9M4pYmYnWHmuimumaao8ENvVpqrPWupatmS77Hp6L040PQLhfLPS3qidTVTfeyRPSYvGhPKrAF4ilVsDoJ4/U7X61fzRTrWcymqP650l8xl9F3LdetqNYZIGm8xL7yMOmQeYl95GHTIZtxa5NTY5HCWZBpvMS+8jDpkHmJfeRh0yDcWuRscjhLMg03mJfeRh0yDzEvvIw6ZBuLXI2ORwlmQafzEvvIw6ZDnmJfeRh0yDcWuRscjhLMg+7csJ3a2UM1bVxxNhhTN6tkRVyzy3vzM79pj9/YXt7XJNlkcJeUHsWajmvNalHQojplarkRy61Mk390+/5iX3kYdMhNxa5LssjhLMFT1MuDz/xD+5DJ+Yl95GDTIUHCdnfZLQyllej5Vcr3q3ezX1IauXeort6Uzq6XReLet3+tXTMRo+0ADmPogAAAAAAAAAAAAAAAA5kdAAAAAAAAAAAAZ7H/AAPufVp9SEMLnj/gfc+rT6kIYWElrdS3hZH1EnchZyMalvCyPqJO5CziSDI5kdBFAAAAAAAAAAAAAAAAAAAAAAAAAAAAAAAAZ7H/AAPufVp9SEMLpj/gfc+rT6kIWWElrdS7hZH1EnchZyMal3CyPqJO5CziSAAEUAAAAAAAAAAAAAAAAAAAAAAAAAAAAAAABnsf8D7n1afUhDC54/4H3Pq0+pCGFhJa3Ut4WR9RJ3IWcjGpdwsj6iTuQs4kgABFAAAAAAAAAAAAAAAAAAAAAAAAAAAAAAAAZ7H/AAPufVp9SEMLnj/gfc+rT6kIYWElrdS7hZH1EnchZyMal3CyPqJO5CziSAAEUAAAAAAAAAAAAAAAAAAAAAAAAAAAAAAAB8jFlDLcsO19HTpnLJEusTjVN1E/sQN7HMe5j2q1zVyc1UyVF4j+ksj5VfhuzXGfZ623U8sy771bkq/HLfLAnepPbZ5bzLcNYqU8MTma9U3HPXLcT8sytHipqeGlhbDTRMiiYmTWMaiIn5IeUgAAAAAAAAAAAAAAAAAAD//Z"/>
          <p:cNvSpPr>
            <a:spLocks noChangeAspect="1" noChangeArrowheads="1"/>
          </p:cNvSpPr>
          <p:nvPr/>
        </p:nvSpPr>
        <p:spPr bwMode="auto">
          <a:xfrm>
            <a:off x="1984375" y="160339"/>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29" tIns="45714" rIns="91429" bIns="45714" numCol="1" anchor="t" anchorCtr="0" compatLnSpc="1">
            <a:prstTxWarp prst="textNoShape">
              <a:avLst/>
            </a:prstTxWarp>
          </a:bodyPr>
          <a:lstStyle/>
          <a:p>
            <a:endParaRPr lang="en-US" dirty="0">
              <a:solidFill>
                <a:prstClr val="black"/>
              </a:solidFill>
            </a:endParaRPr>
          </a:p>
        </p:txBody>
      </p:sp>
      <p:sp>
        <p:nvSpPr>
          <p:cNvPr id="13" name="TextBox 12"/>
          <p:cNvSpPr txBox="1"/>
          <p:nvPr/>
        </p:nvSpPr>
        <p:spPr>
          <a:xfrm>
            <a:off x="1524000" y="182938"/>
            <a:ext cx="4800601" cy="1077206"/>
          </a:xfrm>
          <a:prstGeom prst="rect">
            <a:avLst/>
          </a:prstGeom>
          <a:noFill/>
        </p:spPr>
        <p:txBody>
          <a:bodyPr wrap="square" lIns="91429" tIns="45714" rIns="91429" bIns="45714" rtlCol="0" anchor="b">
            <a:spAutoFit/>
          </a:bodyPr>
          <a:lstStyle/>
          <a:p>
            <a:r>
              <a:rPr lang="en-US" sz="3200" b="1" dirty="0">
                <a:solidFill>
                  <a:srgbClr val="002060"/>
                </a:solidFill>
              </a:rPr>
              <a:t>Data Entry for the HIC </a:t>
            </a:r>
            <a:br>
              <a:rPr lang="en-US" sz="3200" b="1" dirty="0">
                <a:solidFill>
                  <a:srgbClr val="002060"/>
                </a:solidFill>
              </a:rPr>
            </a:br>
            <a:r>
              <a:rPr lang="en-US" sz="3200" b="1" dirty="0">
                <a:solidFill>
                  <a:srgbClr val="002060"/>
                </a:solidFill>
              </a:rPr>
              <a:t>(Bed Counts)</a:t>
            </a:r>
          </a:p>
        </p:txBody>
      </p:sp>
      <p:cxnSp>
        <p:nvCxnSpPr>
          <p:cNvPr id="14" name="Straight Connector 13"/>
          <p:cNvCxnSpPr/>
          <p:nvPr/>
        </p:nvCxnSpPr>
        <p:spPr>
          <a:xfrm>
            <a:off x="1524000" y="1219200"/>
            <a:ext cx="9144000" cy="0"/>
          </a:xfrm>
          <a:prstGeom prst="line">
            <a:avLst/>
          </a:prstGeom>
          <a:ln>
            <a:solidFill>
              <a:srgbClr val="FFC000"/>
            </a:solidFill>
          </a:ln>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p14="http://schemas.microsoft.com/office/powerpoint/2010/main" val="1894478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790797" y="6389834"/>
            <a:ext cx="4601308" cy="369332"/>
          </a:xfrm>
          <a:prstGeom prst="rect">
            <a:avLst/>
          </a:prstGeom>
          <a:noFill/>
        </p:spPr>
        <p:txBody>
          <a:bodyPr wrap="square" lIns="91429" tIns="45714" rIns="91429" bIns="45714" rtlCol="0">
            <a:spAutoFit/>
          </a:bodyPr>
          <a:lstStyle/>
          <a:p>
            <a:pPr algn="ctr"/>
            <a:r>
              <a:rPr lang="en-US" dirty="0">
                <a:solidFill>
                  <a:prstClr val="black"/>
                </a:solidFill>
              </a:rPr>
              <a:t>Think Change  </a:t>
            </a:r>
            <a:r>
              <a:rPr lang="en-US" dirty="0">
                <a:solidFill>
                  <a:prstClr val="black"/>
                </a:solidFill>
                <a:latin typeface="Cambria"/>
              </a:rPr>
              <a:t>•  </a:t>
            </a:r>
            <a:r>
              <a:rPr lang="en-US" dirty="0">
                <a:solidFill>
                  <a:prstClr val="black"/>
                </a:solidFill>
              </a:rPr>
              <a:t>Be Change  </a:t>
            </a:r>
            <a:r>
              <a:rPr lang="en-US" dirty="0">
                <a:solidFill>
                  <a:prstClr val="black"/>
                </a:solidFill>
                <a:latin typeface="Cambria"/>
              </a:rPr>
              <a:t>•</a:t>
            </a:r>
            <a:r>
              <a:rPr lang="en-US" dirty="0">
                <a:solidFill>
                  <a:prstClr val="black"/>
                </a:solidFill>
              </a:rPr>
              <a:t>  Lead Change</a:t>
            </a:r>
          </a:p>
        </p:txBody>
      </p:sp>
      <p:cxnSp>
        <p:nvCxnSpPr>
          <p:cNvPr id="9" name="Straight Connector 8"/>
          <p:cNvCxnSpPr/>
          <p:nvPr/>
        </p:nvCxnSpPr>
        <p:spPr>
          <a:xfrm>
            <a:off x="1524000" y="6252147"/>
            <a:ext cx="9144000" cy="0"/>
          </a:xfrm>
          <a:prstGeom prst="line">
            <a:avLst/>
          </a:prstGeom>
          <a:ln>
            <a:solidFill>
              <a:srgbClr val="FFC000"/>
            </a:solidFill>
          </a:ln>
        </p:spPr>
        <p:style>
          <a:lnRef idx="2">
            <a:schemeClr val="accent6"/>
          </a:lnRef>
          <a:fillRef idx="0">
            <a:schemeClr val="accent6"/>
          </a:fillRef>
          <a:effectRef idx="1">
            <a:schemeClr val="accent6"/>
          </a:effectRef>
          <a:fontRef idx="minor">
            <a:schemeClr val="tx1"/>
          </a:fontRef>
        </p:style>
      </p:cxn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58150" y="38100"/>
            <a:ext cx="2609850" cy="1247508"/>
          </a:xfrm>
          <a:prstGeom prst="rect">
            <a:avLst/>
          </a:prstGeom>
        </p:spPr>
      </p:pic>
      <p:sp>
        <p:nvSpPr>
          <p:cNvPr id="2" name="Rectangle 1"/>
          <p:cNvSpPr/>
          <p:nvPr/>
        </p:nvSpPr>
        <p:spPr>
          <a:xfrm>
            <a:off x="1519451" y="1219201"/>
            <a:ext cx="9144000" cy="5032135"/>
          </a:xfrm>
          <a:prstGeom prst="rect">
            <a:avLst/>
          </a:prstGeom>
        </p:spPr>
        <p:txBody>
          <a:bodyPr wrap="square" lIns="91429" tIns="45714" rIns="91429" bIns="45714">
            <a:spAutoFit/>
          </a:bodyPr>
          <a:lstStyle/>
          <a:p>
            <a:pPr marL="845721" lvl="1" indent="-342860" defTabSz="801594">
              <a:spcAft>
                <a:spcPts val="600"/>
              </a:spcAft>
              <a:buClr>
                <a:srgbClr val="CCB400"/>
              </a:buClr>
              <a:buSzPct val="70000"/>
              <a:buFont typeface="Wingdings"/>
              <a:buChar char=""/>
            </a:pPr>
            <a:r>
              <a:rPr lang="en-US" sz="2000" b="1" u="sng" dirty="0">
                <a:solidFill>
                  <a:srgbClr val="002060"/>
                </a:solidFill>
                <a:latin typeface="Georgia"/>
                <a:ea typeface="MS PGothic" pitchFamily="34" charset="-128"/>
                <a:cs typeface="Khmer UI" pitchFamily="34" charset="0"/>
              </a:rPr>
              <a:t>Continuing  &amp; New This Year:</a:t>
            </a:r>
          </a:p>
          <a:p>
            <a:pPr marL="1302868" lvl="2" indent="-342860" defTabSz="801594">
              <a:spcAft>
                <a:spcPts val="600"/>
              </a:spcAft>
              <a:buClr>
                <a:srgbClr val="CCB400"/>
              </a:buClr>
              <a:buSzPct val="70000"/>
              <a:buFont typeface="Wingdings"/>
              <a:buChar char=""/>
            </a:pPr>
            <a:r>
              <a:rPr lang="en-US" sz="1900" dirty="0">
                <a:solidFill>
                  <a:srgbClr val="002060"/>
                </a:solidFill>
                <a:latin typeface="Georgia"/>
                <a:ea typeface="MS PGothic" pitchFamily="34" charset="-128"/>
                <a:cs typeface="Khmer UI" pitchFamily="34" charset="0"/>
              </a:rPr>
              <a:t>Providing your </a:t>
            </a:r>
            <a:r>
              <a:rPr lang="en-US" sz="1900" u="sng" dirty="0">
                <a:solidFill>
                  <a:srgbClr val="002060"/>
                </a:solidFill>
                <a:latin typeface="Georgia"/>
                <a:ea typeface="MS PGothic" pitchFamily="34" charset="-128"/>
                <a:cs typeface="Khmer UI" pitchFamily="34" charset="0"/>
              </a:rPr>
              <a:t>agency</a:t>
            </a:r>
            <a:r>
              <a:rPr lang="en-US" sz="1900" dirty="0">
                <a:solidFill>
                  <a:srgbClr val="002060"/>
                </a:solidFill>
                <a:latin typeface="Georgia"/>
                <a:ea typeface="MS PGothic" pitchFamily="34" charset="-128"/>
                <a:cs typeface="Khmer UI" pitchFamily="34" charset="0"/>
              </a:rPr>
              <a:t> AND each </a:t>
            </a:r>
            <a:r>
              <a:rPr lang="en-US" sz="1900" u="sng" dirty="0">
                <a:solidFill>
                  <a:srgbClr val="002060"/>
                </a:solidFill>
                <a:latin typeface="Georgia"/>
                <a:ea typeface="MS PGothic" pitchFamily="34" charset="-128"/>
                <a:cs typeface="Khmer UI" pitchFamily="34" charset="0"/>
              </a:rPr>
              <a:t>project’s</a:t>
            </a:r>
            <a:r>
              <a:rPr lang="en-US" sz="1900" dirty="0">
                <a:solidFill>
                  <a:srgbClr val="002060"/>
                </a:solidFill>
                <a:latin typeface="Georgia"/>
                <a:ea typeface="MS PGothic" pitchFamily="34" charset="-128"/>
                <a:cs typeface="Khmer UI" pitchFamily="34" charset="0"/>
              </a:rPr>
              <a:t> address (DV programs will now need to provide a zip code of the project’s location)</a:t>
            </a:r>
          </a:p>
          <a:p>
            <a:pPr marL="1760015" lvl="3" indent="-342860" defTabSz="801594">
              <a:spcAft>
                <a:spcPts val="600"/>
              </a:spcAft>
              <a:buClr>
                <a:srgbClr val="CCB400"/>
              </a:buClr>
              <a:buSzPct val="70000"/>
              <a:buFont typeface="Wingdings"/>
              <a:buChar char=""/>
            </a:pPr>
            <a:r>
              <a:rPr lang="en-US" sz="1900" dirty="0">
                <a:solidFill>
                  <a:srgbClr val="002060"/>
                </a:solidFill>
                <a:latin typeface="Georgia"/>
                <a:ea typeface="MS PGothic" pitchFamily="34" charset="-128"/>
                <a:cs typeface="Khmer UI" pitchFamily="34" charset="0"/>
              </a:rPr>
              <a:t>If you have multiple sites for a scattered site project, you will be  reporting the address where most of the beds and units are located</a:t>
            </a:r>
          </a:p>
          <a:p>
            <a:pPr marL="1302868" lvl="2" indent="-342860" defTabSz="801594">
              <a:spcAft>
                <a:spcPts val="600"/>
              </a:spcAft>
              <a:buClr>
                <a:srgbClr val="CCB400"/>
              </a:buClr>
              <a:buSzPct val="70000"/>
              <a:buFont typeface="Wingdings"/>
              <a:buChar char=""/>
            </a:pPr>
            <a:r>
              <a:rPr lang="en-US" sz="1900" dirty="0">
                <a:solidFill>
                  <a:srgbClr val="002060"/>
                </a:solidFill>
                <a:latin typeface="Georgia"/>
                <a:ea typeface="MS PGothic" pitchFamily="34" charset="-128"/>
                <a:cs typeface="Khmer UI" pitchFamily="34" charset="0"/>
              </a:rPr>
              <a:t>Reporting Dedicated Beds by Household Type</a:t>
            </a:r>
          </a:p>
          <a:p>
            <a:pPr marL="1760015" lvl="3" indent="-342860" defTabSz="801594">
              <a:spcAft>
                <a:spcPts val="600"/>
              </a:spcAft>
              <a:buClr>
                <a:srgbClr val="CCB400"/>
              </a:buClr>
              <a:buSzPct val="70000"/>
              <a:buFont typeface="Wingdings"/>
              <a:buChar char=""/>
            </a:pPr>
            <a:r>
              <a:rPr lang="en-US" sz="1900" dirty="0">
                <a:solidFill>
                  <a:srgbClr val="002060"/>
                </a:solidFill>
                <a:latin typeface="Georgia"/>
                <a:ea typeface="MS PGothic" pitchFamily="34" charset="-128"/>
                <a:cs typeface="Khmer UI" pitchFamily="34" charset="0"/>
              </a:rPr>
              <a:t>Chronic, Veteran, and Youth-Households with Children, Households without Children, and Households with Only Children</a:t>
            </a:r>
          </a:p>
          <a:p>
            <a:pPr marL="1302868" lvl="2" indent="-342860" defTabSz="801594">
              <a:spcAft>
                <a:spcPts val="600"/>
              </a:spcAft>
              <a:buClr>
                <a:srgbClr val="CCB400"/>
              </a:buClr>
              <a:buSzPct val="70000"/>
              <a:buFont typeface="Wingdings"/>
              <a:buChar char=""/>
            </a:pPr>
            <a:r>
              <a:rPr lang="en-US" sz="1900" dirty="0">
                <a:solidFill>
                  <a:srgbClr val="002060"/>
                </a:solidFill>
                <a:latin typeface="Georgia"/>
                <a:ea typeface="MS PGothic" pitchFamily="34" charset="-128"/>
                <a:cs typeface="Khmer UI" pitchFamily="34" charset="0"/>
              </a:rPr>
              <a:t>All Projects will need to identify Housing Type (Site Based-Single, Site based Clustered/Multiple site, or Tenant-based)</a:t>
            </a:r>
          </a:p>
          <a:p>
            <a:pPr marL="1302868" lvl="2" indent="-342860" defTabSz="801594">
              <a:spcAft>
                <a:spcPts val="600"/>
              </a:spcAft>
              <a:buClr>
                <a:srgbClr val="CCB400"/>
              </a:buClr>
              <a:buSzPct val="70000"/>
              <a:buFont typeface="Wingdings"/>
              <a:buChar char=""/>
            </a:pPr>
            <a:r>
              <a:rPr lang="en-US" sz="1900" dirty="0">
                <a:solidFill>
                  <a:srgbClr val="002060"/>
                </a:solidFill>
                <a:latin typeface="Georgia"/>
                <a:ea typeface="MS PGothic" pitchFamily="34" charset="-128"/>
                <a:cs typeface="Khmer UI" pitchFamily="34" charset="0"/>
              </a:rPr>
              <a:t>Federal Funding Sources need to be identified for each project-Including the McKinney Vento Funding Source (CoC or ESG types of funding for example)</a:t>
            </a:r>
          </a:p>
          <a:p>
            <a:pPr marL="1302868" lvl="2" indent="-342860" defTabSz="801594">
              <a:spcAft>
                <a:spcPts val="600"/>
              </a:spcAft>
              <a:buClr>
                <a:srgbClr val="CCB400"/>
              </a:buClr>
              <a:buSzPct val="70000"/>
              <a:buFont typeface="Wingdings"/>
              <a:buChar char=""/>
            </a:pPr>
            <a:r>
              <a:rPr lang="en-US" sz="1900" dirty="0">
                <a:solidFill>
                  <a:srgbClr val="002060"/>
                </a:solidFill>
                <a:latin typeface="Georgia"/>
                <a:ea typeface="MS PGothic" pitchFamily="34" charset="-128"/>
                <a:cs typeface="Khmer UI" pitchFamily="34" charset="0"/>
              </a:rPr>
              <a:t>GPD providers will need to indicate the their appropriate project type on the HIC (Transitional Housing or Other Permanent Housing)</a:t>
            </a:r>
          </a:p>
        </p:txBody>
      </p:sp>
      <p:sp>
        <p:nvSpPr>
          <p:cNvPr id="3" name="AutoShape 2" descr="data:image/jpeg;base64,/9j/4AAQSkZJRgABAQAAAQABAAD/2wBDAAkGBwgHBgkIBwgKCgkLDRYPDQwMDRsUFRAWIB0iIiAdHx8kKDQsJCYxJx8fLT0tMTU3Ojo6Iys/RD84QzQ5Ojf/2wBDAQoKCg0MDRoPDxo3JR8lNzc3Nzc3Nzc3Nzc3Nzc3Nzc3Nzc3Nzc3Nzc3Nzc3Nzc3Nzc3Nzc3Nzc3Nzc3Nzc3Nzf/wAARCADdAOQDASIAAhEBAxEB/8QAHAABAQEBAAMBAQAAAAAAAAAAAAcGAQMEBQII/8QARxAAAQMCAgEPCQYFAwUAAAAAAAECAwQFBhGTBxITFyExNlFTVFVzkbHRFRYyQVJhcZSyFCJ0gcHSIzRCocIkNWIzgpKi8P/EABoBAQEAAwEBAAAAAAAAAAAAAAABAwQFAgb/xAAuEQEAAQMDAAoCAQUBAAAAAAAAAQIDBBEUUgUSExUhMTJRU5FhoTMiNEGBwfD/2gAMAwEAAhEDEQA/ALiAAAAAAAAAAAAAAADjlRqKqrkib6qYe86pNtop3Q0FO+tVq5LIjtYzP3Lu59h+9VS6S0NjjpYHKx1ZIrHuRcl1iJmqfnmifDMkBdEVe2ap1BUTtjuFJJSNVctlR+vanx3EU3cUjJo2yRPa9j0RzXNXNFRfWh/NpUtSS6yz0lXbZnK5tPk+LP8ApaueafDPLtGhqoYAIoAABw6AOHQAOHQAAAAAAAAcUDoPDU1ENLA+eokbHExM3OcuSIhlKnVDtUcithgqpkT+prUai9qnui3XX6Y1YbuRas+urRsQYjbHt/Mavtb4jbHt/Martb4mTbXuLD3hi84bcGI2x7fzGq7W+I2x7fzKq7W+I213ineGLzhtwYjbHt/Martb4jbHt/Mqrtb4jbXeJ3hi84bcGI2x7fzGq7W+I2x7fzGq7W+I213iveGLzh7uqBh2fEFsiSiVv2mnkVzGvXJHoqZKmfHvEwnwjiGB2tfaal3vjaj0/tmULbHt/Martb4jbHt/Martb4jbXuKd4YvOE7hwniCZ2tbaKpF/5s1qdq5FH1O8MVVhiqai4o1tRPrWpG12etame+qbmaqv9j8bY9v5jVf+viNse38xqu1viXb3uJ3hi84bY6YlNUe3qu7RVaJ/2+JqbTcqe7UTKukcro38aZKipvopjrtV0RrVDLayrN6dKKtZe6cOoDG2A4dAHAdAHDoAAAAczB0AczPFV1MNJTvnqZGxxRpm5zt5EOVdTDR08lRUyNjijTNznLuIhJsWYnmvk+xxZx0TFzZH63L7TvD1GexYqu1aR5NLMzKMajWfP/EGLMTzXyfYos46Fi/cZvK//k7w9RnTpw7NFFNFOlL5K9ervVzXXPiAA9sYAAAAAA6xrnuRrEVXOXJET1qamHAN7lja5yU0aqnovlXNOxDxXcoo9Ustqxcu+inVlQa3a+vXt0mkd+0bX169uk0jv2njcWuTNsMnhLJA1u19evbpNI79o2vr17dJpXftG5tcjYZPCWSKrqZ8HF69/wChl9r69e3SaRf2m3wdaaizWhaSrWNZNlc/+GqqmSmrl3qK7elMuj0Zi3rV/rV0zEaPvAIDmPogAAAAAAAAAAAAB8vEVoZerXJRvesark5j09Tk3s04iN3K31NsrH0tZHrJWdjk40X1oXdUPjYlw/TX2j2OXJk7N2KZE3Wr+qe42sbI7KdJ8nM6QwIyKetT6oRj1nD2rlQVNtrH0tZHrJWdjk40X1oeqdiJiY1h8rVTNM6T5gAKgAAAAA9yzf7vQ/iGfUhVcYYgWwUUb4Y2vqJnK2NHbyZb6qSqzf7xQ/iGfUhtdVb0bb8ZP8TRyKYqvUxLsYNyq3iXKqfPWHrx3nG07GyxUj9Y5M2qlMmSp+Z+vKmOuaSfLtN/RJ/o4Orb3HnyNOb9PCHWjDrmNe1qTnypjrmkny7R5Ux1zST5dpRshkTt44QbKv5avtOfKmOuaSfLtHlTHXNJPlmlGyGQ7enhC7Kv5avtOfKmOuaSfLtHlTHXNJPlmlGyGQ7enhBsq/lq+058qY65pJ8u0eVMdc0k+WaUbIZDt44QbKv5avtOfKmOuaSfLtHlTHXNJPl2lGyGQ7eOEGyr+Wr7Tnypjrf+ySfLNPLQY3uNFWNpsQ0extdvvSNWOb78vWnwKDkfMv1kpb1ROp6lqI5N2ORE3WLxp4Fi7bq8KqY0/DzVi36I61u5Mz7T5PfgmjniZLC9r43pm1zVzRUPKhMbTdK/BtyW23Rrn0TnZoqbqNT2m+7jQpNNPFUQMmge2SN6Ztc1c0VDHdtTRP4Z8bJi9Gk+FUecPKADE2g4p0AfFxLh+mvtJscv3J2f9KZE3Wr+qe4ndTgi+wSqxlK2ZvqfHI3Je1UK8DPaya7UaR5NHJ6Ps5E9arwn8I35nX/o52kZ4jzOxB0c7SM8SyAzb657Q1u5rHvKN+Z2IOjn6RniPM7EHRz9IzxLIBvrntB3NY95RvzOxB0c7SM8R5nYg6OfpGeJZAN9c9oO5rHvKSWzCd8guVJLLQOaxkzHOXZGbiIqe8+1qrejbfjJ/iUAn+qt6Nt+Mn+It3qrt6mZS/iUY2LXFE+ejdUP8nB1be4854KH+Tg6tvcec0583Wp9MAAI9AAAAAAAAAAAABQPmX2zUt6onU9S3JybsciJ95i8aGDtNxr8G3XybckV9E92aKm8iL/W39UN9ervS2aidVVbtxNxjE33rxIYK20NfjW7fb7gqx0ETskRN7L2G/qv/wAm3Y16k9f0/wDvJyszTtaey/k/5+VMRc0RU3lAaiNaiIm4gNR1X6AAAAAAAAAAAAACf6q3o234ydzSgGZxxYJr3QRfZNb9ogcrmtcuSORU3Uz7OwzWKopuRMtTOt1XMeqmmPF9+i/k4Orb3HnJtC7HcETIY2S61ia1M2xquSe8/ez495N+jjPc4/j6o+2GM/SNOzq+lGOE62fHvJv0cY2fHvsP0cZNvPKPte8I+Or6UYE52fHvJv0cY2fHvJv0cY288o+zfx8dX0owJzs+PeTfo4xs+PeTfo4xt55R9m/j46vpRgTnZ8e8m/RxjZ8e+w/Rxjbzyj7N/Hx1fSjAnOz499h+jjGz495N+jjG3nlH2b+Pjq+lFzPQvV3pbPROqat+SJuMYnpPXiQxOz495OT/AMIxS4Tvd6rGVGI6lzYmr6CvRXKnEiJuNLFimnxrqjT8JVmXK46tq3Ov5jwetbqGvxvdVrrgro6CNckRF3MvZb+qlJpaeKkp2QU8bY4mJk1rU3EQUtNDSQMgp2Njijbk1rU3EQ8xju3Zr8I8IhnxsaLMTM+NU+cuA6DE2gHMz17hW09BSyVNXK2OJiZq5REa+EJMxEay7W1cFDTSVNVI2OKNM3OUxtRqkUjXqlPQTyNTec5yNz/LdMpijEdRfanL70dIxf4cWf8Ad3v7j4R07OFT1dbnm+ey+lq+v1bPl7qHtlR9GP0qeA2yo+jH6ZPAngM2zs+zT71yuX6UPbKj6MfpU8BtlR9GP0yeBPANnZ9jvXK5fpQ9sqPox+lTwG2VH0Y/TJ4E8A2dn2XvXK5fpQ9sqPox+mTwG2TH0W/Sp4E8A2dn2TvTK5fpQ9smPot+lTwG2VH0W/Sp4E8A2dn2O9crl+lD2yo+i36VPAbZUfRb9MngTwDZ2fZe9crl+lETVJiz3bZJl7pU8DXWS6wXm3srKbXI1yq1Wu32qm+ikNKnqZcHn/iH9yGtlY9FujrUt/o3OvXr3UrnWNGuOgHPd4AAAAABkAAAAAAAerca6C3UclVVvRkUaZqv6fEkWJsRVF9qs3Zx0rF/hQ573vXjUq97tcN3tstFM5WteiZOTfaqbqKRy82qqs9Y6lrGZKm6x6ei9ONDfwYtzM6+bh9MVXopiI9L0AAdR86AAAAAAAAAAAAAAAAFT1MuDz/xD+5CWFT1MuDz/wAQ/uQ087+J1Oh/7n/TXgA5D6oAAAAAAAAAAAAAcPm32zUt6onU1U3Jd+ORPSYvGh9M4pYmYnWHmuimumaao8ENvVpqrPWupatmS77Hp6L040PQLhfLPS3qidTVTfeyRPSYvGhPKrAF4ilVsDoJ4/U7X61fzRTrWcymqP650l8xl9F3LdetqNYZIGm8xL7yMOmQeYl95GHTIZtxa5NTY5HCWZBpvMS+8jDpkHmJfeRh0yDcWuRscjhLMg03mJfeRh0yDzEvvIw6ZBuLXI2ORwlmQafzEvvIw6ZDnmJfeRh0yDcWuRscjhLMg+7csJ3a2UM1bVxxNhhTN6tkRVyzy3vzM79pj9/YXt7XJNlkcJeUHsWajmvNalHQojplarkRy61Mk390+/5iX3kYdMhNxa5LssjhLMFT1MuDz/xD+5DJ+Yl95GDTIUHCdnfZLQyllej5Vcr3q3ezX1IauXeort6Uzq6XReLet3+tXTMRo+0ADmPogAAAAAAAAAAAAAAAA5kdAAAAAAAAAAAAZ7H/AAPufVp9SEMLnj/gfc+rT6kIYWElrdS3hZH1EnchZyMalvCyPqJO5CziSDI5kdBFAAAAAAAAAAAAAAAAAAAAAAAAAAAAAAAAZ7H/AAPufVp9SEMLpj/gfc+rT6kIWWElrdS7hZH1EnchZyMal3CyPqJO5CziSAAEUAAAAAAAAAAAAAAAAAAAAAAAAAAAAAAABnsf8D7n1afUhDC54/4H3Pq0+pCGFhJa3Ut4WR9RJ3IWcjGpdwsj6iTuQs4kgABFAAAAAAAAAAAAAAAAAAAAAAAAAAAAAAAAZ7H/AAPufVp9SEMLnj/gfc+rT6kIYWElrdS7hZH1EnchZyMal3CyPqJO5CziSAAEUAAAAAAAAAAAAAAAAAAAAAAAAAAAAAAAB8jFlDLcsO19HTpnLJEusTjVN1E/sQN7HMe5j2q1zVyc1UyVF4j+ksj5VfhuzXGfZ623U8sy771bkq/HLfLAnepPbZ5bzLcNYqU8MTma9U3HPXLcT8sytHipqeGlhbDTRMiiYmTWMaiIn5IeUgAAAAAAAAAAAAAAAAAAD//Z"/>
          <p:cNvSpPr>
            <a:spLocks noChangeAspect="1" noChangeArrowheads="1"/>
          </p:cNvSpPr>
          <p:nvPr/>
        </p:nvSpPr>
        <p:spPr bwMode="auto">
          <a:xfrm>
            <a:off x="1679575" y="-144462"/>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29" tIns="45714" rIns="91429" bIns="45714" numCol="1" anchor="t" anchorCtr="0" compatLnSpc="1">
            <a:prstTxWarp prst="textNoShape">
              <a:avLst/>
            </a:prstTxWarp>
          </a:bodyPr>
          <a:lstStyle/>
          <a:p>
            <a:endParaRPr lang="en-US" dirty="0">
              <a:solidFill>
                <a:prstClr val="black"/>
              </a:solidFill>
            </a:endParaRPr>
          </a:p>
        </p:txBody>
      </p:sp>
      <p:sp>
        <p:nvSpPr>
          <p:cNvPr id="4" name="AutoShape 4" descr="data:image/jpeg;base64,/9j/4AAQSkZJRgABAQAAAQABAAD/2wBDAAkGBwgHBgkIBwgKCgkLDRYPDQwMDRsUFRAWIB0iIiAdHx8kKDQsJCYxJx8fLT0tMTU3Ojo6Iys/RD84QzQ5Ojf/2wBDAQoKCg0MDRoPDxo3JR8lNzc3Nzc3Nzc3Nzc3Nzc3Nzc3Nzc3Nzc3Nzc3Nzc3Nzc3Nzc3Nzc3Nzc3Nzc3Nzc3Nzf/wAARCADdAOQDASIAAhEBAxEB/8QAHAABAQEBAAMBAQAAAAAAAAAAAAcGAQMEBQII/8QARxAAAQMCAgEPCQYFAwUAAAAAAAECAwQFBhGTBxITFyExNlFTVFVzkbHRFRYyQVJhcZSyFCJ0gcHSIzRCocIkNWIzgpKi8P/EABoBAQEAAwEBAAAAAAAAAAAAAAABAwQFAgb/xAAuEQEAAQMDAAoCAQUBAAAAAAAAAQIDBBEUUgUSExUhMTJRU5FhoTMiNEGBwfD/2gAMAwEAAhEDEQA/ALiAAAAAAAAAAAAAAADjlRqKqrkib6qYe86pNtop3Q0FO+tVq5LIjtYzP3Lu59h+9VS6S0NjjpYHKx1ZIrHuRcl1iJmqfnmifDMkBdEVe2ap1BUTtjuFJJSNVctlR+vanx3EU3cUjJo2yRPa9j0RzXNXNFRfWh/NpUtSS6yz0lXbZnK5tPk+LP8ApaueafDPLtGhqoYAIoAABw6AOHQAOHQAAAAAAAAcUDoPDU1ENLA+eokbHExM3OcuSIhlKnVDtUcithgqpkT+prUai9qnui3XX6Y1YbuRas+urRsQYjbHt/Mavtb4jbHt/Martb4mTbXuLD3hi84bcGI2x7fzGq7W+I2x7fzKq7W+I213ineGLzhtwYjbHt/Martb4jbHt/Mqrtb4jbXeJ3hi84bcGI2x7fzGq7W+I2x7fzGq7W+I213iveGLzh7uqBh2fEFsiSiVv2mnkVzGvXJHoqZKmfHvEwnwjiGB2tfaal3vjaj0/tmULbHt/Martb4jbHt/Martb4jbXuKd4YvOE7hwniCZ2tbaKpF/5s1qdq5FH1O8MVVhiqai4o1tRPrWpG12etame+qbmaqv9j8bY9v5jVf+viNse38xqu1viXb3uJ3hi84bY6YlNUe3qu7RVaJ/2+JqbTcqe7UTKukcro38aZKipvopjrtV0RrVDLayrN6dKKtZe6cOoDG2A4dAHAdAHDoAAAAczB0AczPFV1MNJTvnqZGxxRpm5zt5EOVdTDR08lRUyNjijTNznLuIhJsWYnmvk+xxZx0TFzZH63L7TvD1GexYqu1aR5NLMzKMajWfP/EGLMTzXyfYos46Fi/cZvK//k7w9RnTpw7NFFNFOlL5K9ervVzXXPiAA9sYAAAAAA6xrnuRrEVXOXJET1qamHAN7lja5yU0aqnovlXNOxDxXcoo9Ustqxcu+inVlQa3a+vXt0mkd+0bX169uk0jv2njcWuTNsMnhLJA1u19evbpNI79o2vr17dJpXftG5tcjYZPCWSKrqZ8HF69/wChl9r69e3SaRf2m3wdaaizWhaSrWNZNlc/+GqqmSmrl3qK7elMuj0Zi3rV/rV0zEaPvAIDmPogAAAAAAAAAAAAB8vEVoZerXJRvesark5j09Tk3s04iN3K31NsrH0tZHrJWdjk40X1oXdUPjYlw/TX2j2OXJk7N2KZE3Wr+qe42sbI7KdJ8nM6QwIyKetT6oRj1nD2rlQVNtrH0tZHrJWdjk40X1oeqdiJiY1h8rVTNM6T5gAKgAAAAA9yzf7vQ/iGfUhVcYYgWwUUb4Y2vqJnK2NHbyZb6qSqzf7xQ/iGfUhtdVb0bb8ZP8TRyKYqvUxLsYNyq3iXKqfPWHrx3nG07GyxUj9Y5M2qlMmSp+Z+vKmOuaSfLtN/RJ/o4Orb3HnyNOb9PCHWjDrmNe1qTnypjrmkny7R5Ux1zST5dpRshkTt44QbKv5avtOfKmOuaSfLtHlTHXNJPlmlGyGQ7enhC7Kv5avtOfKmOuaSfLtHlTHXNJPlmlGyGQ7enhBsq/lq+058qY65pJ8u0eVMdc0k+WaUbIZDt44QbKv5avtOfKmOuaSfLtHlTHXNJPl2lGyGQ7eOEGyr+Wr7Tnypjrf+ySfLNPLQY3uNFWNpsQ0extdvvSNWOb78vWnwKDkfMv1kpb1ROp6lqI5N2ORE3WLxp4Fi7bq8KqY0/DzVi36I61u5Mz7T5PfgmjniZLC9r43pm1zVzRUPKhMbTdK/BtyW23Rrn0TnZoqbqNT2m+7jQpNNPFUQMmge2SN6Ztc1c0VDHdtTRP4Z8bJi9Gk+FUecPKADE2g4p0AfFxLh+mvtJscv3J2f9KZE3Wr+qe4ndTgi+wSqxlK2ZvqfHI3Je1UK8DPaya7UaR5NHJ6Ps5E9arwn8I35nX/o52kZ4jzOxB0c7SM8SyAzb657Q1u5rHvKN+Z2IOjn6RniPM7EHRz9IzxLIBvrntB3NY95RvzOxB0c7SM8R5nYg6OfpGeJZAN9c9oO5rHvKSWzCd8guVJLLQOaxkzHOXZGbiIqe8+1qrejbfjJ/iUAn+qt6Nt+Mn+It3qrt6mZS/iUY2LXFE+ejdUP8nB1be4854KH+Tg6tvcec0583Wp9MAAI9AAAAAAAAAAAABQPmX2zUt6onU9S3JybsciJ95i8aGDtNxr8G3XybckV9E92aKm8iL/W39UN9ervS2aidVVbtxNxjE33rxIYK20NfjW7fb7gqx0ETskRN7L2G/qv/wAm3Y16k9f0/wDvJyszTtaey/k/5+VMRc0RU3lAaiNaiIm4gNR1X6AAAAAAAAAAAAACf6q3o234ydzSgGZxxYJr3QRfZNb9ogcrmtcuSORU3Uz7OwzWKopuRMtTOt1XMeqmmPF9+i/k4Orb3HnJtC7HcETIY2S61ia1M2xquSe8/ez495N+jjPc4/j6o+2GM/SNOzq+lGOE62fHvJv0cY2fHvsP0cZNvPKPte8I+Or6UYE52fHvJv0cY2fHvJv0cY288o+zfx8dX0owJzs+PeTfo4xs+PeTfo4xt55R9m/j46vpRgTnZ8e8m/RxjZ8e+w/Rxjbzyj7N/Hx1fSjAnOz499h+jjGz495N+jjG3nlH2b+Pjq+lFzPQvV3pbPROqat+SJuMYnpPXiQxOz495OT/AMIxS4Tvd6rGVGI6lzYmr6CvRXKnEiJuNLFimnxrqjT8JVmXK46tq3Ov5jwetbqGvxvdVrrgro6CNckRF3MvZb+qlJpaeKkp2QU8bY4mJk1rU3EQUtNDSQMgp2Njijbk1rU3EQ8xju3Zr8I8IhnxsaLMTM+NU+cuA6DE2gHMz17hW09BSyVNXK2OJiZq5REa+EJMxEay7W1cFDTSVNVI2OKNM3OUxtRqkUjXqlPQTyNTec5yNz/LdMpijEdRfanL70dIxf4cWf8Ad3v7j4R07OFT1dbnm+ey+lq+v1bPl7qHtlR9GP0qeA2yo+jH6ZPAngM2zs+zT71yuX6UPbKj6MfpU8BtlR9GP0yeBPANnZ9jvXK5fpQ9sqPox+lTwG2VH0Y/TJ4E8A2dn2XvXK5fpQ9sqPox+mTwG2TH0W/Sp4E8A2dn2TvTK5fpQ9smPot+lTwG2VH0W/Sp4E8A2dn2O9crl+lD2yo+i36VPAbZUfRb9MngTwDZ2fZe9crl+lETVJiz3bZJl7pU8DXWS6wXm3srKbXI1yq1Wu32qm+ikNKnqZcHn/iH9yGtlY9FujrUt/o3OvXr3UrnWNGuOgHPd4AAAAABkAAAAAAAerca6C3UclVVvRkUaZqv6fEkWJsRVF9qs3Zx0rF/hQ573vXjUq97tcN3tstFM5WteiZOTfaqbqKRy82qqs9Y6lrGZKm6x6ei9ONDfwYtzM6+bh9MVXopiI9L0AAdR86AAAAAAAAAAAAAAAAFT1MuDz/xD+5CWFT1MuDz/wAQ/uQ087+J1Oh/7n/TXgA5D6oAAAAAAAAAAAAAcPm32zUt6onU1U3Jd+ORPSYvGh9M4pYmYnWHmuimumaao8ENvVpqrPWupatmS77Hp6L040PQLhfLPS3qidTVTfeyRPSYvGhPKrAF4ilVsDoJ4/U7X61fzRTrWcymqP650l8xl9F3LdetqNYZIGm8xL7yMOmQeYl95GHTIZtxa5NTY5HCWZBpvMS+8jDpkHmJfeRh0yDcWuRscjhLMg03mJfeRh0yDzEvvIw6ZBuLXI2ORwlmQafzEvvIw6ZDnmJfeRh0yDcWuRscjhLMg+7csJ3a2UM1bVxxNhhTN6tkRVyzy3vzM79pj9/YXt7XJNlkcJeUHsWajmvNalHQojplarkRy61Mk390+/5iX3kYdMhNxa5LssjhLMFT1MuDz/xD+5DJ+Yl95GDTIUHCdnfZLQyllej5Vcr3q3ezX1IauXeort6Uzq6XReLet3+tXTMRo+0ADmPogAAAAAAAAAAAAAAAA5kdAAAAAAAAAAAAZ7H/AAPufVp9SEMLnj/gfc+rT6kIYWElrdS3hZH1EnchZyMalvCyPqJO5CziSDI5kdBFAAAAAAAAAAAAAAAAAAAAAAAAAAAAAAAAZ7H/AAPufVp9SEMLpj/gfc+rT6kIWWElrdS7hZH1EnchZyMal3CyPqJO5CziSAAEUAAAAAAAAAAAAAAAAAAAAAAAAAAAAAAABnsf8D7n1afUhDC54/4H3Pq0+pCGFhJa3Ut4WR9RJ3IWcjGpdwsj6iTuQs4kgABFAAAAAAAAAAAAAAAAAAAAAAAAAAAAAAAAZ7H/AAPufVp9SEMLnj/gfc+rT6kIYWElrdS7hZH1EnchZyMal3CyPqJO5CziSAAEUAAAAAAAAAAAAAAAAAAAAAAAAAAAAAAAB8jFlDLcsO19HTpnLJEusTjVN1E/sQN7HMe5j2q1zVyc1UyVF4j+ksj5VfhuzXGfZ623U8sy771bkq/HLfLAnepPbZ5bzLcNYqU8MTma9U3HPXLcT8sytHipqeGlhbDTRMiiYmTWMaiIn5IeUgAAAAAAAAAAAAAAAAAAD//Z"/>
          <p:cNvSpPr>
            <a:spLocks noChangeAspect="1" noChangeArrowheads="1"/>
          </p:cNvSpPr>
          <p:nvPr/>
        </p:nvSpPr>
        <p:spPr bwMode="auto">
          <a:xfrm>
            <a:off x="1831975" y="7939"/>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29" tIns="45714" rIns="91429" bIns="45714" numCol="1" anchor="t" anchorCtr="0" compatLnSpc="1">
            <a:prstTxWarp prst="textNoShape">
              <a:avLst/>
            </a:prstTxWarp>
          </a:bodyPr>
          <a:lstStyle/>
          <a:p>
            <a:endParaRPr lang="en-US" dirty="0">
              <a:solidFill>
                <a:prstClr val="black"/>
              </a:solidFill>
            </a:endParaRPr>
          </a:p>
        </p:txBody>
      </p:sp>
      <p:sp>
        <p:nvSpPr>
          <p:cNvPr id="5" name="AutoShape 6" descr="data:image/jpeg;base64,/9j/4AAQSkZJRgABAQAAAQABAAD/2wBDAAkGBwgHBgkIBwgKCgkLDRYPDQwMDRsUFRAWIB0iIiAdHx8kKDQsJCYxJx8fLT0tMTU3Ojo6Iys/RD84QzQ5Ojf/2wBDAQoKCg0MDRoPDxo3JR8lNzc3Nzc3Nzc3Nzc3Nzc3Nzc3Nzc3Nzc3Nzc3Nzc3Nzc3Nzc3Nzc3Nzc3Nzc3Nzc3Nzf/wAARCADdAOQDASIAAhEBAxEB/8QAHAABAQEBAAMBAQAAAAAAAAAAAAcGAQMEBQII/8QARxAAAQMCAgEPCQYFAwUAAAAAAAECAwQFBhGTBxITFyExNlFTVFVzkbHRFRYyQVJhcZSyFCJ0gcHSIzRCocIkNWIzgpKi8P/EABoBAQEAAwEBAAAAAAAAAAAAAAABAwQFAgb/xAAuEQEAAQMDAAoCAQUBAAAAAAAAAQIDBBEUUgUSExUhMTJRU5FhoTMiNEGBwfD/2gAMAwEAAhEDEQA/ALiAAAAAAAAAAAAAAADjlRqKqrkib6qYe86pNtop3Q0FO+tVq5LIjtYzP3Lu59h+9VS6S0NjjpYHKx1ZIrHuRcl1iJmqfnmifDMkBdEVe2ap1BUTtjuFJJSNVctlR+vanx3EU3cUjJo2yRPa9j0RzXNXNFRfWh/NpUtSS6yz0lXbZnK5tPk+LP8ApaueafDPLtGhqoYAIoAABw6AOHQAOHQAAAAAAAAcUDoPDU1ENLA+eokbHExM3OcuSIhlKnVDtUcithgqpkT+prUai9qnui3XX6Y1YbuRas+urRsQYjbHt/Mavtb4jbHt/Martb4mTbXuLD3hi84bcGI2x7fzGq7W+I2x7fzKq7W+I213ineGLzhtwYjbHt/Martb4jbHt/Mqrtb4jbXeJ3hi84bcGI2x7fzGq7W+I2x7fzGq7W+I213iveGLzh7uqBh2fEFsiSiVv2mnkVzGvXJHoqZKmfHvEwnwjiGB2tfaal3vjaj0/tmULbHt/Martb4jbHt/Martb4jbXuKd4YvOE7hwniCZ2tbaKpF/5s1qdq5FH1O8MVVhiqai4o1tRPrWpG12etame+qbmaqv9j8bY9v5jVf+viNse38xqu1viXb3uJ3hi84bY6YlNUe3qu7RVaJ/2+JqbTcqe7UTKukcro38aZKipvopjrtV0RrVDLayrN6dKKtZe6cOoDG2A4dAHAdAHDoAAAAczB0AczPFV1MNJTvnqZGxxRpm5zt5EOVdTDR08lRUyNjijTNznLuIhJsWYnmvk+xxZx0TFzZH63L7TvD1GexYqu1aR5NLMzKMajWfP/EGLMTzXyfYos46Fi/cZvK//k7w9RnTpw7NFFNFOlL5K9ervVzXXPiAA9sYAAAAAA6xrnuRrEVXOXJET1qamHAN7lja5yU0aqnovlXNOxDxXcoo9Ustqxcu+inVlQa3a+vXt0mkd+0bX169uk0jv2njcWuTNsMnhLJA1u19evbpNI79o2vr17dJpXftG5tcjYZPCWSKrqZ8HF69/wChl9r69e3SaRf2m3wdaaizWhaSrWNZNlc/+GqqmSmrl3qK7elMuj0Zi3rV/rV0zEaPvAIDmPogAAAAAAAAAAAAB8vEVoZerXJRvesark5j09Tk3s04iN3K31NsrH0tZHrJWdjk40X1oXdUPjYlw/TX2j2OXJk7N2KZE3Wr+qe42sbI7KdJ8nM6QwIyKetT6oRj1nD2rlQVNtrH0tZHrJWdjk40X1oeqdiJiY1h8rVTNM6T5gAKgAAAAA9yzf7vQ/iGfUhVcYYgWwUUb4Y2vqJnK2NHbyZb6qSqzf7xQ/iGfUhtdVb0bb8ZP8TRyKYqvUxLsYNyq3iXKqfPWHrx3nG07GyxUj9Y5M2qlMmSp+Z+vKmOuaSfLtN/RJ/o4Orb3HnyNOb9PCHWjDrmNe1qTnypjrmkny7R5Ux1zST5dpRshkTt44QbKv5avtOfKmOuaSfLtHlTHXNJPlmlGyGQ7enhC7Kv5avtOfKmOuaSfLtHlTHXNJPlmlGyGQ7enhBsq/lq+058qY65pJ8u0eVMdc0k+WaUbIZDt44QbKv5avtOfKmOuaSfLtHlTHXNJPl2lGyGQ7eOEGyr+Wr7Tnypjrf+ySfLNPLQY3uNFWNpsQ0extdvvSNWOb78vWnwKDkfMv1kpb1ROp6lqI5N2ORE3WLxp4Fi7bq8KqY0/DzVi36I61u5Mz7T5PfgmjniZLC9r43pm1zVzRUPKhMbTdK/BtyW23Rrn0TnZoqbqNT2m+7jQpNNPFUQMmge2SN6Ztc1c0VDHdtTRP4Z8bJi9Gk+FUecPKADE2g4p0AfFxLh+mvtJscv3J2f9KZE3Wr+qe4ndTgi+wSqxlK2ZvqfHI3Je1UK8DPaya7UaR5NHJ6Ps5E9arwn8I35nX/o52kZ4jzOxB0c7SM8SyAzb657Q1u5rHvKN+Z2IOjn6RniPM7EHRz9IzxLIBvrntB3NY95RvzOxB0c7SM8R5nYg6OfpGeJZAN9c9oO5rHvKSWzCd8guVJLLQOaxkzHOXZGbiIqe8+1qrejbfjJ/iUAn+qt6Nt+Mn+It3qrt6mZS/iUY2LXFE+ejdUP8nB1be4854KH+Tg6tvcec0583Wp9MAAI9AAAAAAAAAAAABQPmX2zUt6onU9S3JybsciJ95i8aGDtNxr8G3XybckV9E92aKm8iL/W39UN9ervS2aidVVbtxNxjE33rxIYK20NfjW7fb7gqx0ETskRN7L2G/qv/wAm3Y16k9f0/wDvJyszTtaey/k/5+VMRc0RU3lAaiNaiIm4gNR1X6AAAAAAAAAAAAACf6q3o234ydzSgGZxxYJr3QRfZNb9ogcrmtcuSORU3Uz7OwzWKopuRMtTOt1XMeqmmPF9+i/k4Orb3HnJtC7HcETIY2S61ia1M2xquSe8/ez495N+jjPc4/j6o+2GM/SNOzq+lGOE62fHvJv0cY2fHvsP0cZNvPKPte8I+Or6UYE52fHvJv0cY2fHvJv0cY288o+zfx8dX0owJzs+PeTfo4xs+PeTfo4xt55R9m/j46vpRgTnZ8e8m/RxjZ8e+w/Rxjbzyj7N/Hx1fSjAnOz499h+jjGz495N+jjG3nlH2b+Pjq+lFzPQvV3pbPROqat+SJuMYnpPXiQxOz495OT/AMIxS4Tvd6rGVGI6lzYmr6CvRXKnEiJuNLFimnxrqjT8JVmXK46tq3Ov5jwetbqGvxvdVrrgro6CNckRF3MvZb+qlJpaeKkp2QU8bY4mJk1rU3EQUtNDSQMgp2Njijbk1rU3EQ8xju3Zr8I8IhnxsaLMTM+NU+cuA6DE2gHMz17hW09BSyVNXK2OJiZq5REa+EJMxEay7W1cFDTSVNVI2OKNM3OUxtRqkUjXqlPQTyNTec5yNz/LdMpijEdRfanL70dIxf4cWf8Ad3v7j4R07OFT1dbnm+ey+lq+v1bPl7qHtlR9GP0qeA2yo+jH6ZPAngM2zs+zT71yuX6UPbKj6MfpU8BtlR9GP0yeBPANnZ9jvXK5fpQ9sqPox+lTwG2VH0Y/TJ4E8A2dn2XvXK5fpQ9sqPox+mTwG2TH0W/Sp4E8A2dn2TvTK5fpQ9smPot+lTwG2VH0W/Sp4E8A2dn2O9crl+lD2yo+i36VPAbZUfRb9MngTwDZ2fZe9crl+lETVJiz3bZJl7pU8DXWS6wXm3srKbXI1yq1Wu32qm+ikNKnqZcHn/iH9yGtlY9FujrUt/o3OvXr3UrnWNGuOgHPd4AAAAABkAAAAAAAerca6C3UclVVvRkUaZqv6fEkWJsRVF9qs3Zx0rF/hQ573vXjUq97tcN3tstFM5WteiZOTfaqbqKRy82qqs9Y6lrGZKm6x6ei9ONDfwYtzM6+bh9MVXopiI9L0AAdR86AAAAAAAAAAAAAAAAFT1MuDz/xD+5CWFT1MuDz/wAQ/uQ087+J1Oh/7n/TXgA5D6oAAAAAAAAAAAAAcPm32zUt6onU1U3Jd+ORPSYvGh9M4pYmYnWHmuimumaao8ENvVpqrPWupatmS77Hp6L040PQLhfLPS3qidTVTfeyRPSYvGhPKrAF4ilVsDoJ4/U7X61fzRTrWcymqP650l8xl9F3LdetqNYZIGm8xL7yMOmQeYl95GHTIZtxa5NTY5HCWZBpvMS+8jDpkHmJfeRh0yDcWuRscjhLMg03mJfeRh0yDzEvvIw6ZBuLXI2ORwlmQafzEvvIw6ZDnmJfeRh0yDcWuRscjhLMg+7csJ3a2UM1bVxxNhhTN6tkRVyzy3vzM79pj9/YXt7XJNlkcJeUHsWajmvNalHQojplarkRy61Mk390+/5iX3kYdMhNxa5LssjhLMFT1MuDz/xD+5DJ+Yl95GDTIUHCdnfZLQyllej5Vcr3q3ezX1IauXeort6Uzq6XReLet3+tXTMRo+0ADmPogAAAAAAAAAAAAAAAA5kdAAAAAAAAAAAAZ7H/AAPufVp9SEMLnj/gfc+rT6kIYWElrdS3hZH1EnchZyMalvCyPqJO5CziSDI5kdBFAAAAAAAAAAAAAAAAAAAAAAAAAAAAAAAAZ7H/AAPufVp9SEMLpj/gfc+rT6kIWWElrdS7hZH1EnchZyMal3CyPqJO5CziSAAEUAAAAAAAAAAAAAAAAAAAAAAAAAAAAAAABnsf8D7n1afUhDC54/4H3Pq0+pCGFhJa3Ut4WR9RJ3IWcjGpdwsj6iTuQs4kgABFAAAAAAAAAAAAAAAAAAAAAAAAAAAAAAAAZ7H/AAPufVp9SEMLnj/gfc+rT6kIYWElrdS7hZH1EnchZyMal3CyPqJO5CziSAAEUAAAAAAAAAAAAAAAAAAAAAAAAAAAAAAAB8jFlDLcsO19HTpnLJEusTjVN1E/sQN7HMe5j2q1zVyc1UyVF4j+ksj5VfhuzXGfZ623U8sy771bkq/HLfLAnepPbZ5bzLcNYqU8MTma9U3HPXLcT8sytHipqeGlhbDTRMiiYmTWMaiIn5IeUgAAAAAAAAAAAAAAAAAAD//Z"/>
          <p:cNvSpPr>
            <a:spLocks noChangeAspect="1" noChangeArrowheads="1"/>
          </p:cNvSpPr>
          <p:nvPr/>
        </p:nvSpPr>
        <p:spPr bwMode="auto">
          <a:xfrm>
            <a:off x="1984375" y="160339"/>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29" tIns="45714" rIns="91429" bIns="45714" numCol="1" anchor="t" anchorCtr="0" compatLnSpc="1">
            <a:prstTxWarp prst="textNoShape">
              <a:avLst/>
            </a:prstTxWarp>
          </a:bodyPr>
          <a:lstStyle/>
          <a:p>
            <a:endParaRPr lang="en-US" dirty="0">
              <a:solidFill>
                <a:prstClr val="black"/>
              </a:solidFill>
            </a:endParaRPr>
          </a:p>
        </p:txBody>
      </p:sp>
      <p:sp>
        <p:nvSpPr>
          <p:cNvPr id="13" name="TextBox 12"/>
          <p:cNvSpPr txBox="1"/>
          <p:nvPr/>
        </p:nvSpPr>
        <p:spPr>
          <a:xfrm>
            <a:off x="1524000" y="182938"/>
            <a:ext cx="4800601" cy="1077206"/>
          </a:xfrm>
          <a:prstGeom prst="rect">
            <a:avLst/>
          </a:prstGeom>
          <a:noFill/>
        </p:spPr>
        <p:txBody>
          <a:bodyPr wrap="square" lIns="91429" tIns="45714" rIns="91429" bIns="45714" rtlCol="0" anchor="b">
            <a:spAutoFit/>
          </a:bodyPr>
          <a:lstStyle/>
          <a:p>
            <a:r>
              <a:rPr lang="en-US" sz="3200" b="1" dirty="0">
                <a:solidFill>
                  <a:srgbClr val="002060"/>
                </a:solidFill>
              </a:rPr>
              <a:t>Data Entry for the HIC </a:t>
            </a:r>
            <a:br>
              <a:rPr lang="en-US" sz="3200" b="1" dirty="0">
                <a:solidFill>
                  <a:srgbClr val="002060"/>
                </a:solidFill>
              </a:rPr>
            </a:br>
            <a:r>
              <a:rPr lang="en-US" sz="3200" b="1" dirty="0">
                <a:solidFill>
                  <a:srgbClr val="002060"/>
                </a:solidFill>
              </a:rPr>
              <a:t>(Bed Counts)</a:t>
            </a:r>
          </a:p>
        </p:txBody>
      </p:sp>
      <p:cxnSp>
        <p:nvCxnSpPr>
          <p:cNvPr id="14" name="Straight Connector 13"/>
          <p:cNvCxnSpPr/>
          <p:nvPr/>
        </p:nvCxnSpPr>
        <p:spPr>
          <a:xfrm>
            <a:off x="1524000" y="1219200"/>
            <a:ext cx="9144000" cy="0"/>
          </a:xfrm>
          <a:prstGeom prst="line">
            <a:avLst/>
          </a:prstGeom>
          <a:ln>
            <a:solidFill>
              <a:srgbClr val="FFC000"/>
            </a:solidFill>
          </a:ln>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p14="http://schemas.microsoft.com/office/powerpoint/2010/main" val="14087899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790797" y="6389834"/>
            <a:ext cx="4601308" cy="369332"/>
          </a:xfrm>
          <a:prstGeom prst="rect">
            <a:avLst/>
          </a:prstGeom>
          <a:noFill/>
        </p:spPr>
        <p:txBody>
          <a:bodyPr wrap="square" lIns="91429" tIns="45714" rIns="91429" bIns="45714" rtlCol="0">
            <a:spAutoFit/>
          </a:bodyPr>
          <a:lstStyle/>
          <a:p>
            <a:pPr algn="ctr"/>
            <a:r>
              <a:rPr lang="en-US" dirty="0">
                <a:solidFill>
                  <a:prstClr val="black"/>
                </a:solidFill>
              </a:rPr>
              <a:t>Think Change  </a:t>
            </a:r>
            <a:r>
              <a:rPr lang="en-US" dirty="0">
                <a:solidFill>
                  <a:prstClr val="black"/>
                </a:solidFill>
                <a:latin typeface="Cambria"/>
              </a:rPr>
              <a:t>•  </a:t>
            </a:r>
            <a:r>
              <a:rPr lang="en-US" dirty="0">
                <a:solidFill>
                  <a:prstClr val="black"/>
                </a:solidFill>
              </a:rPr>
              <a:t>Be Change  </a:t>
            </a:r>
            <a:r>
              <a:rPr lang="en-US" dirty="0">
                <a:solidFill>
                  <a:prstClr val="black"/>
                </a:solidFill>
                <a:latin typeface="Cambria"/>
              </a:rPr>
              <a:t>•</a:t>
            </a:r>
            <a:r>
              <a:rPr lang="en-US" dirty="0">
                <a:solidFill>
                  <a:prstClr val="black"/>
                </a:solidFill>
              </a:rPr>
              <a:t>  Lead Change</a:t>
            </a:r>
          </a:p>
        </p:txBody>
      </p:sp>
      <p:cxnSp>
        <p:nvCxnSpPr>
          <p:cNvPr id="9" name="Straight Connector 8"/>
          <p:cNvCxnSpPr/>
          <p:nvPr/>
        </p:nvCxnSpPr>
        <p:spPr>
          <a:xfrm>
            <a:off x="1524000" y="6252147"/>
            <a:ext cx="9144000" cy="0"/>
          </a:xfrm>
          <a:prstGeom prst="line">
            <a:avLst/>
          </a:prstGeom>
          <a:ln>
            <a:solidFill>
              <a:srgbClr val="FFC000"/>
            </a:solidFill>
          </a:ln>
        </p:spPr>
        <p:style>
          <a:lnRef idx="2">
            <a:schemeClr val="accent6"/>
          </a:lnRef>
          <a:fillRef idx="0">
            <a:schemeClr val="accent6"/>
          </a:fillRef>
          <a:effectRef idx="1">
            <a:schemeClr val="accent6"/>
          </a:effectRef>
          <a:fontRef idx="minor">
            <a:schemeClr val="tx1"/>
          </a:fontRef>
        </p:style>
      </p:cxn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58150" y="38100"/>
            <a:ext cx="2609850" cy="1247508"/>
          </a:xfrm>
          <a:prstGeom prst="rect">
            <a:avLst/>
          </a:prstGeom>
        </p:spPr>
      </p:pic>
      <p:sp>
        <p:nvSpPr>
          <p:cNvPr id="2" name="Rectangle 1"/>
          <p:cNvSpPr/>
          <p:nvPr/>
        </p:nvSpPr>
        <p:spPr>
          <a:xfrm>
            <a:off x="1519451" y="1219201"/>
            <a:ext cx="9144000" cy="3708695"/>
          </a:xfrm>
          <a:prstGeom prst="rect">
            <a:avLst/>
          </a:prstGeom>
        </p:spPr>
        <p:txBody>
          <a:bodyPr wrap="square" lIns="91429" tIns="45714" rIns="91429" bIns="45714">
            <a:spAutoFit/>
          </a:bodyPr>
          <a:lstStyle/>
          <a:p>
            <a:pPr marL="845721" lvl="1" indent="-342860" defTabSz="801594">
              <a:spcAft>
                <a:spcPts val="600"/>
              </a:spcAft>
              <a:buClr>
                <a:srgbClr val="CCB400"/>
              </a:buClr>
              <a:buSzPct val="70000"/>
              <a:buFont typeface="Wingdings"/>
              <a:buChar char=""/>
            </a:pPr>
            <a:r>
              <a:rPr lang="en-US" sz="2000" dirty="0">
                <a:solidFill>
                  <a:srgbClr val="002060"/>
                </a:solidFill>
                <a:latin typeface="Georgia"/>
                <a:ea typeface="MS PGothic" pitchFamily="34" charset="-128"/>
                <a:cs typeface="Khmer UI" pitchFamily="34" charset="0"/>
              </a:rPr>
              <a:t>Rapid Rehousing projects will need to wait to confirm their bed inventories until the night of the count (January </a:t>
            </a:r>
            <a:r>
              <a:rPr lang="en-US" sz="2000" dirty="0" smtClean="0">
                <a:solidFill>
                  <a:srgbClr val="002060"/>
                </a:solidFill>
                <a:latin typeface="Georgia"/>
                <a:ea typeface="MS PGothic" pitchFamily="34" charset="-128"/>
                <a:cs typeface="Khmer UI" pitchFamily="34" charset="0"/>
              </a:rPr>
              <a:t>21).  </a:t>
            </a:r>
            <a:endParaRPr lang="en-US" sz="2000" dirty="0">
              <a:solidFill>
                <a:srgbClr val="002060"/>
              </a:solidFill>
              <a:latin typeface="Georgia"/>
              <a:ea typeface="MS PGothic" pitchFamily="34" charset="-128"/>
              <a:cs typeface="Khmer UI" pitchFamily="34" charset="0"/>
            </a:endParaRPr>
          </a:p>
          <a:p>
            <a:pPr marL="845721" lvl="1" indent="-342860" defTabSz="801594">
              <a:spcAft>
                <a:spcPts val="600"/>
              </a:spcAft>
              <a:buClr>
                <a:srgbClr val="CCB400"/>
              </a:buClr>
              <a:buSzPct val="70000"/>
              <a:buFont typeface="Wingdings"/>
              <a:buChar char=""/>
            </a:pPr>
            <a:r>
              <a:rPr lang="en-US" sz="2000" dirty="0">
                <a:solidFill>
                  <a:srgbClr val="002060"/>
                </a:solidFill>
                <a:latin typeface="Georgia"/>
                <a:ea typeface="MS PGothic" pitchFamily="34" charset="-128"/>
                <a:cs typeface="Khmer UI" pitchFamily="34" charset="0"/>
              </a:rPr>
              <a:t>The bed inventory for a rapid rehousing project must be identical to the number of people who are housed and receiving services (case management without rental payments counts!)</a:t>
            </a:r>
          </a:p>
          <a:p>
            <a:pPr marL="845721" lvl="1" indent="-342860" defTabSz="801594">
              <a:spcAft>
                <a:spcPts val="600"/>
              </a:spcAft>
              <a:buClr>
                <a:srgbClr val="CCB400"/>
              </a:buClr>
              <a:buSzPct val="70000"/>
              <a:buFont typeface="Wingdings"/>
              <a:buChar char=""/>
            </a:pPr>
            <a:r>
              <a:rPr lang="en-US" sz="2000" dirty="0">
                <a:solidFill>
                  <a:srgbClr val="002060"/>
                </a:solidFill>
                <a:latin typeface="Georgia"/>
                <a:ea typeface="MS PGothic" pitchFamily="34" charset="-128"/>
                <a:cs typeface="Khmer UI" pitchFamily="34" charset="0"/>
              </a:rPr>
              <a:t>Even though you will not be able to determine your inventory now, you will still be able to update/confirm the other project specific information required on the HIC by </a:t>
            </a:r>
            <a:r>
              <a:rPr lang="en-US" sz="2000" dirty="0" smtClean="0">
                <a:solidFill>
                  <a:srgbClr val="002060"/>
                </a:solidFill>
                <a:latin typeface="Georgia"/>
                <a:ea typeface="MS PGothic" pitchFamily="34" charset="-128"/>
                <a:cs typeface="Khmer UI" pitchFamily="34" charset="0"/>
              </a:rPr>
              <a:t>11/21.</a:t>
            </a:r>
            <a:endParaRPr lang="en-US" sz="2000" dirty="0">
              <a:solidFill>
                <a:srgbClr val="002060"/>
              </a:solidFill>
              <a:latin typeface="Georgia"/>
              <a:ea typeface="MS PGothic" pitchFamily="34" charset="-128"/>
              <a:cs typeface="Khmer UI" pitchFamily="34" charset="0"/>
            </a:endParaRPr>
          </a:p>
          <a:p>
            <a:pPr marL="845721" lvl="1" indent="-342860" defTabSz="801594">
              <a:spcAft>
                <a:spcPts val="600"/>
              </a:spcAft>
              <a:buClr>
                <a:srgbClr val="CCB400"/>
              </a:buClr>
              <a:buSzPct val="70000"/>
              <a:buFont typeface="Wingdings"/>
              <a:buChar char=""/>
            </a:pPr>
            <a:r>
              <a:rPr lang="en-US" sz="2000" dirty="0">
                <a:solidFill>
                  <a:srgbClr val="002060"/>
                </a:solidFill>
                <a:latin typeface="Georgia"/>
                <a:ea typeface="MS PGothic" pitchFamily="34" charset="-128"/>
                <a:cs typeface="Khmer UI" pitchFamily="34" charset="0"/>
              </a:rPr>
              <a:t>On the night of PIT you will need to send your bed inventory information to the appropriate contact person in your CoC so that the database can be updated.  (More info on the next slide!)</a:t>
            </a:r>
            <a:endParaRPr lang="en-US" sz="1900" dirty="0">
              <a:solidFill>
                <a:srgbClr val="002060"/>
              </a:solidFill>
              <a:latin typeface="Georgia"/>
              <a:ea typeface="MS PGothic" pitchFamily="34" charset="-128"/>
              <a:cs typeface="Khmer UI" pitchFamily="34" charset="0"/>
            </a:endParaRPr>
          </a:p>
        </p:txBody>
      </p:sp>
      <p:sp>
        <p:nvSpPr>
          <p:cNvPr id="3" name="AutoShape 2" descr="data:image/jpeg;base64,/9j/4AAQSkZJRgABAQAAAQABAAD/2wBDAAkGBwgHBgkIBwgKCgkLDRYPDQwMDRsUFRAWIB0iIiAdHx8kKDQsJCYxJx8fLT0tMTU3Ojo6Iys/RD84QzQ5Ojf/2wBDAQoKCg0MDRoPDxo3JR8lNzc3Nzc3Nzc3Nzc3Nzc3Nzc3Nzc3Nzc3Nzc3Nzc3Nzc3Nzc3Nzc3Nzc3Nzc3Nzc3Nzf/wAARCADdAOQDASIAAhEBAxEB/8QAHAABAQEBAAMBAQAAAAAAAAAAAAcGAQMEBQII/8QARxAAAQMCAgEPCQYFAwUAAAAAAAECAwQFBhGTBxITFyExNlFTVFVzkbHRFRYyQVJhcZSyFCJ0gcHSIzRCocIkNWIzgpKi8P/EABoBAQEAAwEBAAAAAAAAAAAAAAABAwQFAgb/xAAuEQEAAQMDAAoCAQUBAAAAAAAAAQIDBBEUUgUSExUhMTJRU5FhoTMiNEGBwfD/2gAMAwEAAhEDEQA/ALiAAAAAAAAAAAAAAADjlRqKqrkib6qYe86pNtop3Q0FO+tVq5LIjtYzP3Lu59h+9VS6S0NjjpYHKx1ZIrHuRcl1iJmqfnmifDMkBdEVe2ap1BUTtjuFJJSNVctlR+vanx3EU3cUjJo2yRPa9j0RzXNXNFRfWh/NpUtSS6yz0lXbZnK5tPk+LP8ApaueafDPLtGhqoYAIoAABw6AOHQAOHQAAAAAAAAcUDoPDU1ENLA+eokbHExM3OcuSIhlKnVDtUcithgqpkT+prUai9qnui3XX6Y1YbuRas+urRsQYjbHt/Mavtb4jbHt/Martb4mTbXuLD3hi84bcGI2x7fzGq7W+I2x7fzKq7W+I213ineGLzhtwYjbHt/Martb4jbHt/Mqrtb4jbXeJ3hi84bcGI2x7fzGq7W+I2x7fzGq7W+I213iveGLzh7uqBh2fEFsiSiVv2mnkVzGvXJHoqZKmfHvEwnwjiGB2tfaal3vjaj0/tmULbHt/Martb4jbHt/Martb4jbXuKd4YvOE7hwniCZ2tbaKpF/5s1qdq5FH1O8MVVhiqai4o1tRPrWpG12etame+qbmaqv9j8bY9v5jVf+viNse38xqu1viXb3uJ3hi84bY6YlNUe3qu7RVaJ/2+JqbTcqe7UTKukcro38aZKipvopjrtV0RrVDLayrN6dKKtZe6cOoDG2A4dAHAdAHDoAAAAczB0AczPFV1MNJTvnqZGxxRpm5zt5EOVdTDR08lRUyNjijTNznLuIhJsWYnmvk+xxZx0TFzZH63L7TvD1GexYqu1aR5NLMzKMajWfP/EGLMTzXyfYos46Fi/cZvK//k7w9RnTpw7NFFNFOlL5K9ervVzXXPiAA9sYAAAAAA6xrnuRrEVXOXJET1qamHAN7lja5yU0aqnovlXNOxDxXcoo9Ustqxcu+inVlQa3a+vXt0mkd+0bX169uk0jv2njcWuTNsMnhLJA1u19evbpNI79o2vr17dJpXftG5tcjYZPCWSKrqZ8HF69/wChl9r69e3SaRf2m3wdaaizWhaSrWNZNlc/+GqqmSmrl3qK7elMuj0Zi3rV/rV0zEaPvAIDmPogAAAAAAAAAAAAB8vEVoZerXJRvesark5j09Tk3s04iN3K31NsrH0tZHrJWdjk40X1oXdUPjYlw/TX2j2OXJk7N2KZE3Wr+qe42sbI7KdJ8nM6QwIyKetT6oRj1nD2rlQVNtrH0tZHrJWdjk40X1oeqdiJiY1h8rVTNM6T5gAKgAAAAA9yzf7vQ/iGfUhVcYYgWwUUb4Y2vqJnK2NHbyZb6qSqzf7xQ/iGfUhtdVb0bb8ZP8TRyKYqvUxLsYNyq3iXKqfPWHrx3nG07GyxUj9Y5M2qlMmSp+Z+vKmOuaSfLtN/RJ/o4Orb3HnyNOb9PCHWjDrmNe1qTnypjrmkny7R5Ux1zST5dpRshkTt44QbKv5avtOfKmOuaSfLtHlTHXNJPlmlGyGQ7enhC7Kv5avtOfKmOuaSfLtHlTHXNJPlmlGyGQ7enhBsq/lq+058qY65pJ8u0eVMdc0k+WaUbIZDt44QbKv5avtOfKmOuaSfLtHlTHXNJPl2lGyGQ7eOEGyr+Wr7Tnypjrf+ySfLNPLQY3uNFWNpsQ0extdvvSNWOb78vWnwKDkfMv1kpb1ROp6lqI5N2ORE3WLxp4Fi7bq8KqY0/DzVi36I61u5Mz7T5PfgmjniZLC9r43pm1zVzRUPKhMbTdK/BtyW23Rrn0TnZoqbqNT2m+7jQpNNPFUQMmge2SN6Ztc1c0VDHdtTRP4Z8bJi9Gk+FUecPKADE2g4p0AfFxLh+mvtJscv3J2f9KZE3Wr+qe4ndTgi+wSqxlK2ZvqfHI3Je1UK8DPaya7UaR5NHJ6Ps5E9arwn8I35nX/o52kZ4jzOxB0c7SM8SyAzb657Q1u5rHvKN+Z2IOjn6RniPM7EHRz9IzxLIBvrntB3NY95RvzOxB0c7SM8R5nYg6OfpGeJZAN9c9oO5rHvKSWzCd8guVJLLQOaxkzHOXZGbiIqe8+1qrejbfjJ/iUAn+qt6Nt+Mn+It3qrt6mZS/iUY2LXFE+ejdUP8nB1be4854KH+Tg6tvcec0583Wp9MAAI9AAAAAAAAAAAABQPmX2zUt6onU9S3JybsciJ95i8aGDtNxr8G3XybckV9E92aKm8iL/W39UN9ervS2aidVVbtxNxjE33rxIYK20NfjW7fb7gqx0ETskRN7L2G/qv/wAm3Y16k9f0/wDvJyszTtaey/k/5+VMRc0RU3lAaiNaiIm4gNR1X6AAAAAAAAAAAAACf6q3o234ydzSgGZxxYJr3QRfZNb9ogcrmtcuSORU3Uz7OwzWKopuRMtTOt1XMeqmmPF9+i/k4Orb3HnJtC7HcETIY2S61ia1M2xquSe8/ez495N+jjPc4/j6o+2GM/SNOzq+lGOE62fHvJv0cY2fHvsP0cZNvPKPte8I+Or6UYE52fHvJv0cY2fHvJv0cY288o+zfx8dX0owJzs+PeTfo4xs+PeTfo4xt55R9m/j46vpRgTnZ8e8m/RxjZ8e+w/Rxjbzyj7N/Hx1fSjAnOz499h+jjGz495N+jjG3nlH2b+Pjq+lFzPQvV3pbPROqat+SJuMYnpPXiQxOz495OT/AMIxS4Tvd6rGVGI6lzYmr6CvRXKnEiJuNLFimnxrqjT8JVmXK46tq3Ov5jwetbqGvxvdVrrgro6CNckRF3MvZb+qlJpaeKkp2QU8bY4mJk1rU3EQUtNDSQMgp2Njijbk1rU3EQ8xju3Zr8I8IhnxsaLMTM+NU+cuA6DE2gHMz17hW09BSyVNXK2OJiZq5REa+EJMxEay7W1cFDTSVNVI2OKNM3OUxtRqkUjXqlPQTyNTec5yNz/LdMpijEdRfanL70dIxf4cWf8Ad3v7j4R07OFT1dbnm+ey+lq+v1bPl7qHtlR9GP0qeA2yo+jH6ZPAngM2zs+zT71yuX6UPbKj6MfpU8BtlR9GP0yeBPANnZ9jvXK5fpQ9sqPox+lTwG2VH0Y/TJ4E8A2dn2XvXK5fpQ9sqPox+mTwG2TH0W/Sp4E8A2dn2TvTK5fpQ9smPot+lTwG2VH0W/Sp4E8A2dn2O9crl+lD2yo+i36VPAbZUfRb9MngTwDZ2fZe9crl+lETVJiz3bZJl7pU8DXWS6wXm3srKbXI1yq1Wu32qm+ikNKnqZcHn/iH9yGtlY9FujrUt/o3OvXr3UrnWNGuOgHPd4AAAAABkAAAAAAAerca6C3UclVVvRkUaZqv6fEkWJsRVF9qs3Zx0rF/hQ573vXjUq97tcN3tstFM5WteiZOTfaqbqKRy82qqs9Y6lrGZKm6x6ei9ONDfwYtzM6+bh9MVXopiI9L0AAdR86AAAAAAAAAAAAAAAAFT1MuDz/xD+5CWFT1MuDz/wAQ/uQ087+J1Oh/7n/TXgA5D6oAAAAAAAAAAAAAcPm32zUt6onU1U3Jd+ORPSYvGh9M4pYmYnWHmuimumaao8ENvVpqrPWupatmS77Hp6L040PQLhfLPS3qidTVTfeyRPSYvGhPKrAF4ilVsDoJ4/U7X61fzRTrWcymqP650l8xl9F3LdetqNYZIGm8xL7yMOmQeYl95GHTIZtxa5NTY5HCWZBpvMS+8jDpkHmJfeRh0yDcWuRscjhLMg03mJfeRh0yDzEvvIw6ZBuLXI2ORwlmQafzEvvIw6ZDnmJfeRh0yDcWuRscjhLMg+7csJ3a2UM1bVxxNhhTN6tkRVyzy3vzM79pj9/YXt7XJNlkcJeUHsWajmvNalHQojplarkRy61Mk390+/5iX3kYdMhNxa5LssjhLMFT1MuDz/xD+5DJ+Yl95GDTIUHCdnfZLQyllej5Vcr3q3ezX1IauXeort6Uzq6XReLet3+tXTMRo+0ADmPogAAAAAAAAAAAAAAAA5kdAAAAAAAAAAAAZ7H/AAPufVp9SEMLnj/gfc+rT6kIYWElrdS3hZH1EnchZyMalvCyPqJO5CziSDI5kdBFAAAAAAAAAAAAAAAAAAAAAAAAAAAAAAAAZ7H/AAPufVp9SEMLpj/gfc+rT6kIWWElrdS7hZH1EnchZyMal3CyPqJO5CziSAAEUAAAAAAAAAAAAAAAAAAAAAAAAAAAAAAABnsf8D7n1afUhDC54/4H3Pq0+pCGFhJa3Ut4WR9RJ3IWcjGpdwsj6iTuQs4kgABFAAAAAAAAAAAAAAAAAAAAAAAAAAAAAAAAZ7H/AAPufVp9SEMLnj/gfc+rT6kIYWElrdS7hZH1EnchZyMal3CyPqJO5CziSAAEUAAAAAAAAAAAAAAAAAAAAAAAAAAAAAAAB8jFlDLcsO19HTpnLJEusTjVN1E/sQN7HMe5j2q1zVyc1UyVF4j+ksj5VfhuzXGfZ623U8sy771bkq/HLfLAnepPbZ5bzLcNYqU8MTma9U3HPXLcT8sytHipqeGlhbDTRMiiYmTWMaiIn5IeUgAAAAAAAAAAAAAAAAAAD//Z"/>
          <p:cNvSpPr>
            <a:spLocks noChangeAspect="1" noChangeArrowheads="1"/>
          </p:cNvSpPr>
          <p:nvPr/>
        </p:nvSpPr>
        <p:spPr bwMode="auto">
          <a:xfrm>
            <a:off x="1679575" y="-144462"/>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29" tIns="45714" rIns="91429" bIns="45714" numCol="1" anchor="t" anchorCtr="0" compatLnSpc="1">
            <a:prstTxWarp prst="textNoShape">
              <a:avLst/>
            </a:prstTxWarp>
          </a:bodyPr>
          <a:lstStyle/>
          <a:p>
            <a:endParaRPr lang="en-US" dirty="0">
              <a:solidFill>
                <a:prstClr val="black"/>
              </a:solidFill>
            </a:endParaRPr>
          </a:p>
        </p:txBody>
      </p:sp>
      <p:sp>
        <p:nvSpPr>
          <p:cNvPr id="4" name="AutoShape 4" descr="data:image/jpeg;base64,/9j/4AAQSkZJRgABAQAAAQABAAD/2wBDAAkGBwgHBgkIBwgKCgkLDRYPDQwMDRsUFRAWIB0iIiAdHx8kKDQsJCYxJx8fLT0tMTU3Ojo6Iys/RD84QzQ5Ojf/2wBDAQoKCg0MDRoPDxo3JR8lNzc3Nzc3Nzc3Nzc3Nzc3Nzc3Nzc3Nzc3Nzc3Nzc3Nzc3Nzc3Nzc3Nzc3Nzc3Nzc3Nzf/wAARCADdAOQDASIAAhEBAxEB/8QAHAABAQEBAAMBAQAAAAAAAAAAAAcGAQMEBQII/8QARxAAAQMCAgEPCQYFAwUAAAAAAAECAwQFBhGTBxITFyExNlFTVFVzkbHRFRYyQVJhcZSyFCJ0gcHSIzRCocIkNWIzgpKi8P/EABoBAQEAAwEBAAAAAAAAAAAAAAABAwQFAgb/xAAuEQEAAQMDAAoCAQUBAAAAAAAAAQIDBBEUUgUSExUhMTJRU5FhoTMiNEGBwfD/2gAMAwEAAhEDEQA/ALiAAAAAAAAAAAAAAADjlRqKqrkib6qYe86pNtop3Q0FO+tVq5LIjtYzP3Lu59h+9VS6S0NjjpYHKx1ZIrHuRcl1iJmqfnmifDMkBdEVe2ap1BUTtjuFJJSNVctlR+vanx3EU3cUjJo2yRPa9j0RzXNXNFRfWh/NpUtSS6yz0lXbZnK5tPk+LP8ApaueafDPLtGhqoYAIoAABw6AOHQAOHQAAAAAAAAcUDoPDU1ENLA+eokbHExM3OcuSIhlKnVDtUcithgqpkT+prUai9qnui3XX6Y1YbuRas+urRsQYjbHt/Mavtb4jbHt/Martb4mTbXuLD3hi84bcGI2x7fzGq7W+I2x7fzKq7W+I213ineGLzhtwYjbHt/Martb4jbHt/Mqrtb4jbXeJ3hi84bcGI2x7fzGq7W+I2x7fzGq7W+I213iveGLzh7uqBh2fEFsiSiVv2mnkVzGvXJHoqZKmfHvEwnwjiGB2tfaal3vjaj0/tmULbHt/Martb4jbHt/Martb4jbXuKd4YvOE7hwniCZ2tbaKpF/5s1qdq5FH1O8MVVhiqai4o1tRPrWpG12etame+qbmaqv9j8bY9v5jVf+viNse38xqu1viXb3uJ3hi84bY6YlNUe3qu7RVaJ/2+JqbTcqe7UTKukcro38aZKipvopjrtV0RrVDLayrN6dKKtZe6cOoDG2A4dAHAdAHDoAAAAczB0AczPFV1MNJTvnqZGxxRpm5zt5EOVdTDR08lRUyNjijTNznLuIhJsWYnmvk+xxZx0TFzZH63L7TvD1GexYqu1aR5NLMzKMajWfP/EGLMTzXyfYos46Fi/cZvK//k7w9RnTpw7NFFNFOlL5K9ervVzXXPiAA9sYAAAAAA6xrnuRrEVXOXJET1qamHAN7lja5yU0aqnovlXNOxDxXcoo9Ustqxcu+inVlQa3a+vXt0mkd+0bX169uk0jv2njcWuTNsMnhLJA1u19evbpNI79o2vr17dJpXftG5tcjYZPCWSKrqZ8HF69/wChl9r69e3SaRf2m3wdaaizWhaSrWNZNlc/+GqqmSmrl3qK7elMuj0Zi3rV/rV0zEaPvAIDmPogAAAAAAAAAAAAB8vEVoZerXJRvesark5j09Tk3s04iN3K31NsrH0tZHrJWdjk40X1oXdUPjYlw/TX2j2OXJk7N2KZE3Wr+qe42sbI7KdJ8nM6QwIyKetT6oRj1nD2rlQVNtrH0tZHrJWdjk40X1oeqdiJiY1h8rVTNM6T5gAKgAAAAA9yzf7vQ/iGfUhVcYYgWwUUb4Y2vqJnK2NHbyZb6qSqzf7xQ/iGfUhtdVb0bb8ZP8TRyKYqvUxLsYNyq3iXKqfPWHrx3nG07GyxUj9Y5M2qlMmSp+Z+vKmOuaSfLtN/RJ/o4Orb3HnyNOb9PCHWjDrmNe1qTnypjrmkny7R5Ux1zST5dpRshkTt44QbKv5avtOfKmOuaSfLtHlTHXNJPlmlGyGQ7enhC7Kv5avtOfKmOuaSfLtHlTHXNJPlmlGyGQ7enhBsq/lq+058qY65pJ8u0eVMdc0k+WaUbIZDt44QbKv5avtOfKmOuaSfLtHlTHXNJPl2lGyGQ7eOEGyr+Wr7Tnypjrf+ySfLNPLQY3uNFWNpsQ0extdvvSNWOb78vWnwKDkfMv1kpb1ROp6lqI5N2ORE3WLxp4Fi7bq8KqY0/DzVi36I61u5Mz7T5PfgmjniZLC9r43pm1zVzRUPKhMbTdK/BtyW23Rrn0TnZoqbqNT2m+7jQpNNPFUQMmge2SN6Ztc1c0VDHdtTRP4Z8bJi9Gk+FUecPKADE2g4p0AfFxLh+mvtJscv3J2f9KZE3Wr+qe4ndTgi+wSqxlK2ZvqfHI3Je1UK8DPaya7UaR5NHJ6Ps5E9arwn8I35nX/o52kZ4jzOxB0c7SM8SyAzb657Q1u5rHvKN+Z2IOjn6RniPM7EHRz9IzxLIBvrntB3NY95RvzOxB0c7SM8R5nYg6OfpGeJZAN9c9oO5rHvKSWzCd8guVJLLQOaxkzHOXZGbiIqe8+1qrejbfjJ/iUAn+qt6Nt+Mn+It3qrt6mZS/iUY2LXFE+ejdUP8nB1be4854KH+Tg6tvcec0583Wp9MAAI9AAAAAAAAAAAABQPmX2zUt6onU9S3JybsciJ95i8aGDtNxr8G3XybckV9E92aKm8iL/W39UN9ervS2aidVVbtxNxjE33rxIYK20NfjW7fb7gqx0ETskRN7L2G/qv/wAm3Y16k9f0/wDvJyszTtaey/k/5+VMRc0RU3lAaiNaiIm4gNR1X6AAAAAAAAAAAAACf6q3o234ydzSgGZxxYJr3QRfZNb9ogcrmtcuSORU3Uz7OwzWKopuRMtTOt1XMeqmmPF9+i/k4Orb3HnJtC7HcETIY2S61ia1M2xquSe8/ez495N+jjPc4/j6o+2GM/SNOzq+lGOE62fHvJv0cY2fHvsP0cZNvPKPte8I+Or6UYE52fHvJv0cY2fHvJv0cY288o+zfx8dX0owJzs+PeTfo4xs+PeTfo4xt55R9m/j46vpRgTnZ8e8m/RxjZ8e+w/Rxjbzyj7N/Hx1fSjAnOz499h+jjGz495N+jjG3nlH2b+Pjq+lFzPQvV3pbPROqat+SJuMYnpPXiQxOz495OT/AMIxS4Tvd6rGVGI6lzYmr6CvRXKnEiJuNLFimnxrqjT8JVmXK46tq3Ov5jwetbqGvxvdVrrgro6CNckRF3MvZb+qlJpaeKkp2QU8bY4mJk1rU3EQUtNDSQMgp2Njijbk1rU3EQ8xju3Zr8I8IhnxsaLMTM+NU+cuA6DE2gHMz17hW09BSyVNXK2OJiZq5REa+EJMxEay7W1cFDTSVNVI2OKNM3OUxtRqkUjXqlPQTyNTec5yNz/LdMpijEdRfanL70dIxf4cWf8Ad3v7j4R07OFT1dbnm+ey+lq+v1bPl7qHtlR9GP0qeA2yo+jH6ZPAngM2zs+zT71yuX6UPbKj6MfpU8BtlR9GP0yeBPANnZ9jvXK5fpQ9sqPox+lTwG2VH0Y/TJ4E8A2dn2XvXK5fpQ9sqPox+mTwG2TH0W/Sp4E8A2dn2TvTK5fpQ9smPot+lTwG2VH0W/Sp4E8A2dn2O9crl+lD2yo+i36VPAbZUfRb9MngTwDZ2fZe9crl+lETVJiz3bZJl7pU8DXWS6wXm3srKbXI1yq1Wu32qm+ikNKnqZcHn/iH9yGtlY9FujrUt/o3OvXr3UrnWNGuOgHPd4AAAAABkAAAAAAAerca6C3UclVVvRkUaZqv6fEkWJsRVF9qs3Zx0rF/hQ573vXjUq97tcN3tstFM5WteiZOTfaqbqKRy82qqs9Y6lrGZKm6x6ei9ONDfwYtzM6+bh9MVXopiI9L0AAdR86AAAAAAAAAAAAAAAAFT1MuDz/xD+5CWFT1MuDz/wAQ/uQ087+J1Oh/7n/TXgA5D6oAAAAAAAAAAAAAcPm32zUt6onU1U3Jd+ORPSYvGh9M4pYmYnWHmuimumaao8ENvVpqrPWupatmS77Hp6L040PQLhfLPS3qidTVTfeyRPSYvGhPKrAF4ilVsDoJ4/U7X61fzRTrWcymqP650l8xl9F3LdetqNYZIGm8xL7yMOmQeYl95GHTIZtxa5NTY5HCWZBpvMS+8jDpkHmJfeRh0yDcWuRscjhLMg03mJfeRh0yDzEvvIw6ZBuLXI2ORwlmQafzEvvIw6ZDnmJfeRh0yDcWuRscjhLMg+7csJ3a2UM1bVxxNhhTN6tkRVyzy3vzM79pj9/YXt7XJNlkcJeUHsWajmvNalHQojplarkRy61Mk390+/5iX3kYdMhNxa5LssjhLMFT1MuDz/xD+5DJ+Yl95GDTIUHCdnfZLQyllej5Vcr3q3ezX1IauXeort6Uzq6XReLet3+tXTMRo+0ADmPogAAAAAAAAAAAAAAAA5kdAAAAAAAAAAAAZ7H/AAPufVp9SEMLnj/gfc+rT6kIYWElrdS3hZH1EnchZyMalvCyPqJO5CziSDI5kdBFAAAAAAAAAAAAAAAAAAAAAAAAAAAAAAAAZ7H/AAPufVp9SEMLpj/gfc+rT6kIWWElrdS7hZH1EnchZyMal3CyPqJO5CziSAAEUAAAAAAAAAAAAAAAAAAAAAAAAAAAAAAABnsf8D7n1afUhDC54/4H3Pq0+pCGFhJa3Ut4WR9RJ3IWcjGpdwsj6iTuQs4kgABFAAAAAAAAAAAAAAAAAAAAAAAAAAAAAAAAZ7H/AAPufVp9SEMLnj/gfc+rT6kIYWElrdS7hZH1EnchZyMal3CyPqJO5CziSAAEUAAAAAAAAAAAAAAAAAAAAAAAAAAAAAAAB8jFlDLcsO19HTpnLJEusTjVN1E/sQN7HMe5j2q1zVyc1UyVF4j+ksj5VfhuzXGfZ623U8sy771bkq/HLfLAnepPbZ5bzLcNYqU8MTma9U3HPXLcT8sytHipqeGlhbDTRMiiYmTWMaiIn5IeUgAAAAAAAAAAAAAAAAAAD//Z"/>
          <p:cNvSpPr>
            <a:spLocks noChangeAspect="1" noChangeArrowheads="1"/>
          </p:cNvSpPr>
          <p:nvPr/>
        </p:nvSpPr>
        <p:spPr bwMode="auto">
          <a:xfrm>
            <a:off x="1831975" y="7939"/>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29" tIns="45714" rIns="91429" bIns="45714" numCol="1" anchor="t" anchorCtr="0" compatLnSpc="1">
            <a:prstTxWarp prst="textNoShape">
              <a:avLst/>
            </a:prstTxWarp>
          </a:bodyPr>
          <a:lstStyle/>
          <a:p>
            <a:endParaRPr lang="en-US" dirty="0">
              <a:solidFill>
                <a:prstClr val="black"/>
              </a:solidFill>
            </a:endParaRPr>
          </a:p>
        </p:txBody>
      </p:sp>
      <p:sp>
        <p:nvSpPr>
          <p:cNvPr id="5" name="AutoShape 6" descr="data:image/jpeg;base64,/9j/4AAQSkZJRgABAQAAAQABAAD/2wBDAAkGBwgHBgkIBwgKCgkLDRYPDQwMDRsUFRAWIB0iIiAdHx8kKDQsJCYxJx8fLT0tMTU3Ojo6Iys/RD84QzQ5Ojf/2wBDAQoKCg0MDRoPDxo3JR8lNzc3Nzc3Nzc3Nzc3Nzc3Nzc3Nzc3Nzc3Nzc3Nzc3Nzc3Nzc3Nzc3Nzc3Nzc3Nzc3Nzf/wAARCADdAOQDASIAAhEBAxEB/8QAHAABAQEBAAMBAQAAAAAAAAAAAAcGAQMEBQII/8QARxAAAQMCAgEPCQYFAwUAAAAAAAECAwQFBhGTBxITFyExNlFTVFVzkbHRFRYyQVJhcZSyFCJ0gcHSIzRCocIkNWIzgpKi8P/EABoBAQEAAwEBAAAAAAAAAAAAAAABAwQFAgb/xAAuEQEAAQMDAAoCAQUBAAAAAAAAAQIDBBEUUgUSExUhMTJRU5FhoTMiNEGBwfD/2gAMAwEAAhEDEQA/ALiAAAAAAAAAAAAAAADjlRqKqrkib6qYe86pNtop3Q0FO+tVq5LIjtYzP3Lu59h+9VS6S0NjjpYHKx1ZIrHuRcl1iJmqfnmifDMkBdEVe2ap1BUTtjuFJJSNVctlR+vanx3EU3cUjJo2yRPa9j0RzXNXNFRfWh/NpUtSS6yz0lXbZnK5tPk+LP8ApaueafDPLtGhqoYAIoAABw6AOHQAOHQAAAAAAAAcUDoPDU1ENLA+eokbHExM3OcuSIhlKnVDtUcithgqpkT+prUai9qnui3XX6Y1YbuRas+urRsQYjbHt/Mavtb4jbHt/Martb4mTbXuLD3hi84bcGI2x7fzGq7W+I2x7fzKq7W+I213ineGLzhtwYjbHt/Martb4jbHt/Mqrtb4jbXeJ3hi84bcGI2x7fzGq7W+I2x7fzGq7W+I213iveGLzh7uqBh2fEFsiSiVv2mnkVzGvXJHoqZKmfHvEwnwjiGB2tfaal3vjaj0/tmULbHt/Martb4jbHt/Martb4jbXuKd4YvOE7hwniCZ2tbaKpF/5s1qdq5FH1O8MVVhiqai4o1tRPrWpG12etame+qbmaqv9j8bY9v5jVf+viNse38xqu1viXb3uJ3hi84bY6YlNUe3qu7RVaJ/2+JqbTcqe7UTKukcro38aZKipvopjrtV0RrVDLayrN6dKKtZe6cOoDG2A4dAHAdAHDoAAAAczB0AczPFV1MNJTvnqZGxxRpm5zt5EOVdTDR08lRUyNjijTNznLuIhJsWYnmvk+xxZx0TFzZH63L7TvD1GexYqu1aR5NLMzKMajWfP/EGLMTzXyfYos46Fi/cZvK//k7w9RnTpw7NFFNFOlL5K9ervVzXXPiAA9sYAAAAAA6xrnuRrEVXOXJET1qamHAN7lja5yU0aqnovlXNOxDxXcoo9Ustqxcu+inVlQa3a+vXt0mkd+0bX169uk0jv2njcWuTNsMnhLJA1u19evbpNI79o2vr17dJpXftG5tcjYZPCWSKrqZ8HF69/wChl9r69e3SaRf2m3wdaaizWhaSrWNZNlc/+GqqmSmrl3qK7elMuj0Zi3rV/rV0zEaPvAIDmPogAAAAAAAAAAAAB8vEVoZerXJRvesark5j09Tk3s04iN3K31NsrH0tZHrJWdjk40X1oXdUPjYlw/TX2j2OXJk7N2KZE3Wr+qe42sbI7KdJ8nM6QwIyKetT6oRj1nD2rlQVNtrH0tZHrJWdjk40X1oeqdiJiY1h8rVTNM6T5gAKgAAAAA9yzf7vQ/iGfUhVcYYgWwUUb4Y2vqJnK2NHbyZb6qSqzf7xQ/iGfUhtdVb0bb8ZP8TRyKYqvUxLsYNyq3iXKqfPWHrx3nG07GyxUj9Y5M2qlMmSp+Z+vKmOuaSfLtN/RJ/o4Orb3HnyNOb9PCHWjDrmNe1qTnypjrmkny7R5Ux1zST5dpRshkTt44QbKv5avtOfKmOuaSfLtHlTHXNJPlmlGyGQ7enhC7Kv5avtOfKmOuaSfLtHlTHXNJPlmlGyGQ7enhBsq/lq+058qY65pJ8u0eVMdc0k+WaUbIZDt44QbKv5avtOfKmOuaSfLtHlTHXNJPl2lGyGQ7eOEGyr+Wr7Tnypjrf+ySfLNPLQY3uNFWNpsQ0extdvvSNWOb78vWnwKDkfMv1kpb1ROp6lqI5N2ORE3WLxp4Fi7bq8KqY0/DzVi36I61u5Mz7T5PfgmjniZLC9r43pm1zVzRUPKhMbTdK/BtyW23Rrn0TnZoqbqNT2m+7jQpNNPFUQMmge2SN6Ztc1c0VDHdtTRP4Z8bJi9Gk+FUecPKADE2g4p0AfFxLh+mvtJscv3J2f9KZE3Wr+qe4ndTgi+wSqxlK2ZvqfHI3Je1UK8DPaya7UaR5NHJ6Ps5E9arwn8I35nX/o52kZ4jzOxB0c7SM8SyAzb657Q1u5rHvKN+Z2IOjn6RniPM7EHRz9IzxLIBvrntB3NY95RvzOxB0c7SM8R5nYg6OfpGeJZAN9c9oO5rHvKSWzCd8guVJLLQOaxkzHOXZGbiIqe8+1qrejbfjJ/iUAn+qt6Nt+Mn+It3qrt6mZS/iUY2LXFE+ejdUP8nB1be4854KH+Tg6tvcec0583Wp9MAAI9AAAAAAAAAAAABQPmX2zUt6onU9S3JybsciJ95i8aGDtNxr8G3XybckV9E92aKm8iL/W39UN9ervS2aidVVbtxNxjE33rxIYK20NfjW7fb7gqx0ETskRN7L2G/qv/wAm3Y16k9f0/wDvJyszTtaey/k/5+VMRc0RU3lAaiNaiIm4gNR1X6AAAAAAAAAAAAACf6q3o234ydzSgGZxxYJr3QRfZNb9ogcrmtcuSORU3Uz7OwzWKopuRMtTOt1XMeqmmPF9+i/k4Orb3HnJtC7HcETIY2S61ia1M2xquSe8/ez495N+jjPc4/j6o+2GM/SNOzq+lGOE62fHvJv0cY2fHvsP0cZNvPKPte8I+Or6UYE52fHvJv0cY2fHvJv0cY288o+zfx8dX0owJzs+PeTfo4xs+PeTfo4xt55R9m/j46vpRgTnZ8e8m/RxjZ8e+w/Rxjbzyj7N/Hx1fSjAnOz499h+jjGz495N+jjG3nlH2b+Pjq+lFzPQvV3pbPROqat+SJuMYnpPXiQxOz495OT/AMIxS4Tvd6rGVGI6lzYmr6CvRXKnEiJuNLFimnxrqjT8JVmXK46tq3Ov5jwetbqGvxvdVrrgro6CNckRF3MvZb+qlJpaeKkp2QU8bY4mJk1rU3EQUtNDSQMgp2Njijbk1rU3EQ8xju3Zr8I8IhnxsaLMTM+NU+cuA6DE2gHMz17hW09BSyVNXK2OJiZq5REa+EJMxEay7W1cFDTSVNVI2OKNM3OUxtRqkUjXqlPQTyNTec5yNz/LdMpijEdRfanL70dIxf4cWf8Ad3v7j4R07OFT1dbnm+ey+lq+v1bPl7qHtlR9GP0qeA2yo+jH6ZPAngM2zs+zT71yuX6UPbKj6MfpU8BtlR9GP0yeBPANnZ9jvXK5fpQ9sqPox+lTwG2VH0Y/TJ4E8A2dn2XvXK5fpQ9sqPox+mTwG2TH0W/Sp4E8A2dn2TvTK5fpQ9smPot+lTwG2VH0W/Sp4E8A2dn2O9crl+lD2yo+i36VPAbZUfRb9MngTwDZ2fZe9crl+lETVJiz3bZJl7pU8DXWS6wXm3srKbXI1yq1Wu32qm+ikNKnqZcHn/iH9yGtlY9FujrUt/o3OvXr3UrnWNGuOgHPd4AAAAABkAAAAAAAerca6C3UclVVvRkUaZqv6fEkWJsRVF9qs3Zx0rF/hQ573vXjUq97tcN3tstFM5WteiZOTfaqbqKRy82qqs9Y6lrGZKm6x6ei9ONDfwYtzM6+bh9MVXopiI9L0AAdR86AAAAAAAAAAAAAAAAFT1MuDz/xD+5CWFT1MuDz/wAQ/uQ087+J1Oh/7n/TXgA5D6oAAAAAAAAAAAAAcPm32zUt6onU1U3Jd+ORPSYvGh9M4pYmYnWHmuimumaao8ENvVpqrPWupatmS77Hp6L040PQLhfLPS3qidTVTfeyRPSYvGhPKrAF4ilVsDoJ4/U7X61fzRTrWcymqP650l8xl9F3LdetqNYZIGm8xL7yMOmQeYl95GHTIZtxa5NTY5HCWZBpvMS+8jDpkHmJfeRh0yDcWuRscjhLMg03mJfeRh0yDzEvvIw6ZBuLXI2ORwlmQafzEvvIw6ZDnmJfeRh0yDcWuRscjhLMg+7csJ3a2UM1bVxxNhhTN6tkRVyzy3vzM79pj9/YXt7XJNlkcJeUHsWajmvNalHQojplarkRy61Mk390+/5iX3kYdMhNxa5LssjhLMFT1MuDz/xD+5DJ+Yl95GDTIUHCdnfZLQyllej5Vcr3q3ezX1IauXeort6Uzq6XReLet3+tXTMRo+0ADmPogAAAAAAAAAAAAAAAA5kdAAAAAAAAAAAAZ7H/AAPufVp9SEMLnj/gfc+rT6kIYWElrdS3hZH1EnchZyMalvCyPqJO5CziSDI5kdBFAAAAAAAAAAAAAAAAAAAAAAAAAAAAAAAAZ7H/AAPufVp9SEMLpj/gfc+rT6kIWWElrdS7hZH1EnchZyMal3CyPqJO5CziSAAEUAAAAAAAAAAAAAAAAAAAAAAAAAAAAAAABnsf8D7n1afUhDC54/4H3Pq0+pCGFhJa3Ut4WR9RJ3IWcjGpdwsj6iTuQs4kgABFAAAAAAAAAAAAAAAAAAAAAAAAAAAAAAAAZ7H/AAPufVp9SEMLnj/gfc+rT6kIYWElrdS7hZH1EnchZyMal3CyPqJO5CziSAAEUAAAAAAAAAAAAAAAAAAAAAAAAAAAAAAAB8jFlDLcsO19HTpnLJEusTjVN1E/sQN7HMe5j2q1zVyc1UyVF4j+ksj5VfhuzXGfZ623U8sy771bkq/HLfLAnepPbZ5bzLcNYqU8MTma9U3HPXLcT8sytHipqeGlhbDTRMiiYmTWMaiIn5IeUgAAAAAAAAAAAAAAAAAAD//Z"/>
          <p:cNvSpPr>
            <a:spLocks noChangeAspect="1" noChangeArrowheads="1"/>
          </p:cNvSpPr>
          <p:nvPr/>
        </p:nvSpPr>
        <p:spPr bwMode="auto">
          <a:xfrm>
            <a:off x="1984375" y="160339"/>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29" tIns="45714" rIns="91429" bIns="45714" numCol="1" anchor="t" anchorCtr="0" compatLnSpc="1">
            <a:prstTxWarp prst="textNoShape">
              <a:avLst/>
            </a:prstTxWarp>
          </a:bodyPr>
          <a:lstStyle/>
          <a:p>
            <a:endParaRPr lang="en-US" dirty="0">
              <a:solidFill>
                <a:prstClr val="black"/>
              </a:solidFill>
            </a:endParaRPr>
          </a:p>
        </p:txBody>
      </p:sp>
      <p:sp>
        <p:nvSpPr>
          <p:cNvPr id="13" name="TextBox 12"/>
          <p:cNvSpPr txBox="1"/>
          <p:nvPr/>
        </p:nvSpPr>
        <p:spPr>
          <a:xfrm>
            <a:off x="1524000" y="675382"/>
            <a:ext cx="6534151" cy="584763"/>
          </a:xfrm>
          <a:prstGeom prst="rect">
            <a:avLst/>
          </a:prstGeom>
          <a:noFill/>
        </p:spPr>
        <p:txBody>
          <a:bodyPr wrap="square" lIns="91429" tIns="45714" rIns="91429" bIns="45714" rtlCol="0" anchor="b">
            <a:spAutoFit/>
          </a:bodyPr>
          <a:lstStyle/>
          <a:p>
            <a:r>
              <a:rPr lang="en-US" sz="3200" b="1" dirty="0">
                <a:solidFill>
                  <a:srgbClr val="002060"/>
                </a:solidFill>
              </a:rPr>
              <a:t>Special Note about Rapid Rehousing</a:t>
            </a:r>
          </a:p>
        </p:txBody>
      </p:sp>
      <p:cxnSp>
        <p:nvCxnSpPr>
          <p:cNvPr id="14" name="Straight Connector 13"/>
          <p:cNvCxnSpPr/>
          <p:nvPr/>
        </p:nvCxnSpPr>
        <p:spPr>
          <a:xfrm>
            <a:off x="1524000" y="1219200"/>
            <a:ext cx="9144000" cy="0"/>
          </a:xfrm>
          <a:prstGeom prst="line">
            <a:avLst/>
          </a:prstGeom>
          <a:ln>
            <a:solidFill>
              <a:srgbClr val="FFC000"/>
            </a:solidFill>
          </a:ln>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p14="http://schemas.microsoft.com/office/powerpoint/2010/main" val="18299464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642947" y="6252147"/>
            <a:ext cx="4601308" cy="369332"/>
          </a:xfrm>
          <a:prstGeom prst="rect">
            <a:avLst/>
          </a:prstGeom>
          <a:noFill/>
        </p:spPr>
        <p:txBody>
          <a:bodyPr wrap="square" lIns="91429" tIns="45714" rIns="91429" bIns="45714" rtlCol="0">
            <a:spAutoFit/>
          </a:bodyPr>
          <a:lstStyle/>
          <a:p>
            <a:pPr algn="ctr" defTabSz="914293"/>
            <a:r>
              <a:rPr lang="en-US" dirty="0">
                <a:solidFill>
                  <a:prstClr val="black"/>
                </a:solidFill>
                <a:latin typeface="Calibri"/>
              </a:rPr>
              <a:t>Think Change  </a:t>
            </a:r>
            <a:r>
              <a:rPr lang="en-US" dirty="0">
                <a:solidFill>
                  <a:prstClr val="black"/>
                </a:solidFill>
                <a:latin typeface="Cambria"/>
              </a:rPr>
              <a:t>•  </a:t>
            </a:r>
            <a:r>
              <a:rPr lang="en-US" dirty="0">
                <a:solidFill>
                  <a:prstClr val="black"/>
                </a:solidFill>
                <a:latin typeface="Calibri"/>
              </a:rPr>
              <a:t>Be Change  </a:t>
            </a:r>
            <a:r>
              <a:rPr lang="en-US" dirty="0">
                <a:solidFill>
                  <a:prstClr val="black"/>
                </a:solidFill>
                <a:latin typeface="Cambria"/>
              </a:rPr>
              <a:t>•</a:t>
            </a:r>
            <a:r>
              <a:rPr lang="en-US" dirty="0">
                <a:solidFill>
                  <a:prstClr val="black"/>
                </a:solidFill>
                <a:latin typeface="Calibri"/>
              </a:rPr>
              <a:t>  Lead Change</a:t>
            </a:r>
          </a:p>
        </p:txBody>
      </p:sp>
      <p:cxnSp>
        <p:nvCxnSpPr>
          <p:cNvPr id="9" name="Straight Connector 8"/>
          <p:cNvCxnSpPr/>
          <p:nvPr/>
        </p:nvCxnSpPr>
        <p:spPr>
          <a:xfrm>
            <a:off x="1524000" y="6252147"/>
            <a:ext cx="9144000" cy="0"/>
          </a:xfrm>
          <a:prstGeom prst="line">
            <a:avLst/>
          </a:prstGeom>
          <a:ln>
            <a:solidFill>
              <a:srgbClr val="FFC000"/>
            </a:solidFill>
          </a:ln>
        </p:spPr>
        <p:style>
          <a:lnRef idx="2">
            <a:schemeClr val="accent6"/>
          </a:lnRef>
          <a:fillRef idx="0">
            <a:schemeClr val="accent6"/>
          </a:fillRef>
          <a:effectRef idx="1">
            <a:schemeClr val="accent6"/>
          </a:effectRef>
          <a:fontRef idx="minor">
            <a:schemeClr val="tx1"/>
          </a:fontRef>
        </p:style>
      </p:cxn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58150" y="38100"/>
            <a:ext cx="2609850" cy="1247508"/>
          </a:xfrm>
          <a:prstGeom prst="rect">
            <a:avLst/>
          </a:prstGeom>
        </p:spPr>
      </p:pic>
      <p:sp>
        <p:nvSpPr>
          <p:cNvPr id="2" name="Rectangle 1"/>
          <p:cNvSpPr/>
          <p:nvPr/>
        </p:nvSpPr>
        <p:spPr>
          <a:xfrm>
            <a:off x="712381" y="1309788"/>
            <a:ext cx="10760149" cy="5647688"/>
          </a:xfrm>
          <a:prstGeom prst="rect">
            <a:avLst/>
          </a:prstGeom>
        </p:spPr>
        <p:txBody>
          <a:bodyPr wrap="square" lIns="91429" tIns="45714" rIns="91429" bIns="45714">
            <a:spAutoFit/>
          </a:bodyPr>
          <a:lstStyle/>
          <a:p>
            <a:pPr marL="845721" lvl="1" indent="-342860" defTabSz="801594">
              <a:spcAft>
                <a:spcPts val="600"/>
              </a:spcAft>
              <a:buClr>
                <a:srgbClr val="CCB400"/>
              </a:buClr>
              <a:buSzPct val="70000"/>
              <a:buFont typeface="Wingdings"/>
              <a:buChar char=""/>
            </a:pPr>
            <a:r>
              <a:rPr lang="en-US" sz="2400" b="1" u="sng" dirty="0">
                <a:solidFill>
                  <a:srgbClr val="002060"/>
                </a:solidFill>
                <a:latin typeface="Georgia"/>
                <a:ea typeface="MS PGothic" pitchFamily="34" charset="-128"/>
                <a:cs typeface="Khmer UI" pitchFamily="34" charset="0"/>
              </a:rPr>
              <a:t>Important Note about Bed Capacity</a:t>
            </a:r>
          </a:p>
          <a:p>
            <a:pPr marL="1302868" lvl="2" indent="-342860" defTabSz="801594">
              <a:spcAft>
                <a:spcPts val="600"/>
              </a:spcAft>
              <a:buClr>
                <a:srgbClr val="CCB400"/>
              </a:buClr>
              <a:buSzPct val="70000"/>
              <a:buFont typeface="Wingdings"/>
              <a:buChar char=""/>
            </a:pPr>
            <a:r>
              <a:rPr lang="en-US" sz="2400" dirty="0">
                <a:solidFill>
                  <a:srgbClr val="002060"/>
                </a:solidFill>
                <a:latin typeface="Georgia"/>
                <a:ea typeface="MS PGothic" pitchFamily="34" charset="-128"/>
                <a:cs typeface="Khmer UI" pitchFamily="34" charset="0"/>
              </a:rPr>
              <a:t>Housing Inventory Totals were verified by the CoCs prior to the database opening for data entry</a:t>
            </a:r>
          </a:p>
          <a:p>
            <a:pPr marL="1302868" lvl="2" indent="-342860" defTabSz="801594">
              <a:spcAft>
                <a:spcPts val="600"/>
              </a:spcAft>
              <a:buClr>
                <a:srgbClr val="CCB400"/>
              </a:buClr>
              <a:buSzPct val="70000"/>
              <a:buFont typeface="Wingdings"/>
              <a:buChar char=""/>
            </a:pPr>
            <a:r>
              <a:rPr lang="en-US" sz="2400" dirty="0">
                <a:solidFill>
                  <a:srgbClr val="002060"/>
                </a:solidFill>
                <a:latin typeface="Georgia"/>
                <a:ea typeface="MS PGothic" pitchFamily="34" charset="-128"/>
                <a:cs typeface="Khmer UI" pitchFamily="34" charset="0"/>
              </a:rPr>
              <a:t>In general, bed counts stay the same year to year, as most grants remain the same.  Bed changes should be rare and have good reason.</a:t>
            </a:r>
          </a:p>
          <a:p>
            <a:pPr marL="1302868" lvl="2" indent="-342860" defTabSz="801594">
              <a:spcAft>
                <a:spcPts val="600"/>
              </a:spcAft>
              <a:buClr>
                <a:srgbClr val="CCB400"/>
              </a:buClr>
              <a:buSzPct val="70000"/>
              <a:buFont typeface="Wingdings"/>
              <a:buChar char=""/>
            </a:pPr>
            <a:r>
              <a:rPr lang="en-US" sz="2400" dirty="0">
                <a:solidFill>
                  <a:srgbClr val="002060"/>
                </a:solidFill>
                <a:latin typeface="Georgia"/>
                <a:ea typeface="MS PGothic" pitchFamily="34" charset="-128"/>
                <a:cs typeface="Khmer UI" pitchFamily="34" charset="0"/>
              </a:rPr>
              <a:t>If your bed capacity is incorrect, notify </a:t>
            </a:r>
            <a:r>
              <a:rPr lang="en-US" sz="2400" b="1" u="sng" dirty="0">
                <a:solidFill>
                  <a:srgbClr val="002060"/>
                </a:solidFill>
                <a:latin typeface="Georgia"/>
                <a:ea typeface="MS PGothic" pitchFamily="34" charset="-128"/>
                <a:cs typeface="Khmer UI" pitchFamily="34" charset="0"/>
              </a:rPr>
              <a:t>ctboscoc@gmail.com</a:t>
            </a:r>
            <a:r>
              <a:rPr lang="en-US" sz="2400" dirty="0">
                <a:solidFill>
                  <a:srgbClr val="002060"/>
                </a:solidFill>
                <a:latin typeface="Georgia"/>
                <a:ea typeface="MS PGothic" pitchFamily="34" charset="-128"/>
                <a:cs typeface="Khmer UI" pitchFamily="34" charset="0"/>
              </a:rPr>
              <a:t> in Balance of State and </a:t>
            </a:r>
            <a:r>
              <a:rPr lang="en-US" sz="2400" dirty="0" smtClean="0">
                <a:solidFill>
                  <a:srgbClr val="002060"/>
                </a:solidFill>
                <a:latin typeface="Georgia"/>
                <a:ea typeface="MS PGothic" pitchFamily="34" charset="-128"/>
                <a:cs typeface="Khmer UI" pitchFamily="34" charset="0"/>
              </a:rPr>
              <a:t>Kadian DeRosa </a:t>
            </a:r>
            <a:r>
              <a:rPr lang="en-US" sz="2400" dirty="0" smtClean="0">
                <a:solidFill>
                  <a:srgbClr val="002060"/>
                </a:solidFill>
                <a:latin typeface="Georgia"/>
                <a:ea typeface="MS PGothic" pitchFamily="34" charset="-128"/>
                <a:cs typeface="Khmer UI" pitchFamily="34" charset="0"/>
              </a:rPr>
              <a:t>(</a:t>
            </a:r>
            <a:r>
              <a:rPr lang="en-US" sz="2400" b="1" u="sng" dirty="0" smtClean="0">
                <a:solidFill>
                  <a:srgbClr val="002060"/>
                </a:solidFill>
                <a:latin typeface="Georgia"/>
                <a:ea typeface="MS PGothic" pitchFamily="34" charset="-128"/>
                <a:cs typeface="Khmer UI" pitchFamily="34" charset="0"/>
              </a:rPr>
              <a:t>Kadian@shworks.org</a:t>
            </a:r>
            <a:r>
              <a:rPr lang="en-US" sz="2400" dirty="0" smtClean="0">
                <a:solidFill>
                  <a:srgbClr val="002060"/>
                </a:solidFill>
                <a:latin typeface="Georgia"/>
                <a:ea typeface="MS PGothic" pitchFamily="34" charset="-128"/>
                <a:cs typeface="Khmer UI" pitchFamily="34" charset="0"/>
              </a:rPr>
              <a:t>) </a:t>
            </a:r>
            <a:r>
              <a:rPr lang="en-US" sz="2400" dirty="0">
                <a:solidFill>
                  <a:srgbClr val="002060"/>
                </a:solidFill>
                <a:latin typeface="Georgia"/>
                <a:ea typeface="MS PGothic" pitchFamily="34" charset="-128"/>
                <a:cs typeface="Khmer UI" pitchFamily="34" charset="0"/>
              </a:rPr>
              <a:t>in Coastal Fairfield County </a:t>
            </a:r>
            <a:r>
              <a:rPr lang="en-US" sz="2400" b="1" dirty="0">
                <a:solidFill>
                  <a:srgbClr val="002060"/>
                </a:solidFill>
                <a:latin typeface="Georgia"/>
                <a:ea typeface="MS PGothic" pitchFamily="34" charset="-128"/>
                <a:cs typeface="Khmer UI" pitchFamily="34" charset="0"/>
              </a:rPr>
              <a:t>by sending them a Bed Change Form </a:t>
            </a:r>
            <a:r>
              <a:rPr lang="en-US" sz="2400" dirty="0">
                <a:solidFill>
                  <a:srgbClr val="002060"/>
                </a:solidFill>
                <a:latin typeface="Georgia"/>
                <a:ea typeface="MS PGothic" pitchFamily="34" charset="-128"/>
                <a:cs typeface="Khmer UI" pitchFamily="34" charset="0"/>
              </a:rPr>
              <a:t>(this will be sent to Regional Coordinators who will send to providers)</a:t>
            </a:r>
          </a:p>
          <a:p>
            <a:pPr marL="1302868" lvl="2" indent="-342860" defTabSz="801594">
              <a:spcAft>
                <a:spcPts val="600"/>
              </a:spcAft>
              <a:buClr>
                <a:srgbClr val="CCB400"/>
              </a:buClr>
              <a:buSzPct val="70000"/>
              <a:buFont typeface="Wingdings"/>
              <a:buChar char=""/>
            </a:pPr>
            <a:r>
              <a:rPr lang="en-US" sz="2400" dirty="0">
                <a:solidFill>
                  <a:srgbClr val="002060"/>
                </a:solidFill>
                <a:latin typeface="Georgia"/>
                <a:ea typeface="MS PGothic" pitchFamily="34" charset="-128"/>
                <a:cs typeface="Khmer UI" pitchFamily="34" charset="0"/>
              </a:rPr>
              <a:t>Do NOT Copy the helpdesk on bed capacity emails.  The Helpdesk should be used for technical issues such as missing programs, updating merged programs, difficulty navigating the database, etc.</a:t>
            </a:r>
          </a:p>
          <a:p>
            <a:pPr marL="1302868" lvl="2" indent="-342860" defTabSz="801594">
              <a:spcAft>
                <a:spcPts val="600"/>
              </a:spcAft>
              <a:buClr>
                <a:srgbClr val="CCB400"/>
              </a:buClr>
              <a:buSzPct val="70000"/>
              <a:buFont typeface="Wingdings"/>
              <a:buChar char=""/>
            </a:pPr>
            <a:endParaRPr lang="en-US" sz="2400" dirty="0">
              <a:solidFill>
                <a:srgbClr val="002060"/>
              </a:solidFill>
              <a:latin typeface="Georgia"/>
              <a:ea typeface="MS PGothic" pitchFamily="34" charset="-128"/>
              <a:cs typeface="Khmer UI" pitchFamily="34" charset="0"/>
            </a:endParaRPr>
          </a:p>
        </p:txBody>
      </p:sp>
      <p:sp>
        <p:nvSpPr>
          <p:cNvPr id="3" name="AutoShape 2" descr="data:image/jpeg;base64,/9j/4AAQSkZJRgABAQAAAQABAAD/2wBDAAkGBwgHBgkIBwgKCgkLDRYPDQwMDRsUFRAWIB0iIiAdHx8kKDQsJCYxJx8fLT0tMTU3Ojo6Iys/RD84QzQ5Ojf/2wBDAQoKCg0MDRoPDxo3JR8lNzc3Nzc3Nzc3Nzc3Nzc3Nzc3Nzc3Nzc3Nzc3Nzc3Nzc3Nzc3Nzc3Nzc3Nzc3Nzc3Nzf/wAARCADdAOQDASIAAhEBAxEB/8QAHAABAQEBAAMBAQAAAAAAAAAAAAcGAQMEBQII/8QARxAAAQMCAgEPCQYFAwUAAAAAAAECAwQFBhGTBxITFyExNlFTVFVzkbHRFRYyQVJhcZSyFCJ0gcHSIzRCocIkNWIzgpKi8P/EABoBAQEAAwEBAAAAAAAAAAAAAAABAwQFAgb/xAAuEQEAAQMDAAoCAQUBAAAAAAAAAQIDBBEUUgUSExUhMTJRU5FhoTMiNEGBwfD/2gAMAwEAAhEDEQA/ALiAAAAAAAAAAAAAAADjlRqKqrkib6qYe86pNtop3Q0FO+tVq5LIjtYzP3Lu59h+9VS6S0NjjpYHKx1ZIrHuRcl1iJmqfnmifDMkBdEVe2ap1BUTtjuFJJSNVctlR+vanx3EU3cUjJo2yRPa9j0RzXNXNFRfWh/NpUtSS6yz0lXbZnK5tPk+LP8ApaueafDPLtGhqoYAIoAABw6AOHQAOHQAAAAAAAAcUDoPDU1ENLA+eokbHExM3OcuSIhlKnVDtUcithgqpkT+prUai9qnui3XX6Y1YbuRas+urRsQYjbHt/Mavtb4jbHt/Martb4mTbXuLD3hi84bcGI2x7fzGq7W+I2x7fzKq7W+I213ineGLzhtwYjbHt/Martb4jbHt/Mqrtb4jbXeJ3hi84bcGI2x7fzGq7W+I2x7fzGq7W+I213iveGLzh7uqBh2fEFsiSiVv2mnkVzGvXJHoqZKmfHvEwnwjiGB2tfaal3vjaj0/tmULbHt/Martb4jbHt/Martb4jbXuKd4YvOE7hwniCZ2tbaKpF/5s1qdq5FH1O8MVVhiqai4o1tRPrWpG12etame+qbmaqv9j8bY9v5jVf+viNse38xqu1viXb3uJ3hi84bY6YlNUe3qu7RVaJ/2+JqbTcqe7UTKukcro38aZKipvopjrtV0RrVDLayrN6dKKtZe6cOoDG2A4dAHAdAHDoAAAAczB0AczPFV1MNJTvnqZGxxRpm5zt5EOVdTDR08lRUyNjijTNznLuIhJsWYnmvk+xxZx0TFzZH63L7TvD1GexYqu1aR5NLMzKMajWfP/EGLMTzXyfYos46Fi/cZvK//k7w9RnTpw7NFFNFOlL5K9ervVzXXPiAA9sYAAAAAA6xrnuRrEVXOXJET1qamHAN7lja5yU0aqnovlXNOxDxXcoo9Ustqxcu+inVlQa3a+vXt0mkd+0bX169uk0jv2njcWuTNsMnhLJA1u19evbpNI79o2vr17dJpXftG5tcjYZPCWSKrqZ8HF69/wChl9r69e3SaRf2m3wdaaizWhaSrWNZNlc/+GqqmSmrl3qK7elMuj0Zi3rV/rV0zEaPvAIDmPogAAAAAAAAAAAAB8vEVoZerXJRvesark5j09Tk3s04iN3K31NsrH0tZHrJWdjk40X1oXdUPjYlw/TX2j2OXJk7N2KZE3Wr+qe42sbI7KdJ8nM6QwIyKetT6oRj1nD2rlQVNtrH0tZHrJWdjk40X1oeqdiJiY1h8rVTNM6T5gAKgAAAAA9yzf7vQ/iGfUhVcYYgWwUUb4Y2vqJnK2NHbyZb6qSqzf7xQ/iGfUhtdVb0bb8ZP8TRyKYqvUxLsYNyq3iXKqfPWHrx3nG07GyxUj9Y5M2qlMmSp+Z+vKmOuaSfLtN/RJ/o4Orb3HnyNOb9PCHWjDrmNe1qTnypjrmkny7R5Ux1zST5dpRshkTt44QbKv5avtOfKmOuaSfLtHlTHXNJPlmlGyGQ7enhC7Kv5avtOfKmOuaSfLtHlTHXNJPlmlGyGQ7enhBsq/lq+058qY65pJ8u0eVMdc0k+WaUbIZDt44QbKv5avtOfKmOuaSfLtHlTHXNJPl2lGyGQ7eOEGyr+Wr7Tnypjrf+ySfLNPLQY3uNFWNpsQ0extdvvSNWOb78vWnwKDkfMv1kpb1ROp6lqI5N2ORE3WLxp4Fi7bq8KqY0/DzVi36I61u5Mz7T5PfgmjniZLC9r43pm1zVzRUPKhMbTdK/BtyW23Rrn0TnZoqbqNT2m+7jQpNNPFUQMmge2SN6Ztc1c0VDHdtTRP4Z8bJi9Gk+FUecPKADE2g4p0AfFxLh+mvtJscv3J2f9KZE3Wr+qe4ndTgi+wSqxlK2ZvqfHI3Je1UK8DPaya7UaR5NHJ6Ps5E9arwn8I35nX/o52kZ4jzOxB0c7SM8SyAzb657Q1u5rHvKN+Z2IOjn6RniPM7EHRz9IzxLIBvrntB3NY95RvzOxB0c7SM8R5nYg6OfpGeJZAN9c9oO5rHvKSWzCd8guVJLLQOaxkzHOXZGbiIqe8+1qrejbfjJ/iUAn+qt6Nt+Mn+It3qrt6mZS/iUY2LXFE+ejdUP8nB1be4854KH+Tg6tvcec0583Wp9MAAI9AAAAAAAAAAAABQPmX2zUt6onU9S3JybsciJ95i8aGDtNxr8G3XybckV9E92aKm8iL/W39UN9ervS2aidVVbtxNxjE33rxIYK20NfjW7fb7gqx0ETskRN7L2G/qv/wAm3Y16k9f0/wDvJyszTtaey/k/5+VMRc0RU3lAaiNaiIm4gNR1X6AAAAAAAAAAAAACf6q3o234ydzSgGZxxYJr3QRfZNb9ogcrmtcuSORU3Uz7OwzWKopuRMtTOt1XMeqmmPF9+i/k4Orb3HnJtC7HcETIY2S61ia1M2xquSe8/ez495N+jjPc4/j6o+2GM/SNOzq+lGOE62fHvJv0cY2fHvsP0cZNvPKPte8I+Or6UYE52fHvJv0cY2fHvJv0cY288o+zfx8dX0owJzs+PeTfo4xs+PeTfo4xt55R9m/j46vpRgTnZ8e8m/RxjZ8e+w/Rxjbzyj7N/Hx1fSjAnOz499h+jjGz495N+jjG3nlH2b+Pjq+lFzPQvV3pbPROqat+SJuMYnpPXiQxOz495OT/AMIxS4Tvd6rGVGI6lzYmr6CvRXKnEiJuNLFimnxrqjT8JVmXK46tq3Ov5jwetbqGvxvdVrrgro6CNckRF3MvZb+qlJpaeKkp2QU8bY4mJk1rU3EQUtNDSQMgp2Njijbk1rU3EQ8xju3Zr8I8IhnxsaLMTM+NU+cuA6DE2gHMz17hW09BSyVNXK2OJiZq5REa+EJMxEay7W1cFDTSVNVI2OKNM3OUxtRqkUjXqlPQTyNTec5yNz/LdMpijEdRfanL70dIxf4cWf8Ad3v7j4R07OFT1dbnm+ey+lq+v1bPl7qHtlR9GP0qeA2yo+jH6ZPAngM2zs+zT71yuX6UPbKj6MfpU8BtlR9GP0yeBPANnZ9jvXK5fpQ9sqPox+lTwG2VH0Y/TJ4E8A2dn2XvXK5fpQ9sqPox+mTwG2TH0W/Sp4E8A2dn2TvTK5fpQ9smPot+lTwG2VH0W/Sp4E8A2dn2O9crl+lD2yo+i36VPAbZUfRb9MngTwDZ2fZe9crl+lETVJiz3bZJl7pU8DXWS6wXm3srKbXI1yq1Wu32qm+ikNKnqZcHn/iH9yGtlY9FujrUt/o3OvXr3UrnWNGuOgHPd4AAAAABkAAAAAAAerca6C3UclVVvRkUaZqv6fEkWJsRVF9qs3Zx0rF/hQ573vXjUq97tcN3tstFM5WteiZOTfaqbqKRy82qqs9Y6lrGZKm6x6ei9ONDfwYtzM6+bh9MVXopiI9L0AAdR86AAAAAAAAAAAAAAAAFT1MuDz/xD+5CWFT1MuDz/wAQ/uQ087+J1Oh/7n/TXgA5D6oAAAAAAAAAAAAAcPm32zUt6onU1U3Jd+ORPSYvGh9M4pYmYnWHmuimumaao8ENvVpqrPWupatmS77Hp6L040PQLhfLPS3qidTVTfeyRPSYvGhPKrAF4ilVsDoJ4/U7X61fzRTrWcymqP650l8xl9F3LdetqNYZIGm8xL7yMOmQeYl95GHTIZtxa5NTY5HCWZBpvMS+8jDpkHmJfeRh0yDcWuRscjhLMg03mJfeRh0yDzEvvIw6ZBuLXI2ORwlmQafzEvvIw6ZDnmJfeRh0yDcWuRscjhLMg+7csJ3a2UM1bVxxNhhTN6tkRVyzy3vzM79pj9/YXt7XJNlkcJeUHsWajmvNalHQojplarkRy61Mk390+/5iX3kYdMhNxa5LssjhLMFT1MuDz/xD+5DJ+Yl95GDTIUHCdnfZLQyllej5Vcr3q3ezX1IauXeort6Uzq6XReLet3+tXTMRo+0ADmPogAAAAAAAAAAAAAAAA5kdAAAAAAAAAAAAZ7H/AAPufVp9SEMLnj/gfc+rT6kIYWElrdS3hZH1EnchZyMalvCyPqJO5CziSDI5kdBFAAAAAAAAAAAAAAAAAAAAAAAAAAAAAAAAZ7H/AAPufVp9SEMLpj/gfc+rT6kIWWElrdS7hZH1EnchZyMal3CyPqJO5CziSAAEUAAAAAAAAAAAAAAAAAAAAAAAAAAAAAAABnsf8D7n1afUhDC54/4H3Pq0+pCGFhJa3Ut4WR9RJ3IWcjGpdwsj6iTuQs4kgABFAAAAAAAAAAAAAAAAAAAAAAAAAAAAAAAAZ7H/AAPufVp9SEMLnj/gfc+rT6kIYWElrdS7hZH1EnchZyMal3CyPqJO5CziSAAEUAAAAAAAAAAAAAAAAAAAAAAAAAAAAAAAB8jFlDLcsO19HTpnLJEusTjVN1E/sQN7HMe5j2q1zVyc1UyVF4j+ksj5VfhuzXGfZ623U8sy771bkq/HLfLAnepPbZ5bzLcNYqU8MTma9U3HPXLcT8sytHipqeGlhbDTRMiiYmTWMaiIn5IeUgAAAAAAAAAAAAAAAAAAD//Z"/>
          <p:cNvSpPr>
            <a:spLocks noChangeAspect="1" noChangeArrowheads="1"/>
          </p:cNvSpPr>
          <p:nvPr/>
        </p:nvSpPr>
        <p:spPr bwMode="auto">
          <a:xfrm>
            <a:off x="1679575" y="-144462"/>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29" tIns="45714" rIns="91429" bIns="45714" numCol="1" anchor="t" anchorCtr="0" compatLnSpc="1">
            <a:prstTxWarp prst="textNoShape">
              <a:avLst/>
            </a:prstTxWarp>
          </a:bodyPr>
          <a:lstStyle/>
          <a:p>
            <a:pPr defTabSz="914293"/>
            <a:endParaRPr lang="en-US" dirty="0">
              <a:solidFill>
                <a:prstClr val="black"/>
              </a:solidFill>
              <a:latin typeface="Calibri"/>
            </a:endParaRPr>
          </a:p>
        </p:txBody>
      </p:sp>
      <p:sp>
        <p:nvSpPr>
          <p:cNvPr id="4" name="AutoShape 4" descr="data:image/jpeg;base64,/9j/4AAQSkZJRgABAQAAAQABAAD/2wBDAAkGBwgHBgkIBwgKCgkLDRYPDQwMDRsUFRAWIB0iIiAdHx8kKDQsJCYxJx8fLT0tMTU3Ojo6Iys/RD84QzQ5Ojf/2wBDAQoKCg0MDRoPDxo3JR8lNzc3Nzc3Nzc3Nzc3Nzc3Nzc3Nzc3Nzc3Nzc3Nzc3Nzc3Nzc3Nzc3Nzc3Nzc3Nzc3Nzf/wAARCADdAOQDASIAAhEBAxEB/8QAHAABAQEBAAMBAQAAAAAAAAAAAAcGAQMEBQII/8QARxAAAQMCAgEPCQYFAwUAAAAAAAECAwQFBhGTBxITFyExNlFTVFVzkbHRFRYyQVJhcZSyFCJ0gcHSIzRCocIkNWIzgpKi8P/EABoBAQEAAwEBAAAAAAAAAAAAAAABAwQFAgb/xAAuEQEAAQMDAAoCAQUBAAAAAAAAAQIDBBEUUgUSExUhMTJRU5FhoTMiNEGBwfD/2gAMAwEAAhEDEQA/ALiAAAAAAAAAAAAAAADjlRqKqrkib6qYe86pNtop3Q0FO+tVq5LIjtYzP3Lu59h+9VS6S0NjjpYHKx1ZIrHuRcl1iJmqfnmifDMkBdEVe2ap1BUTtjuFJJSNVctlR+vanx3EU3cUjJo2yRPa9j0RzXNXNFRfWh/NpUtSS6yz0lXbZnK5tPk+LP8ApaueafDPLtGhqoYAIoAABw6AOHQAOHQAAAAAAAAcUDoPDU1ENLA+eokbHExM3OcuSIhlKnVDtUcithgqpkT+prUai9qnui3XX6Y1YbuRas+urRsQYjbHt/Mavtb4jbHt/Martb4mTbXuLD3hi84bcGI2x7fzGq7W+I2x7fzKq7W+I213ineGLzhtwYjbHt/Martb4jbHt/Mqrtb4jbXeJ3hi84bcGI2x7fzGq7W+I2x7fzGq7W+I213iveGLzh7uqBh2fEFsiSiVv2mnkVzGvXJHoqZKmfHvEwnwjiGB2tfaal3vjaj0/tmULbHt/Martb4jbHt/Martb4jbXuKd4YvOE7hwniCZ2tbaKpF/5s1qdq5FH1O8MVVhiqai4o1tRPrWpG12etame+qbmaqv9j8bY9v5jVf+viNse38xqu1viXb3uJ3hi84bY6YlNUe3qu7RVaJ/2+JqbTcqe7UTKukcro38aZKipvopjrtV0RrVDLayrN6dKKtZe6cOoDG2A4dAHAdAHDoAAAAczB0AczPFV1MNJTvnqZGxxRpm5zt5EOVdTDR08lRUyNjijTNznLuIhJsWYnmvk+xxZx0TFzZH63L7TvD1GexYqu1aR5NLMzKMajWfP/EGLMTzXyfYos46Fi/cZvK//k7w9RnTpw7NFFNFOlL5K9ervVzXXPiAA9sYAAAAAA6xrnuRrEVXOXJET1qamHAN7lja5yU0aqnovlXNOxDxXcoo9Ustqxcu+inVlQa3a+vXt0mkd+0bX169uk0jv2njcWuTNsMnhLJA1u19evbpNI79o2vr17dJpXftG5tcjYZPCWSKrqZ8HF69/wChl9r69e3SaRf2m3wdaaizWhaSrWNZNlc/+GqqmSmrl3qK7elMuj0Zi3rV/rV0zEaPvAIDmPogAAAAAAAAAAAAB8vEVoZerXJRvesark5j09Tk3s04iN3K31NsrH0tZHrJWdjk40X1oXdUPjYlw/TX2j2OXJk7N2KZE3Wr+qe42sbI7KdJ8nM6QwIyKetT6oRj1nD2rlQVNtrH0tZHrJWdjk40X1oeqdiJiY1h8rVTNM6T5gAKgAAAAA9yzf7vQ/iGfUhVcYYgWwUUb4Y2vqJnK2NHbyZb6qSqzf7xQ/iGfUhtdVb0bb8ZP8TRyKYqvUxLsYNyq3iXKqfPWHrx3nG07GyxUj9Y5M2qlMmSp+Z+vKmOuaSfLtN/RJ/o4Orb3HnyNOb9PCHWjDrmNe1qTnypjrmkny7R5Ux1zST5dpRshkTt44QbKv5avtOfKmOuaSfLtHlTHXNJPlmlGyGQ7enhC7Kv5avtOfKmOuaSfLtHlTHXNJPlmlGyGQ7enhBsq/lq+058qY65pJ8u0eVMdc0k+WaUbIZDt44QbKv5avtOfKmOuaSfLtHlTHXNJPl2lGyGQ7eOEGyr+Wr7Tnypjrf+ySfLNPLQY3uNFWNpsQ0extdvvSNWOb78vWnwKDkfMv1kpb1ROp6lqI5N2ORE3WLxp4Fi7bq8KqY0/DzVi36I61u5Mz7T5PfgmjniZLC9r43pm1zVzRUPKhMbTdK/BtyW23Rrn0TnZoqbqNT2m+7jQpNNPFUQMmge2SN6Ztc1c0VDHdtTRP4Z8bJi9Gk+FUecPKADE2g4p0AfFxLh+mvtJscv3J2f9KZE3Wr+qe4ndTgi+wSqxlK2ZvqfHI3Je1UK8DPaya7UaR5NHJ6Ps5E9arwn8I35nX/o52kZ4jzOxB0c7SM8SyAzb657Q1u5rHvKN+Z2IOjn6RniPM7EHRz9IzxLIBvrntB3NY95RvzOxB0c7SM8R5nYg6OfpGeJZAN9c9oO5rHvKSWzCd8guVJLLQOaxkzHOXZGbiIqe8+1qrejbfjJ/iUAn+qt6Nt+Mn+It3qrt6mZS/iUY2LXFE+ejdUP8nB1be4854KH+Tg6tvcec0583Wp9MAAI9AAAAAAAAAAAABQPmX2zUt6onU9S3JybsciJ95i8aGDtNxr8G3XybckV9E92aKm8iL/W39UN9ervS2aidVVbtxNxjE33rxIYK20NfjW7fb7gqx0ETskRN7L2G/qv/wAm3Y16k9f0/wDvJyszTtaey/k/5+VMRc0RU3lAaiNaiIm4gNR1X6AAAAAAAAAAAAACf6q3o234ydzSgGZxxYJr3QRfZNb9ogcrmtcuSORU3Uz7OwzWKopuRMtTOt1XMeqmmPF9+i/k4Orb3HnJtC7HcETIY2S61ia1M2xquSe8/ez495N+jjPc4/j6o+2GM/SNOzq+lGOE62fHvJv0cY2fHvsP0cZNvPKPte8I+Or6UYE52fHvJv0cY2fHvJv0cY288o+zfx8dX0owJzs+PeTfo4xs+PeTfo4xt55R9m/j46vpRgTnZ8e8m/RxjZ8e+w/Rxjbzyj7N/Hx1fSjAnOz499h+jjGz495N+jjG3nlH2b+Pjq+lFzPQvV3pbPROqat+SJuMYnpPXiQxOz495OT/AMIxS4Tvd6rGVGI6lzYmr6CvRXKnEiJuNLFimnxrqjT8JVmXK46tq3Ov5jwetbqGvxvdVrrgro6CNckRF3MvZb+qlJpaeKkp2QU8bY4mJk1rU3EQUtNDSQMgp2Njijbk1rU3EQ8xju3Zr8I8IhnxsaLMTM+NU+cuA6DE2gHMz17hW09BSyVNXK2OJiZq5REa+EJMxEay7W1cFDTSVNVI2OKNM3OUxtRqkUjXqlPQTyNTec5yNz/LdMpijEdRfanL70dIxf4cWf8Ad3v7j4R07OFT1dbnm+ey+lq+v1bPl7qHtlR9GP0qeA2yo+jH6ZPAngM2zs+zT71yuX6UPbKj6MfpU8BtlR9GP0yeBPANnZ9jvXK5fpQ9sqPox+lTwG2VH0Y/TJ4E8A2dn2XvXK5fpQ9sqPox+mTwG2TH0W/Sp4E8A2dn2TvTK5fpQ9smPot+lTwG2VH0W/Sp4E8A2dn2O9crl+lD2yo+i36VPAbZUfRb9MngTwDZ2fZe9crl+lETVJiz3bZJl7pU8DXWS6wXm3srKbXI1yq1Wu32qm+ikNKnqZcHn/iH9yGtlY9FujrUt/o3OvXr3UrnWNGuOgHPd4AAAAABkAAAAAAAerca6C3UclVVvRkUaZqv6fEkWJsRVF9qs3Zx0rF/hQ573vXjUq97tcN3tstFM5WteiZOTfaqbqKRy82qqs9Y6lrGZKm6x6ei9ONDfwYtzM6+bh9MVXopiI9L0AAdR86AAAAAAAAAAAAAAAAFT1MuDz/xD+5CWFT1MuDz/wAQ/uQ087+J1Oh/7n/TXgA5D6oAAAAAAAAAAAAAcPm32zUt6onU1U3Jd+ORPSYvGh9M4pYmYnWHmuimumaao8ENvVpqrPWupatmS77Hp6L040PQLhfLPS3qidTVTfeyRPSYvGhPKrAF4ilVsDoJ4/U7X61fzRTrWcymqP650l8xl9F3LdetqNYZIGm8xL7yMOmQeYl95GHTIZtxa5NTY5HCWZBpvMS+8jDpkHmJfeRh0yDcWuRscjhLMg03mJfeRh0yDzEvvIw6ZBuLXI2ORwlmQafzEvvIw6ZDnmJfeRh0yDcWuRscjhLMg+7csJ3a2UM1bVxxNhhTN6tkRVyzy3vzM79pj9/YXt7XJNlkcJeUHsWajmvNalHQojplarkRy61Mk390+/5iX3kYdMhNxa5LssjhLMFT1MuDz/xD+5DJ+Yl95GDTIUHCdnfZLQyllej5Vcr3q3ezX1IauXeort6Uzq6XReLet3+tXTMRo+0ADmPogAAAAAAAAAAAAAAAA5kdAAAAAAAAAAAAZ7H/AAPufVp9SEMLnj/gfc+rT6kIYWElrdS3hZH1EnchZyMalvCyPqJO5CziSDI5kdBFAAAAAAAAAAAAAAAAAAAAAAAAAAAAAAAAZ7H/AAPufVp9SEMLpj/gfc+rT6kIWWElrdS7hZH1EnchZyMal3CyPqJO5CziSAAEUAAAAAAAAAAAAAAAAAAAAAAAAAAAAAAABnsf8D7n1afUhDC54/4H3Pq0+pCGFhJa3Ut4WR9RJ3IWcjGpdwsj6iTuQs4kgABFAAAAAAAAAAAAAAAAAAAAAAAAAAAAAAAAZ7H/AAPufVp9SEMLnj/gfc+rT6kIYWElrdS7hZH1EnchZyMal3CyPqJO5CziSAAEUAAAAAAAAAAAAAAAAAAAAAAAAAAAAAAAB8jFlDLcsO19HTpnLJEusTjVN1E/sQN7HMe5j2q1zVyc1UyVF4j+ksj5VfhuzXGfZ623U8sy771bkq/HLfLAnepPbZ5bzLcNYqU8MTma9U3HPXLcT8sytHipqeGlhbDTRMiiYmTWMaiIn5IeUgAAAAAAAAAAAAAAAAAAD//Z"/>
          <p:cNvSpPr>
            <a:spLocks noChangeAspect="1" noChangeArrowheads="1"/>
          </p:cNvSpPr>
          <p:nvPr/>
        </p:nvSpPr>
        <p:spPr bwMode="auto">
          <a:xfrm>
            <a:off x="1831975" y="7939"/>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29" tIns="45714" rIns="91429" bIns="45714" numCol="1" anchor="t" anchorCtr="0" compatLnSpc="1">
            <a:prstTxWarp prst="textNoShape">
              <a:avLst/>
            </a:prstTxWarp>
          </a:bodyPr>
          <a:lstStyle/>
          <a:p>
            <a:pPr defTabSz="914293"/>
            <a:endParaRPr lang="en-US" dirty="0">
              <a:solidFill>
                <a:prstClr val="black"/>
              </a:solidFill>
              <a:latin typeface="Calibri"/>
            </a:endParaRPr>
          </a:p>
        </p:txBody>
      </p:sp>
      <p:sp>
        <p:nvSpPr>
          <p:cNvPr id="5" name="AutoShape 6" descr="data:image/jpeg;base64,/9j/4AAQSkZJRgABAQAAAQABAAD/2wBDAAkGBwgHBgkIBwgKCgkLDRYPDQwMDRsUFRAWIB0iIiAdHx8kKDQsJCYxJx8fLT0tMTU3Ojo6Iys/RD84QzQ5Ojf/2wBDAQoKCg0MDRoPDxo3JR8lNzc3Nzc3Nzc3Nzc3Nzc3Nzc3Nzc3Nzc3Nzc3Nzc3Nzc3Nzc3Nzc3Nzc3Nzc3Nzc3Nzf/wAARCADdAOQDASIAAhEBAxEB/8QAHAABAQEBAAMBAQAAAAAAAAAAAAcGAQMEBQII/8QARxAAAQMCAgEPCQYFAwUAAAAAAAECAwQFBhGTBxITFyExNlFTVFVzkbHRFRYyQVJhcZSyFCJ0gcHSIzRCocIkNWIzgpKi8P/EABoBAQEAAwEBAAAAAAAAAAAAAAABAwQFAgb/xAAuEQEAAQMDAAoCAQUBAAAAAAAAAQIDBBEUUgUSExUhMTJRU5FhoTMiNEGBwfD/2gAMAwEAAhEDEQA/ALiAAAAAAAAAAAAAAADjlRqKqrkib6qYe86pNtop3Q0FO+tVq5LIjtYzP3Lu59h+9VS6S0NjjpYHKx1ZIrHuRcl1iJmqfnmifDMkBdEVe2ap1BUTtjuFJJSNVctlR+vanx3EU3cUjJo2yRPa9j0RzXNXNFRfWh/NpUtSS6yz0lXbZnK5tPk+LP8ApaueafDPLtGhqoYAIoAABw6AOHQAOHQAAAAAAAAcUDoPDU1ENLA+eokbHExM3OcuSIhlKnVDtUcithgqpkT+prUai9qnui3XX6Y1YbuRas+urRsQYjbHt/Mavtb4jbHt/Martb4mTbXuLD3hi84bcGI2x7fzGq7W+I2x7fzKq7W+I213ineGLzhtwYjbHt/Martb4jbHt/Mqrtb4jbXeJ3hi84bcGI2x7fzGq7W+I2x7fzGq7W+I213iveGLzh7uqBh2fEFsiSiVv2mnkVzGvXJHoqZKmfHvEwnwjiGB2tfaal3vjaj0/tmULbHt/Martb4jbHt/Martb4jbXuKd4YvOE7hwniCZ2tbaKpF/5s1qdq5FH1O8MVVhiqai4o1tRPrWpG12etame+qbmaqv9j8bY9v5jVf+viNse38xqu1viXb3uJ3hi84bY6YlNUe3qu7RVaJ/2+JqbTcqe7UTKukcro38aZKipvopjrtV0RrVDLayrN6dKKtZe6cOoDG2A4dAHAdAHDoAAAAczB0AczPFV1MNJTvnqZGxxRpm5zt5EOVdTDR08lRUyNjijTNznLuIhJsWYnmvk+xxZx0TFzZH63L7TvD1GexYqu1aR5NLMzKMajWfP/EGLMTzXyfYos46Fi/cZvK//k7w9RnTpw7NFFNFOlL5K9ervVzXXPiAA9sYAAAAAA6xrnuRrEVXOXJET1qamHAN7lja5yU0aqnovlXNOxDxXcoo9Ustqxcu+inVlQa3a+vXt0mkd+0bX169uk0jv2njcWuTNsMnhLJA1u19evbpNI79o2vr17dJpXftG5tcjYZPCWSKrqZ8HF69/wChl9r69e3SaRf2m3wdaaizWhaSrWNZNlc/+GqqmSmrl3qK7elMuj0Zi3rV/rV0zEaPvAIDmPogAAAAAAAAAAAAB8vEVoZerXJRvesark5j09Tk3s04iN3K31NsrH0tZHrJWdjk40X1oXdUPjYlw/TX2j2OXJk7N2KZE3Wr+qe42sbI7KdJ8nM6QwIyKetT6oRj1nD2rlQVNtrH0tZHrJWdjk40X1oeqdiJiY1h8rVTNM6T5gAKgAAAAA9yzf7vQ/iGfUhVcYYgWwUUb4Y2vqJnK2NHbyZb6qSqzf7xQ/iGfUhtdVb0bb8ZP8TRyKYqvUxLsYNyq3iXKqfPWHrx3nG07GyxUj9Y5M2qlMmSp+Z+vKmOuaSfLtN/RJ/o4Orb3HnyNOb9PCHWjDrmNe1qTnypjrmkny7R5Ux1zST5dpRshkTt44QbKv5avtOfKmOuaSfLtHlTHXNJPlmlGyGQ7enhC7Kv5avtOfKmOuaSfLtHlTHXNJPlmlGyGQ7enhBsq/lq+058qY65pJ8u0eVMdc0k+WaUbIZDt44QbKv5avtOfKmOuaSfLtHlTHXNJPl2lGyGQ7eOEGyr+Wr7Tnypjrf+ySfLNPLQY3uNFWNpsQ0extdvvSNWOb78vWnwKDkfMv1kpb1ROp6lqI5N2ORE3WLxp4Fi7bq8KqY0/DzVi36I61u5Mz7T5PfgmjniZLC9r43pm1zVzRUPKhMbTdK/BtyW23Rrn0TnZoqbqNT2m+7jQpNNPFUQMmge2SN6Ztc1c0VDHdtTRP4Z8bJi9Gk+FUecPKADE2g4p0AfFxLh+mvtJscv3J2f9KZE3Wr+qe4ndTgi+wSqxlK2ZvqfHI3Je1UK8DPaya7UaR5NHJ6Ps5E9arwn8I35nX/o52kZ4jzOxB0c7SM8SyAzb657Q1u5rHvKN+Z2IOjn6RniPM7EHRz9IzxLIBvrntB3NY95RvzOxB0c7SM8R5nYg6OfpGeJZAN9c9oO5rHvKSWzCd8guVJLLQOaxkzHOXZGbiIqe8+1qrejbfjJ/iUAn+qt6Nt+Mn+It3qrt6mZS/iUY2LXFE+ejdUP8nB1be4854KH+Tg6tvcec0583Wp9MAAI9AAAAAAAAAAAABQPmX2zUt6onU9S3JybsciJ95i8aGDtNxr8G3XybckV9E92aKm8iL/W39UN9ervS2aidVVbtxNxjE33rxIYK20NfjW7fb7gqx0ETskRN7L2G/qv/wAm3Y16k9f0/wDvJyszTtaey/k/5+VMRc0RU3lAaiNaiIm4gNR1X6AAAAAAAAAAAAACf6q3o234ydzSgGZxxYJr3QRfZNb9ogcrmtcuSORU3Uz7OwzWKopuRMtTOt1XMeqmmPF9+i/k4Orb3HnJtC7HcETIY2S61ia1M2xquSe8/ez495N+jjPc4/j6o+2GM/SNOzq+lGOE62fHvJv0cY2fHvsP0cZNvPKPte8I+Or6UYE52fHvJv0cY2fHvJv0cY288o+zfx8dX0owJzs+PeTfo4xs+PeTfo4xt55R9m/j46vpRgTnZ8e8m/RxjZ8e+w/Rxjbzyj7N/Hx1fSjAnOz499h+jjGz495N+jjG3nlH2b+Pjq+lFzPQvV3pbPROqat+SJuMYnpPXiQxOz495OT/AMIxS4Tvd6rGVGI6lzYmr6CvRXKnEiJuNLFimnxrqjT8JVmXK46tq3Ov5jwetbqGvxvdVrrgro6CNckRF3MvZb+qlJpaeKkp2QU8bY4mJk1rU3EQUtNDSQMgp2Njijbk1rU3EQ8xju3Zr8I8IhnxsaLMTM+NU+cuA6DE2gHMz17hW09BSyVNXK2OJiZq5REa+EJMxEay7W1cFDTSVNVI2OKNM3OUxtRqkUjXqlPQTyNTec5yNz/LdMpijEdRfanL70dIxf4cWf8Ad3v7j4R07OFT1dbnm+ey+lq+v1bPl7qHtlR9GP0qeA2yo+jH6ZPAngM2zs+zT71yuX6UPbKj6MfpU8BtlR9GP0yeBPANnZ9jvXK5fpQ9sqPox+lTwG2VH0Y/TJ4E8A2dn2XvXK5fpQ9sqPox+mTwG2TH0W/Sp4E8A2dn2TvTK5fpQ9smPot+lTwG2VH0W/Sp4E8A2dn2O9crl+lD2yo+i36VPAbZUfRb9MngTwDZ2fZe9crl+lETVJiz3bZJl7pU8DXWS6wXm3srKbXI1yq1Wu32qm+ikNKnqZcHn/iH9yGtlY9FujrUt/o3OvXr3UrnWNGuOgHPd4AAAAABkAAAAAAAerca6C3UclVVvRkUaZqv6fEkWJsRVF9qs3Zx0rF/hQ573vXjUq97tcN3tstFM5WteiZOTfaqbqKRy82qqs9Y6lrGZKm6x6ei9ONDfwYtzM6+bh9MVXopiI9L0AAdR86AAAAAAAAAAAAAAAAFT1MuDz/xD+5CWFT1MuDz/wAQ/uQ087+J1Oh/7n/TXgA5D6oAAAAAAAAAAAAAcPm32zUt6onU1U3Jd+ORPSYvGh9M4pYmYnWHmuimumaao8ENvVpqrPWupatmS77Hp6L040PQLhfLPS3qidTVTfeyRPSYvGhPKrAF4ilVsDoJ4/U7X61fzRTrWcymqP650l8xl9F3LdetqNYZIGm8xL7yMOmQeYl95GHTIZtxa5NTY5HCWZBpvMS+8jDpkHmJfeRh0yDcWuRscjhLMg03mJfeRh0yDzEvvIw6ZBuLXI2ORwlmQafzEvvIw6ZDnmJfeRh0yDcWuRscjhLMg+7csJ3a2UM1bVxxNhhTN6tkRVyzy3vzM79pj9/YXt7XJNlkcJeUHsWajmvNalHQojplarkRy61Mk390+/5iX3kYdMhNxa5LssjhLMFT1MuDz/xD+5DJ+Yl95GDTIUHCdnfZLQyllej5Vcr3q3ezX1IauXeort6Uzq6XReLet3+tXTMRo+0ADmPogAAAAAAAAAAAAAAAA5kdAAAAAAAAAAAAZ7H/AAPufVp9SEMLnj/gfc+rT6kIYWElrdS3hZH1EnchZyMalvCyPqJO5CziSDI5kdBFAAAAAAAAAAAAAAAAAAAAAAAAAAAAAAAAZ7H/AAPufVp9SEMLpj/gfc+rT6kIWWElrdS7hZH1EnchZyMal3CyPqJO5CziSAAEUAAAAAAAAAAAAAAAAAAAAAAAAAAAAAAABnsf8D7n1afUhDC54/4H3Pq0+pCGFhJa3Ut4WR9RJ3IWcjGpdwsj6iTuQs4kgABFAAAAAAAAAAAAAAAAAAAAAAAAAAAAAAAAZ7H/AAPufVp9SEMLnj/gfc+rT6kIYWElrdS7hZH1EnchZyMal3CyPqJO5CziSAAEUAAAAAAAAAAAAAAAAAAAAAAAAAAAAAAAB8jFlDLcsO19HTpnLJEusTjVN1E/sQN7HMe5j2q1zVyc1UyVF4j+ksj5VfhuzXGfZ623U8sy771bkq/HLfLAnepPbZ5bzLcNYqU8MTma9U3HPXLcT8sytHipqeGlhbDTRMiiYmTWMaiIn5IeUgAAAAAAAAAAAAAAAAAAD//Z"/>
          <p:cNvSpPr>
            <a:spLocks noChangeAspect="1" noChangeArrowheads="1"/>
          </p:cNvSpPr>
          <p:nvPr/>
        </p:nvSpPr>
        <p:spPr bwMode="auto">
          <a:xfrm>
            <a:off x="1984375" y="160339"/>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29" tIns="45714" rIns="91429" bIns="45714" numCol="1" anchor="t" anchorCtr="0" compatLnSpc="1">
            <a:prstTxWarp prst="textNoShape">
              <a:avLst/>
            </a:prstTxWarp>
          </a:bodyPr>
          <a:lstStyle/>
          <a:p>
            <a:pPr defTabSz="914293"/>
            <a:endParaRPr lang="en-US" dirty="0">
              <a:solidFill>
                <a:prstClr val="black"/>
              </a:solidFill>
              <a:latin typeface="Calibri"/>
            </a:endParaRPr>
          </a:p>
        </p:txBody>
      </p:sp>
      <p:sp>
        <p:nvSpPr>
          <p:cNvPr id="13" name="TextBox 12"/>
          <p:cNvSpPr txBox="1"/>
          <p:nvPr/>
        </p:nvSpPr>
        <p:spPr>
          <a:xfrm>
            <a:off x="1158950" y="182938"/>
            <a:ext cx="5165652" cy="1077206"/>
          </a:xfrm>
          <a:prstGeom prst="rect">
            <a:avLst/>
          </a:prstGeom>
          <a:noFill/>
        </p:spPr>
        <p:txBody>
          <a:bodyPr wrap="square" lIns="91429" tIns="45714" rIns="91429" bIns="45714" rtlCol="0" anchor="b">
            <a:spAutoFit/>
          </a:bodyPr>
          <a:lstStyle/>
          <a:p>
            <a:pPr defTabSz="914293"/>
            <a:r>
              <a:rPr lang="en-US" sz="3200" b="1" dirty="0">
                <a:solidFill>
                  <a:srgbClr val="002060"/>
                </a:solidFill>
                <a:latin typeface="Calibri"/>
              </a:rPr>
              <a:t>Data Entry for the HIC </a:t>
            </a:r>
            <a:br>
              <a:rPr lang="en-US" sz="3200" b="1" dirty="0">
                <a:solidFill>
                  <a:srgbClr val="002060"/>
                </a:solidFill>
                <a:latin typeface="Calibri"/>
              </a:rPr>
            </a:br>
            <a:r>
              <a:rPr lang="en-US" sz="3200" b="1" dirty="0">
                <a:solidFill>
                  <a:srgbClr val="002060"/>
                </a:solidFill>
                <a:latin typeface="Calibri"/>
              </a:rPr>
              <a:t>(Bed Counts)</a:t>
            </a:r>
          </a:p>
        </p:txBody>
      </p:sp>
      <p:cxnSp>
        <p:nvCxnSpPr>
          <p:cNvPr id="14" name="Straight Connector 13"/>
          <p:cNvCxnSpPr/>
          <p:nvPr/>
        </p:nvCxnSpPr>
        <p:spPr>
          <a:xfrm>
            <a:off x="1524000" y="1219200"/>
            <a:ext cx="9144000" cy="0"/>
          </a:xfrm>
          <a:prstGeom prst="line">
            <a:avLst/>
          </a:prstGeom>
          <a:ln>
            <a:solidFill>
              <a:srgbClr val="FFC000"/>
            </a:solidFill>
          </a:ln>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p14="http://schemas.microsoft.com/office/powerpoint/2010/main" val="9741441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3BF8155-B745-422F-8654-DA36B346B386}"/>
              </a:ext>
            </a:extLst>
          </p:cNvPr>
          <p:cNvSpPr>
            <a:spLocks noGrp="1"/>
          </p:cNvSpPr>
          <p:nvPr>
            <p:ph type="title"/>
          </p:nvPr>
        </p:nvSpPr>
        <p:spPr>
          <a:xfrm>
            <a:off x="838200" y="365126"/>
            <a:ext cx="10515600" cy="985210"/>
          </a:xfrm>
        </p:spPr>
        <p:txBody>
          <a:bodyPr/>
          <a:lstStyle/>
          <a:p>
            <a:r>
              <a:rPr lang="en-US" dirty="0"/>
              <a:t>Bed Change Form Preview</a:t>
            </a:r>
          </a:p>
        </p:txBody>
      </p:sp>
      <p:graphicFrame>
        <p:nvGraphicFramePr>
          <p:cNvPr id="12" name="Content Placeholder 11">
            <a:extLst>
              <a:ext uri="{FF2B5EF4-FFF2-40B4-BE49-F238E27FC236}">
                <a16:creationId xmlns="" xmlns:a16="http://schemas.microsoft.com/office/drawing/2014/main" id="{63893840-5E9C-4C66-ADCF-6D753251C12D}"/>
              </a:ext>
            </a:extLst>
          </p:cNvPr>
          <p:cNvGraphicFramePr>
            <a:graphicFrameLocks noGrp="1"/>
          </p:cNvGraphicFramePr>
          <p:nvPr>
            <p:ph sz="half" idx="1"/>
            <p:extLst/>
          </p:nvPr>
        </p:nvGraphicFramePr>
        <p:xfrm>
          <a:off x="838200" y="2808542"/>
          <a:ext cx="5181598" cy="3370268"/>
        </p:xfrm>
        <a:graphic>
          <a:graphicData uri="http://schemas.openxmlformats.org/drawingml/2006/table">
            <a:tbl>
              <a:tblPr/>
              <a:tblGrid>
                <a:gridCol w="2039210">
                  <a:extLst>
                    <a:ext uri="{9D8B030D-6E8A-4147-A177-3AD203B41FA5}">
                      <a16:colId xmlns="" xmlns:a16="http://schemas.microsoft.com/office/drawing/2014/main" val="407189405"/>
                    </a:ext>
                  </a:extLst>
                </a:gridCol>
                <a:gridCol w="785597">
                  <a:extLst>
                    <a:ext uri="{9D8B030D-6E8A-4147-A177-3AD203B41FA5}">
                      <a16:colId xmlns="" xmlns:a16="http://schemas.microsoft.com/office/drawing/2014/main" val="3509772800"/>
                    </a:ext>
                  </a:extLst>
                </a:gridCol>
                <a:gridCol w="785597">
                  <a:extLst>
                    <a:ext uri="{9D8B030D-6E8A-4147-A177-3AD203B41FA5}">
                      <a16:colId xmlns="" xmlns:a16="http://schemas.microsoft.com/office/drawing/2014/main" val="1534241315"/>
                    </a:ext>
                  </a:extLst>
                </a:gridCol>
                <a:gridCol w="785597">
                  <a:extLst>
                    <a:ext uri="{9D8B030D-6E8A-4147-A177-3AD203B41FA5}">
                      <a16:colId xmlns="" xmlns:a16="http://schemas.microsoft.com/office/drawing/2014/main" val="2526060335"/>
                    </a:ext>
                  </a:extLst>
                </a:gridCol>
                <a:gridCol w="785597">
                  <a:extLst>
                    <a:ext uri="{9D8B030D-6E8A-4147-A177-3AD203B41FA5}">
                      <a16:colId xmlns="" xmlns:a16="http://schemas.microsoft.com/office/drawing/2014/main" val="1203857309"/>
                    </a:ext>
                  </a:extLst>
                </a:gridCol>
              </a:tblGrid>
              <a:tr h="166433">
                <a:tc>
                  <a:txBody>
                    <a:bodyPr/>
                    <a:lstStyle/>
                    <a:p>
                      <a:pPr algn="l" fontAlgn="b"/>
                      <a:r>
                        <a:rPr lang="en-US" sz="1000" b="1" i="0" u="none" strike="noStrike">
                          <a:solidFill>
                            <a:srgbClr val="000000"/>
                          </a:solidFill>
                          <a:effectLst/>
                          <a:latin typeface="Calibri" panose="020F0502020204030204" pitchFamily="34" charset="0"/>
                        </a:rPr>
                        <a:t>Agency Name</a:t>
                      </a:r>
                    </a:p>
                  </a:txBody>
                  <a:tcPr marL="8322" marR="8322" marT="83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b"/>
                      <a:r>
                        <a:rPr lang="en-US" sz="1000" b="1" i="0" u="none" strike="noStrike">
                          <a:solidFill>
                            <a:srgbClr val="000000"/>
                          </a:solidFill>
                          <a:effectLst/>
                          <a:latin typeface="Calibri" panose="020F0502020204030204" pitchFamily="34" charset="0"/>
                        </a:rPr>
                        <a:t> </a:t>
                      </a:r>
                    </a:p>
                  </a:txBody>
                  <a:tcPr marL="8322" marR="8322" marT="83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2590849866"/>
                  </a:ext>
                </a:extLst>
              </a:tr>
              <a:tr h="166433">
                <a:tc>
                  <a:txBody>
                    <a:bodyPr/>
                    <a:lstStyle/>
                    <a:p>
                      <a:pPr algn="l" fontAlgn="b"/>
                      <a:r>
                        <a:rPr lang="en-US" sz="1000" b="1" i="0" u="none" strike="noStrike">
                          <a:solidFill>
                            <a:srgbClr val="000000"/>
                          </a:solidFill>
                          <a:effectLst/>
                          <a:latin typeface="Calibri" panose="020F0502020204030204" pitchFamily="34" charset="0"/>
                        </a:rPr>
                        <a:t>Project Name</a:t>
                      </a:r>
                    </a:p>
                  </a:txBody>
                  <a:tcPr marL="8322" marR="8322" marT="83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b"/>
                      <a:r>
                        <a:rPr lang="en-US" sz="1000" b="1" i="0" u="none" strike="noStrike">
                          <a:solidFill>
                            <a:srgbClr val="000000"/>
                          </a:solidFill>
                          <a:effectLst/>
                          <a:latin typeface="Calibri" panose="020F0502020204030204" pitchFamily="34" charset="0"/>
                        </a:rPr>
                        <a:t> </a:t>
                      </a:r>
                    </a:p>
                  </a:txBody>
                  <a:tcPr marL="8322" marR="8322" marT="83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334651746"/>
                  </a:ext>
                </a:extLst>
              </a:tr>
              <a:tr h="166433">
                <a:tc>
                  <a:txBody>
                    <a:bodyPr/>
                    <a:lstStyle/>
                    <a:p>
                      <a:pPr algn="l" fontAlgn="b"/>
                      <a:r>
                        <a:rPr lang="en-US" sz="1000" b="1" i="0" u="none" strike="noStrike">
                          <a:solidFill>
                            <a:srgbClr val="000000"/>
                          </a:solidFill>
                          <a:effectLst/>
                          <a:latin typeface="Calibri" panose="020F0502020204030204" pitchFamily="34" charset="0"/>
                        </a:rPr>
                        <a:t>PIT ID</a:t>
                      </a:r>
                    </a:p>
                  </a:txBody>
                  <a:tcPr marL="8322" marR="8322" marT="8322"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Calibri" panose="020F0502020204030204" pitchFamily="34" charset="0"/>
                        </a:rPr>
                        <a:t> </a:t>
                      </a:r>
                    </a:p>
                  </a:txBody>
                  <a:tcPr marL="8322" marR="8322" marT="83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8322" marR="8322" marT="832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8322" marR="8322" marT="832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8322" marR="8322" marT="832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022068460"/>
                  </a:ext>
                </a:extLst>
              </a:tr>
              <a:tr h="166433">
                <a:tc>
                  <a:txBody>
                    <a:bodyPr/>
                    <a:lstStyle/>
                    <a:p>
                      <a:pPr algn="l" fontAlgn="b"/>
                      <a:r>
                        <a:rPr lang="en-US" sz="1000" b="1" i="0" u="none" strike="noStrike">
                          <a:solidFill>
                            <a:srgbClr val="000000"/>
                          </a:solidFill>
                          <a:effectLst/>
                          <a:latin typeface="Calibri" panose="020F0502020204030204" pitchFamily="34" charset="0"/>
                        </a:rPr>
                        <a:t>Contact Name</a:t>
                      </a:r>
                    </a:p>
                  </a:txBody>
                  <a:tcPr marL="8322" marR="8322" marT="83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b"/>
                      <a:r>
                        <a:rPr lang="en-US" sz="1000" b="1" i="0" u="none" strike="noStrike">
                          <a:solidFill>
                            <a:srgbClr val="000000"/>
                          </a:solidFill>
                          <a:effectLst/>
                          <a:latin typeface="Calibri" panose="020F0502020204030204" pitchFamily="34" charset="0"/>
                        </a:rPr>
                        <a:t> </a:t>
                      </a:r>
                    </a:p>
                  </a:txBody>
                  <a:tcPr marL="8322" marR="8322" marT="83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512714778"/>
                  </a:ext>
                </a:extLst>
              </a:tr>
              <a:tr h="166433">
                <a:tc>
                  <a:txBody>
                    <a:bodyPr/>
                    <a:lstStyle/>
                    <a:p>
                      <a:pPr algn="l" fontAlgn="b"/>
                      <a:r>
                        <a:rPr lang="en-US" sz="1000" b="1" i="0" u="none" strike="noStrike">
                          <a:solidFill>
                            <a:srgbClr val="000000"/>
                          </a:solidFill>
                          <a:effectLst/>
                          <a:latin typeface="Calibri" panose="020F0502020204030204" pitchFamily="34" charset="0"/>
                        </a:rPr>
                        <a:t>Phone Number</a:t>
                      </a:r>
                    </a:p>
                  </a:txBody>
                  <a:tcPr marL="8322" marR="8322" marT="83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1000" b="1" i="0" u="none" strike="noStrike">
                          <a:solidFill>
                            <a:srgbClr val="000000"/>
                          </a:solidFill>
                          <a:effectLst/>
                          <a:latin typeface="Calibri" panose="020F0502020204030204" pitchFamily="34" charset="0"/>
                        </a:rPr>
                        <a:t> </a:t>
                      </a:r>
                    </a:p>
                  </a:txBody>
                  <a:tcPr marL="8322" marR="8322" marT="83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8322" marR="8322" marT="832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8322" marR="8322" marT="832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241121727"/>
                  </a:ext>
                </a:extLst>
              </a:tr>
              <a:tr h="166433">
                <a:tc>
                  <a:txBody>
                    <a:bodyPr/>
                    <a:lstStyle/>
                    <a:p>
                      <a:pPr algn="l" fontAlgn="b"/>
                      <a:r>
                        <a:rPr lang="en-US" sz="1000" b="1" i="0" u="none" strike="noStrike">
                          <a:solidFill>
                            <a:srgbClr val="000000"/>
                          </a:solidFill>
                          <a:effectLst/>
                          <a:latin typeface="Calibri" panose="020F0502020204030204" pitchFamily="34" charset="0"/>
                        </a:rPr>
                        <a:t>Email</a:t>
                      </a:r>
                    </a:p>
                  </a:txBody>
                  <a:tcPr marL="8322" marR="8322" marT="83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b"/>
                      <a:r>
                        <a:rPr lang="en-US" sz="1000" b="1" i="0" u="none" strike="noStrike">
                          <a:solidFill>
                            <a:srgbClr val="000000"/>
                          </a:solidFill>
                          <a:effectLst/>
                          <a:latin typeface="Calibri" panose="020F0502020204030204" pitchFamily="34" charset="0"/>
                        </a:rPr>
                        <a:t> </a:t>
                      </a:r>
                    </a:p>
                  </a:txBody>
                  <a:tcPr marL="8322" marR="8322" marT="83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956035997"/>
                  </a:ext>
                </a:extLst>
              </a:tr>
              <a:tr h="166433">
                <a:tc>
                  <a:txBody>
                    <a:bodyPr/>
                    <a:lstStyle/>
                    <a:p>
                      <a:pPr algn="l" fontAlgn="b"/>
                      <a:r>
                        <a:rPr lang="en-US" sz="1000" b="1" i="0" u="none" strike="noStrike">
                          <a:solidFill>
                            <a:srgbClr val="000000"/>
                          </a:solidFill>
                          <a:effectLst/>
                          <a:latin typeface="Calibri" panose="020F0502020204030204" pitchFamily="34" charset="0"/>
                        </a:rPr>
                        <a:t>Bed Type (ES Only)</a:t>
                      </a:r>
                    </a:p>
                  </a:txBody>
                  <a:tcPr marL="8322" marR="8322" marT="83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a:t>
                      </a:r>
                    </a:p>
                  </a:txBody>
                  <a:tcPr marL="8322" marR="8322" marT="83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8322" marR="8322" marT="832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8322" marR="8322" marT="832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8322" marR="8322" marT="8322"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1904783158"/>
                  </a:ext>
                </a:extLst>
              </a:tr>
              <a:tr h="166433">
                <a:tc>
                  <a:txBody>
                    <a:bodyPr/>
                    <a:lstStyle/>
                    <a:p>
                      <a:pPr algn="l" fontAlgn="b"/>
                      <a:r>
                        <a:rPr lang="en-US" sz="1000" b="1" i="0" u="none" strike="noStrike">
                          <a:solidFill>
                            <a:srgbClr val="000000"/>
                          </a:solidFill>
                          <a:effectLst/>
                          <a:latin typeface="Calibri" panose="020F0502020204030204" pitchFamily="34" charset="0"/>
                        </a:rPr>
                        <a:t>Housing Type</a:t>
                      </a:r>
                    </a:p>
                  </a:txBody>
                  <a:tcPr marL="8322" marR="8322" marT="83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1000" b="0" i="0" u="none" strike="noStrike">
                          <a:solidFill>
                            <a:srgbClr val="000000"/>
                          </a:solidFill>
                          <a:effectLst/>
                          <a:latin typeface="Calibri" panose="020F0502020204030204" pitchFamily="34" charset="0"/>
                        </a:rPr>
                        <a:t> </a:t>
                      </a:r>
                    </a:p>
                  </a:txBody>
                  <a:tcPr marL="8322" marR="8322" marT="83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8322" marR="8322" marT="832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8322" marR="8322" marT="8322" marB="0" anchor="b">
                    <a:lnL>
                      <a:noFill/>
                    </a:lnL>
                    <a:lnR>
                      <a:noFill/>
                    </a:lnR>
                    <a:lnT>
                      <a:noFill/>
                    </a:lnT>
                    <a:lnB>
                      <a:noFill/>
                    </a:lnB>
                  </a:tcPr>
                </a:tc>
                <a:extLst>
                  <a:ext uri="{0D108BD9-81ED-4DB2-BD59-A6C34878D82A}">
                    <a16:rowId xmlns="" xmlns:a16="http://schemas.microsoft.com/office/drawing/2014/main" val="1857612435"/>
                  </a:ext>
                </a:extLst>
              </a:tr>
              <a:tr h="166433">
                <a:tc>
                  <a:txBody>
                    <a:bodyPr/>
                    <a:lstStyle/>
                    <a:p>
                      <a:pPr algn="l" fontAlgn="b"/>
                      <a:r>
                        <a:rPr lang="en-US" sz="1000" b="1" i="0" u="none" strike="noStrike">
                          <a:solidFill>
                            <a:srgbClr val="000000"/>
                          </a:solidFill>
                          <a:effectLst/>
                          <a:latin typeface="Calibri" panose="020F0502020204030204" pitchFamily="34" charset="0"/>
                        </a:rPr>
                        <a:t>Target Population B</a:t>
                      </a:r>
                    </a:p>
                  </a:txBody>
                  <a:tcPr marL="8322" marR="8322" marT="83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a:t>
                      </a:r>
                    </a:p>
                  </a:txBody>
                  <a:tcPr marL="8322" marR="8322" marT="83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8322" marR="8322" marT="832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8322" marR="8322" marT="8322" marB="0" anchor="b">
                    <a:lnL>
                      <a:noFill/>
                    </a:lnL>
                    <a:lnR>
                      <a:noFill/>
                    </a:lnR>
                    <a:lnT>
                      <a:noFill/>
                    </a:lnT>
                    <a:lnB>
                      <a:noFill/>
                    </a:lnB>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8322" marR="8322" marT="8322" marB="0" anchor="b">
                    <a:lnL>
                      <a:noFill/>
                    </a:lnL>
                    <a:lnR>
                      <a:noFill/>
                    </a:lnR>
                    <a:lnT>
                      <a:noFill/>
                    </a:lnT>
                    <a:lnB>
                      <a:noFill/>
                    </a:lnB>
                  </a:tcPr>
                </a:tc>
                <a:extLst>
                  <a:ext uri="{0D108BD9-81ED-4DB2-BD59-A6C34878D82A}">
                    <a16:rowId xmlns="" xmlns:a16="http://schemas.microsoft.com/office/drawing/2014/main" val="3730397795"/>
                  </a:ext>
                </a:extLst>
              </a:tr>
              <a:tr h="166433">
                <a:tc>
                  <a:txBody>
                    <a:bodyPr/>
                    <a:lstStyle/>
                    <a:p>
                      <a:pPr algn="l" fontAlgn="b"/>
                      <a:endParaRPr lang="en-US" sz="1000" b="1" i="0" u="none" strike="noStrike">
                        <a:solidFill>
                          <a:srgbClr val="000000"/>
                        </a:solidFill>
                        <a:effectLst/>
                        <a:latin typeface="Calibri" panose="020F0502020204030204" pitchFamily="34" charset="0"/>
                      </a:endParaRPr>
                    </a:p>
                  </a:txBody>
                  <a:tcPr marL="8322" marR="8322" marT="832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8322" marR="8322" marT="832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8322" marR="8322" marT="8322" marB="0" anchor="b">
                    <a:lnL>
                      <a:noFill/>
                    </a:lnL>
                    <a:lnR>
                      <a:noFill/>
                    </a:lnR>
                    <a:lnT>
                      <a:noFill/>
                    </a:lnT>
                    <a:lnB>
                      <a:noFill/>
                    </a:lnB>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8322" marR="8322" marT="8322" marB="0" anchor="b">
                    <a:lnL>
                      <a:noFill/>
                    </a:lnL>
                    <a:lnR>
                      <a:noFill/>
                    </a:lnR>
                    <a:lnT>
                      <a:noFill/>
                    </a:lnT>
                    <a:lnB>
                      <a:noFill/>
                    </a:lnB>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8322" marR="8322" marT="8322" marB="0" anchor="b">
                    <a:lnL>
                      <a:noFill/>
                    </a:lnL>
                    <a:lnR>
                      <a:noFill/>
                    </a:lnR>
                    <a:lnT>
                      <a:noFill/>
                    </a:lnT>
                    <a:lnB>
                      <a:noFill/>
                    </a:lnB>
                  </a:tcPr>
                </a:tc>
                <a:extLst>
                  <a:ext uri="{0D108BD9-81ED-4DB2-BD59-A6C34878D82A}">
                    <a16:rowId xmlns="" xmlns:a16="http://schemas.microsoft.com/office/drawing/2014/main" val="1990229255"/>
                  </a:ext>
                </a:extLst>
              </a:tr>
              <a:tr h="208041">
                <a:tc>
                  <a:txBody>
                    <a:bodyPr/>
                    <a:lstStyle/>
                    <a:p>
                      <a:pPr algn="l" fontAlgn="b"/>
                      <a:r>
                        <a:rPr lang="en-US" sz="1200" b="1" i="0" u="none" strike="noStrike">
                          <a:solidFill>
                            <a:srgbClr val="000000"/>
                          </a:solidFill>
                          <a:effectLst/>
                          <a:latin typeface="Calibri" panose="020F0502020204030204" pitchFamily="34" charset="0"/>
                        </a:rPr>
                        <a:t>Total Beds Available</a:t>
                      </a:r>
                    </a:p>
                  </a:txBody>
                  <a:tcPr marL="8322" marR="8322" marT="8322" marB="0" anchor="b">
                    <a:lnL>
                      <a:noFill/>
                    </a:lnL>
                    <a:lnR>
                      <a:noFill/>
                    </a:lnR>
                    <a:lnT>
                      <a:noFill/>
                    </a:lnT>
                    <a:lnB>
                      <a:noFill/>
                    </a:lnB>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8322" marR="8322" marT="8322" marB="0" anchor="b">
                    <a:lnL>
                      <a:noFill/>
                    </a:lnL>
                    <a:lnR>
                      <a:noFill/>
                    </a:lnR>
                    <a:lnT>
                      <a:noFill/>
                    </a:lnT>
                    <a:lnB>
                      <a:noFill/>
                    </a:lnB>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8322" marR="8322" marT="8322" marB="0" anchor="b">
                    <a:lnL>
                      <a:noFill/>
                    </a:lnL>
                    <a:lnR>
                      <a:noFill/>
                    </a:lnR>
                    <a:lnT>
                      <a:noFill/>
                    </a:lnT>
                    <a:lnB>
                      <a:noFill/>
                    </a:lnB>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8322" marR="8322" marT="8322" marB="0" anchor="b">
                    <a:lnL>
                      <a:noFill/>
                    </a:lnL>
                    <a:lnR>
                      <a:noFill/>
                    </a:lnR>
                    <a:lnT>
                      <a:noFill/>
                    </a:lnT>
                    <a:lnB>
                      <a:noFill/>
                    </a:lnB>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8322" marR="8322" marT="8322" marB="0" anchor="b">
                    <a:lnL>
                      <a:noFill/>
                    </a:lnL>
                    <a:lnR>
                      <a:noFill/>
                    </a:lnR>
                    <a:lnT>
                      <a:noFill/>
                    </a:lnT>
                    <a:lnB>
                      <a:noFill/>
                    </a:lnB>
                  </a:tcPr>
                </a:tc>
                <a:extLst>
                  <a:ext uri="{0D108BD9-81ED-4DB2-BD59-A6C34878D82A}">
                    <a16:rowId xmlns="" xmlns:a16="http://schemas.microsoft.com/office/drawing/2014/main" val="3354107166"/>
                  </a:ext>
                </a:extLst>
              </a:tr>
              <a:tr h="166433">
                <a:tc gridSpan="4">
                  <a:txBody>
                    <a:bodyPr/>
                    <a:lstStyle/>
                    <a:p>
                      <a:pPr algn="l" fontAlgn="b"/>
                      <a:r>
                        <a:rPr lang="en-US" sz="1000" b="1" i="1" u="none" strike="noStrike">
                          <a:solidFill>
                            <a:srgbClr val="000000"/>
                          </a:solidFill>
                          <a:effectLst/>
                          <a:latin typeface="Calibri" panose="020F0502020204030204" pitchFamily="34" charset="0"/>
                        </a:rPr>
                        <a:t>The tables in this section count the total beds available for your program.</a:t>
                      </a:r>
                    </a:p>
                  </a:txBody>
                  <a:tcPr marL="8322" marR="8322" marT="8322"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8322" marR="8322" marT="8322" marB="0" anchor="b">
                    <a:lnL>
                      <a:noFill/>
                    </a:lnL>
                    <a:lnR>
                      <a:noFill/>
                    </a:lnR>
                    <a:lnT>
                      <a:noFill/>
                    </a:lnT>
                    <a:lnB>
                      <a:noFill/>
                    </a:lnB>
                  </a:tcPr>
                </a:tc>
                <a:extLst>
                  <a:ext uri="{0D108BD9-81ED-4DB2-BD59-A6C34878D82A}">
                    <a16:rowId xmlns="" xmlns:a16="http://schemas.microsoft.com/office/drawing/2014/main" val="2027712575"/>
                  </a:ext>
                </a:extLst>
              </a:tr>
              <a:tr h="166433">
                <a:tc>
                  <a:txBody>
                    <a:bodyPr/>
                    <a:lstStyle/>
                    <a:p>
                      <a:pPr algn="l" fontAlgn="b"/>
                      <a:r>
                        <a:rPr lang="en-US" sz="1000" b="1" i="0" u="none" strike="noStrike">
                          <a:solidFill>
                            <a:srgbClr val="000000"/>
                          </a:solidFill>
                          <a:effectLst/>
                          <a:latin typeface="Calibri" panose="020F0502020204030204" pitchFamily="34" charset="0"/>
                        </a:rPr>
                        <a:t>Households with Adults and Children</a:t>
                      </a:r>
                    </a:p>
                  </a:txBody>
                  <a:tcPr marL="8322" marR="8322" marT="83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n-US" sz="1000" b="1" i="0" u="none" strike="noStrike">
                          <a:solidFill>
                            <a:srgbClr val="000000"/>
                          </a:solidFill>
                          <a:effectLst/>
                          <a:latin typeface="Calibri" panose="020F0502020204030204" pitchFamily="34" charset="0"/>
                        </a:rPr>
                        <a:t>Units</a:t>
                      </a:r>
                    </a:p>
                  </a:txBody>
                  <a:tcPr marL="8322" marR="8322" marT="83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n-US" sz="1000" b="1" i="0" u="none" strike="noStrike">
                          <a:solidFill>
                            <a:srgbClr val="000000"/>
                          </a:solidFill>
                          <a:effectLst/>
                          <a:latin typeface="Calibri" panose="020F0502020204030204" pitchFamily="34" charset="0"/>
                        </a:rPr>
                        <a:t>Beds</a:t>
                      </a:r>
                    </a:p>
                  </a:txBody>
                  <a:tcPr marL="8322" marR="8322" marT="83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endParaRPr lang="en-US" sz="1000" b="0" i="0" u="none" strike="noStrike" dirty="0">
                        <a:solidFill>
                          <a:srgbClr val="000000"/>
                        </a:solidFill>
                        <a:effectLst/>
                        <a:latin typeface="Calibri" panose="020F0502020204030204" pitchFamily="34" charset="0"/>
                      </a:endParaRPr>
                    </a:p>
                  </a:txBody>
                  <a:tcPr marL="8322" marR="8322" marT="832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8322" marR="8322" marT="8322" marB="0" anchor="b">
                    <a:lnL>
                      <a:noFill/>
                    </a:lnL>
                    <a:lnR>
                      <a:noFill/>
                    </a:lnR>
                    <a:lnT>
                      <a:noFill/>
                    </a:lnT>
                    <a:lnB>
                      <a:noFill/>
                    </a:lnB>
                  </a:tcPr>
                </a:tc>
                <a:extLst>
                  <a:ext uri="{0D108BD9-81ED-4DB2-BD59-A6C34878D82A}">
                    <a16:rowId xmlns="" xmlns:a16="http://schemas.microsoft.com/office/drawing/2014/main" val="507706850"/>
                  </a:ext>
                </a:extLst>
              </a:tr>
              <a:tr h="166433">
                <a:tc>
                  <a:txBody>
                    <a:bodyPr/>
                    <a:lstStyle/>
                    <a:p>
                      <a:pPr algn="l" fontAlgn="b"/>
                      <a:r>
                        <a:rPr lang="en-US" sz="1000" b="1" i="0" u="none" strike="noStrike">
                          <a:solidFill>
                            <a:srgbClr val="000000"/>
                          </a:solidFill>
                          <a:effectLst/>
                          <a:latin typeface="Calibri" panose="020F0502020204030204" pitchFamily="34" charset="0"/>
                        </a:rPr>
                        <a:t>Adults with Children</a:t>
                      </a:r>
                    </a:p>
                  </a:txBody>
                  <a:tcPr marL="8322" marR="8322" marT="83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a:t>
                      </a:r>
                    </a:p>
                  </a:txBody>
                  <a:tcPr marL="8322" marR="8322" marT="83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000" b="0" i="0" u="none" strike="noStrike">
                          <a:solidFill>
                            <a:srgbClr val="000000"/>
                          </a:solidFill>
                          <a:effectLst/>
                          <a:latin typeface="Calibri" panose="020F0502020204030204" pitchFamily="34" charset="0"/>
                        </a:rPr>
                        <a:t> </a:t>
                      </a:r>
                    </a:p>
                  </a:txBody>
                  <a:tcPr marL="8322" marR="8322" marT="83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8322" marR="8322" marT="832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8322" marR="8322" marT="8322" marB="0" anchor="b">
                    <a:lnL>
                      <a:noFill/>
                    </a:lnL>
                    <a:lnR>
                      <a:noFill/>
                    </a:lnR>
                    <a:lnT>
                      <a:noFill/>
                    </a:lnT>
                    <a:lnB>
                      <a:noFill/>
                    </a:lnB>
                  </a:tcPr>
                </a:tc>
                <a:extLst>
                  <a:ext uri="{0D108BD9-81ED-4DB2-BD59-A6C34878D82A}">
                    <a16:rowId xmlns="" xmlns:a16="http://schemas.microsoft.com/office/drawing/2014/main" val="207983738"/>
                  </a:ext>
                </a:extLst>
              </a:tr>
              <a:tr h="166433">
                <a:tc>
                  <a:txBody>
                    <a:bodyPr/>
                    <a:lstStyle/>
                    <a:p>
                      <a:pPr algn="l" fontAlgn="b"/>
                      <a:endParaRPr lang="en-US" sz="1000" b="0" i="0" u="none" strike="noStrike">
                        <a:solidFill>
                          <a:srgbClr val="000000"/>
                        </a:solidFill>
                        <a:effectLst/>
                        <a:latin typeface="Calibri" panose="020F0502020204030204" pitchFamily="34" charset="0"/>
                      </a:endParaRPr>
                    </a:p>
                  </a:txBody>
                  <a:tcPr marL="8322" marR="8322" marT="832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8322" marR="8322" marT="832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8322" marR="8322" marT="832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8322" marR="8322" marT="832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8322" marR="8322" marT="8322"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180022979"/>
                  </a:ext>
                </a:extLst>
              </a:tr>
              <a:tr h="166433">
                <a:tc>
                  <a:txBody>
                    <a:bodyPr/>
                    <a:lstStyle/>
                    <a:p>
                      <a:pPr algn="l" fontAlgn="b"/>
                      <a:r>
                        <a:rPr lang="en-US" sz="1000" b="1" i="0" u="none" strike="noStrike">
                          <a:solidFill>
                            <a:srgbClr val="000000"/>
                          </a:solidFill>
                          <a:effectLst/>
                          <a:latin typeface="Calibri" panose="020F0502020204030204" pitchFamily="34" charset="0"/>
                        </a:rPr>
                        <a:t>Year-Round Beds for Adults Only</a:t>
                      </a:r>
                    </a:p>
                  </a:txBody>
                  <a:tcPr marL="8322" marR="8322" marT="83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n-US" sz="1000" b="1" i="0" u="none" strike="noStrike">
                          <a:solidFill>
                            <a:srgbClr val="000000"/>
                          </a:solidFill>
                          <a:effectLst/>
                          <a:latin typeface="Calibri" panose="020F0502020204030204" pitchFamily="34" charset="0"/>
                        </a:rPr>
                        <a:t>Male</a:t>
                      </a:r>
                    </a:p>
                  </a:txBody>
                  <a:tcPr marL="8322" marR="8322" marT="83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n-US" sz="1000" b="1" i="0" u="none" strike="noStrike">
                          <a:solidFill>
                            <a:srgbClr val="000000"/>
                          </a:solidFill>
                          <a:effectLst/>
                          <a:latin typeface="Calibri" panose="020F0502020204030204" pitchFamily="34" charset="0"/>
                        </a:rPr>
                        <a:t>Female</a:t>
                      </a:r>
                    </a:p>
                  </a:txBody>
                  <a:tcPr marL="8322" marR="8322" marT="83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n-US" sz="1000" b="1" i="0" u="none" strike="noStrike">
                          <a:solidFill>
                            <a:srgbClr val="000000"/>
                          </a:solidFill>
                          <a:effectLst/>
                          <a:latin typeface="Calibri" panose="020F0502020204030204" pitchFamily="34" charset="0"/>
                        </a:rPr>
                        <a:t>Unassigned</a:t>
                      </a:r>
                    </a:p>
                  </a:txBody>
                  <a:tcPr marL="8322" marR="8322" marT="83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n-US" sz="1000" b="1" i="0" u="none" strike="noStrike">
                          <a:solidFill>
                            <a:srgbClr val="000000"/>
                          </a:solidFill>
                          <a:effectLst/>
                          <a:latin typeface="Calibri" panose="020F0502020204030204" pitchFamily="34" charset="0"/>
                        </a:rPr>
                        <a:t>Total</a:t>
                      </a:r>
                    </a:p>
                  </a:txBody>
                  <a:tcPr marL="8322" marR="8322" marT="83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 xmlns:a16="http://schemas.microsoft.com/office/drawing/2014/main" val="1901583418"/>
                  </a:ext>
                </a:extLst>
              </a:tr>
              <a:tr h="166433">
                <a:tc>
                  <a:txBody>
                    <a:bodyPr/>
                    <a:lstStyle/>
                    <a:p>
                      <a:pPr algn="l" fontAlgn="b"/>
                      <a:r>
                        <a:rPr lang="en-US" sz="1000" b="1" i="0" u="none" strike="noStrike">
                          <a:solidFill>
                            <a:srgbClr val="000000"/>
                          </a:solidFill>
                          <a:effectLst/>
                          <a:latin typeface="Calibri" panose="020F0502020204030204" pitchFamily="34" charset="0"/>
                        </a:rPr>
                        <a:t>Adults</a:t>
                      </a:r>
                    </a:p>
                  </a:txBody>
                  <a:tcPr marL="8322" marR="8322" marT="83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a:t>
                      </a:r>
                    </a:p>
                  </a:txBody>
                  <a:tcPr marL="8322" marR="8322" marT="83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000" b="0" i="0" u="none" strike="noStrike">
                          <a:solidFill>
                            <a:srgbClr val="000000"/>
                          </a:solidFill>
                          <a:effectLst/>
                          <a:latin typeface="Calibri" panose="020F0502020204030204" pitchFamily="34" charset="0"/>
                        </a:rPr>
                        <a:t> </a:t>
                      </a:r>
                    </a:p>
                  </a:txBody>
                  <a:tcPr marL="8322" marR="8322" marT="83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000" b="0" i="0" u="none" strike="noStrike">
                          <a:solidFill>
                            <a:srgbClr val="000000"/>
                          </a:solidFill>
                          <a:effectLst/>
                          <a:latin typeface="Calibri" panose="020F0502020204030204" pitchFamily="34" charset="0"/>
                        </a:rPr>
                        <a:t> </a:t>
                      </a:r>
                    </a:p>
                  </a:txBody>
                  <a:tcPr marL="8322" marR="8322" marT="83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000" b="0" i="0" u="none" strike="noStrike">
                          <a:solidFill>
                            <a:srgbClr val="000000"/>
                          </a:solidFill>
                          <a:effectLst/>
                          <a:latin typeface="Calibri" panose="020F0502020204030204" pitchFamily="34" charset="0"/>
                        </a:rPr>
                        <a:t>0</a:t>
                      </a:r>
                    </a:p>
                  </a:txBody>
                  <a:tcPr marL="8322" marR="8322" marT="83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4186403094"/>
                  </a:ext>
                </a:extLst>
              </a:tr>
              <a:tr h="166433">
                <a:tc>
                  <a:txBody>
                    <a:bodyPr/>
                    <a:lstStyle/>
                    <a:p>
                      <a:pPr algn="l" fontAlgn="b"/>
                      <a:endParaRPr lang="en-US" sz="1000" b="0" i="0" u="none" strike="noStrike">
                        <a:solidFill>
                          <a:srgbClr val="000000"/>
                        </a:solidFill>
                        <a:effectLst/>
                        <a:latin typeface="Calibri" panose="020F0502020204030204" pitchFamily="34" charset="0"/>
                      </a:endParaRPr>
                    </a:p>
                  </a:txBody>
                  <a:tcPr marL="8322" marR="8322" marT="832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8322" marR="8322" marT="832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8322" marR="8322" marT="832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8322" marR="8322" marT="832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8322" marR="8322" marT="832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293122912"/>
                  </a:ext>
                </a:extLst>
              </a:tr>
              <a:tr h="166433">
                <a:tc>
                  <a:txBody>
                    <a:bodyPr/>
                    <a:lstStyle/>
                    <a:p>
                      <a:pPr algn="l" fontAlgn="b"/>
                      <a:r>
                        <a:rPr lang="en-US" sz="1000" b="1" i="0" u="none" strike="noStrike">
                          <a:solidFill>
                            <a:srgbClr val="000000"/>
                          </a:solidFill>
                          <a:effectLst/>
                          <a:latin typeface="Calibri" panose="020F0502020204030204" pitchFamily="34" charset="0"/>
                        </a:rPr>
                        <a:t>Year-Round Beds for Children Only</a:t>
                      </a:r>
                    </a:p>
                  </a:txBody>
                  <a:tcPr marL="8322" marR="8322" marT="83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n-US" sz="1000" b="1" i="0" u="none" strike="noStrike">
                          <a:solidFill>
                            <a:srgbClr val="000000"/>
                          </a:solidFill>
                          <a:effectLst/>
                          <a:latin typeface="Calibri" panose="020F0502020204030204" pitchFamily="34" charset="0"/>
                        </a:rPr>
                        <a:t>Male</a:t>
                      </a:r>
                    </a:p>
                  </a:txBody>
                  <a:tcPr marL="8322" marR="8322" marT="83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n-US" sz="1000" b="1" i="0" u="none" strike="noStrike">
                          <a:solidFill>
                            <a:srgbClr val="000000"/>
                          </a:solidFill>
                          <a:effectLst/>
                          <a:latin typeface="Calibri" panose="020F0502020204030204" pitchFamily="34" charset="0"/>
                        </a:rPr>
                        <a:t>Female</a:t>
                      </a:r>
                    </a:p>
                  </a:txBody>
                  <a:tcPr marL="8322" marR="8322" marT="83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n-US" sz="1000" b="1" i="0" u="none" strike="noStrike">
                          <a:solidFill>
                            <a:srgbClr val="000000"/>
                          </a:solidFill>
                          <a:effectLst/>
                          <a:latin typeface="Calibri" panose="020F0502020204030204" pitchFamily="34" charset="0"/>
                        </a:rPr>
                        <a:t>Unassigned</a:t>
                      </a:r>
                    </a:p>
                  </a:txBody>
                  <a:tcPr marL="8322" marR="8322" marT="83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n-US" sz="1000" b="1" i="0" u="none" strike="noStrike">
                          <a:solidFill>
                            <a:srgbClr val="000000"/>
                          </a:solidFill>
                          <a:effectLst/>
                          <a:latin typeface="Calibri" panose="020F0502020204030204" pitchFamily="34" charset="0"/>
                        </a:rPr>
                        <a:t>Total</a:t>
                      </a:r>
                    </a:p>
                  </a:txBody>
                  <a:tcPr marL="8322" marR="8322" marT="83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 xmlns:a16="http://schemas.microsoft.com/office/drawing/2014/main" val="1596163179"/>
                  </a:ext>
                </a:extLst>
              </a:tr>
              <a:tr h="166433">
                <a:tc>
                  <a:txBody>
                    <a:bodyPr/>
                    <a:lstStyle/>
                    <a:p>
                      <a:pPr algn="l" fontAlgn="b"/>
                      <a:r>
                        <a:rPr lang="en-US" sz="1000" b="1" i="0" u="none" strike="noStrike">
                          <a:solidFill>
                            <a:srgbClr val="000000"/>
                          </a:solidFill>
                          <a:effectLst/>
                          <a:latin typeface="Calibri" panose="020F0502020204030204" pitchFamily="34" charset="0"/>
                        </a:rPr>
                        <a:t>Unaccompanied Youth (Under 18)</a:t>
                      </a:r>
                    </a:p>
                  </a:txBody>
                  <a:tcPr marL="8322" marR="8322" marT="83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Calibri" panose="020F0502020204030204" pitchFamily="34" charset="0"/>
                        </a:rPr>
                        <a:t> </a:t>
                      </a:r>
                    </a:p>
                  </a:txBody>
                  <a:tcPr marL="8322" marR="8322" marT="83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000" b="0" i="0" u="none" strike="noStrike">
                          <a:solidFill>
                            <a:srgbClr val="000000"/>
                          </a:solidFill>
                          <a:effectLst/>
                          <a:latin typeface="Calibri" panose="020F0502020204030204" pitchFamily="34" charset="0"/>
                        </a:rPr>
                        <a:t> </a:t>
                      </a:r>
                    </a:p>
                  </a:txBody>
                  <a:tcPr marL="8322" marR="8322" marT="83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000" b="0" i="0" u="none" strike="noStrike">
                          <a:solidFill>
                            <a:srgbClr val="000000"/>
                          </a:solidFill>
                          <a:effectLst/>
                          <a:latin typeface="Calibri" panose="020F0502020204030204" pitchFamily="34" charset="0"/>
                        </a:rPr>
                        <a:t> </a:t>
                      </a:r>
                    </a:p>
                  </a:txBody>
                  <a:tcPr marL="8322" marR="8322" marT="83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000" b="0" i="0" u="none" strike="noStrike" dirty="0">
                          <a:solidFill>
                            <a:srgbClr val="000000"/>
                          </a:solidFill>
                          <a:effectLst/>
                          <a:latin typeface="Calibri" panose="020F0502020204030204" pitchFamily="34" charset="0"/>
                        </a:rPr>
                        <a:t>0</a:t>
                      </a:r>
                    </a:p>
                  </a:txBody>
                  <a:tcPr marL="8322" marR="8322" marT="83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992486440"/>
                  </a:ext>
                </a:extLst>
              </a:tr>
            </a:tbl>
          </a:graphicData>
        </a:graphic>
      </p:graphicFrame>
      <p:graphicFrame>
        <p:nvGraphicFramePr>
          <p:cNvPr id="14" name="Table 13">
            <a:extLst>
              <a:ext uri="{FF2B5EF4-FFF2-40B4-BE49-F238E27FC236}">
                <a16:creationId xmlns="" xmlns:a16="http://schemas.microsoft.com/office/drawing/2014/main" id="{1904AB5B-E2F2-4079-BCEC-4A537045AE91}"/>
              </a:ext>
            </a:extLst>
          </p:cNvPr>
          <p:cNvGraphicFramePr>
            <a:graphicFrameLocks noGrp="1"/>
          </p:cNvGraphicFramePr>
          <p:nvPr>
            <p:extLst/>
          </p:nvPr>
        </p:nvGraphicFramePr>
        <p:xfrm>
          <a:off x="838200" y="1903228"/>
          <a:ext cx="5181598" cy="878205"/>
        </p:xfrm>
        <a:graphic>
          <a:graphicData uri="http://schemas.openxmlformats.org/drawingml/2006/table">
            <a:tbl>
              <a:tblPr/>
              <a:tblGrid>
                <a:gridCol w="2034834">
                  <a:extLst>
                    <a:ext uri="{9D8B030D-6E8A-4147-A177-3AD203B41FA5}">
                      <a16:colId xmlns="" xmlns:a16="http://schemas.microsoft.com/office/drawing/2014/main" val="2483603826"/>
                    </a:ext>
                  </a:extLst>
                </a:gridCol>
                <a:gridCol w="783911">
                  <a:extLst>
                    <a:ext uri="{9D8B030D-6E8A-4147-A177-3AD203B41FA5}">
                      <a16:colId xmlns="" xmlns:a16="http://schemas.microsoft.com/office/drawing/2014/main" val="2702934978"/>
                    </a:ext>
                  </a:extLst>
                </a:gridCol>
                <a:gridCol w="783911">
                  <a:extLst>
                    <a:ext uri="{9D8B030D-6E8A-4147-A177-3AD203B41FA5}">
                      <a16:colId xmlns="" xmlns:a16="http://schemas.microsoft.com/office/drawing/2014/main" val="461720761"/>
                    </a:ext>
                  </a:extLst>
                </a:gridCol>
                <a:gridCol w="789471">
                  <a:extLst>
                    <a:ext uri="{9D8B030D-6E8A-4147-A177-3AD203B41FA5}">
                      <a16:colId xmlns="" xmlns:a16="http://schemas.microsoft.com/office/drawing/2014/main" val="73117443"/>
                    </a:ext>
                  </a:extLst>
                </a:gridCol>
                <a:gridCol w="789471">
                  <a:extLst>
                    <a:ext uri="{9D8B030D-6E8A-4147-A177-3AD203B41FA5}">
                      <a16:colId xmlns="" xmlns:a16="http://schemas.microsoft.com/office/drawing/2014/main" val="159435902"/>
                    </a:ext>
                  </a:extLst>
                </a:gridCol>
              </a:tblGrid>
              <a:tr h="266700">
                <a:tc gridSpan="3">
                  <a:txBody>
                    <a:bodyPr/>
                    <a:lstStyle/>
                    <a:p>
                      <a:pPr algn="l" fontAlgn="b"/>
                      <a:r>
                        <a:rPr lang="en-US" sz="1600" b="1" i="0" u="none" strike="noStrike" dirty="0">
                          <a:solidFill>
                            <a:srgbClr val="000000"/>
                          </a:solidFill>
                          <a:effectLst/>
                          <a:latin typeface="Calibri" panose="020F0502020204030204" pitchFamily="34" charset="0"/>
                        </a:rPr>
                        <a:t>2020 Housing Inventory Program Change Form</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 xmlns:a16="http://schemas.microsoft.com/office/drawing/2014/main" val="3417165371"/>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889402534"/>
                  </a:ext>
                </a:extLst>
              </a:tr>
              <a:tr h="190500">
                <a:tc>
                  <a:txBody>
                    <a:bodyPr/>
                    <a:lstStyle/>
                    <a:p>
                      <a:pPr algn="l" fontAlgn="b"/>
                      <a:r>
                        <a:rPr lang="en-US" sz="1100" b="1" i="0" u="none" strike="noStrike">
                          <a:solidFill>
                            <a:srgbClr val="000000"/>
                          </a:solidFill>
                          <a:effectLst/>
                          <a:latin typeface="Calibri" panose="020F0502020204030204" pitchFamily="34" charset="0"/>
                        </a:rPr>
                        <a:t>Program PIT Info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gridSpan="4">
                  <a:txBody>
                    <a:bodyPr/>
                    <a:lstStyle/>
                    <a:p>
                      <a:pPr algn="ctr" fontAlgn="b"/>
                      <a:r>
                        <a:rPr lang="en-US" sz="1100" b="1" i="0" u="none" strike="noStrike" dirty="0">
                          <a:solidFill>
                            <a:srgbClr val="000000"/>
                          </a:solidFill>
                          <a:effectLst/>
                          <a:latin typeface="Calibri" panose="020F0502020204030204" pitchFamily="34" charset="0"/>
                        </a:rPr>
                        <a:t>Project Info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3062461465"/>
                  </a:ext>
                </a:extLst>
              </a:tr>
            </a:tbl>
          </a:graphicData>
        </a:graphic>
      </p:graphicFrame>
      <p:graphicFrame>
        <p:nvGraphicFramePr>
          <p:cNvPr id="5" name="Content Placeholder 4">
            <a:extLst>
              <a:ext uri="{FF2B5EF4-FFF2-40B4-BE49-F238E27FC236}">
                <a16:creationId xmlns="" xmlns:a16="http://schemas.microsoft.com/office/drawing/2014/main" id="{0E4ED571-2FF7-48D8-9C35-1CA1E1CF3694}"/>
              </a:ext>
            </a:extLst>
          </p:cNvPr>
          <p:cNvGraphicFramePr>
            <a:graphicFrameLocks noGrp="1"/>
          </p:cNvGraphicFramePr>
          <p:nvPr>
            <p:ph sz="half" idx="2"/>
            <p:extLst/>
          </p:nvPr>
        </p:nvGraphicFramePr>
        <p:xfrm>
          <a:off x="6237428" y="1824459"/>
          <a:ext cx="5051144" cy="4353671"/>
        </p:xfrm>
        <a:graphic>
          <a:graphicData uri="http://schemas.openxmlformats.org/drawingml/2006/table">
            <a:tbl>
              <a:tblPr/>
              <a:tblGrid>
                <a:gridCol w="1979356">
                  <a:extLst>
                    <a:ext uri="{9D8B030D-6E8A-4147-A177-3AD203B41FA5}">
                      <a16:colId xmlns="" xmlns:a16="http://schemas.microsoft.com/office/drawing/2014/main" val="1620013341"/>
                    </a:ext>
                  </a:extLst>
                </a:gridCol>
                <a:gridCol w="767947">
                  <a:extLst>
                    <a:ext uri="{9D8B030D-6E8A-4147-A177-3AD203B41FA5}">
                      <a16:colId xmlns="" xmlns:a16="http://schemas.microsoft.com/office/drawing/2014/main" val="3129418702"/>
                    </a:ext>
                  </a:extLst>
                </a:gridCol>
                <a:gridCol w="767947">
                  <a:extLst>
                    <a:ext uri="{9D8B030D-6E8A-4147-A177-3AD203B41FA5}">
                      <a16:colId xmlns="" xmlns:a16="http://schemas.microsoft.com/office/drawing/2014/main" val="2930464447"/>
                    </a:ext>
                  </a:extLst>
                </a:gridCol>
                <a:gridCol w="767947">
                  <a:extLst>
                    <a:ext uri="{9D8B030D-6E8A-4147-A177-3AD203B41FA5}">
                      <a16:colId xmlns="" xmlns:a16="http://schemas.microsoft.com/office/drawing/2014/main" val="3272029194"/>
                    </a:ext>
                  </a:extLst>
                </a:gridCol>
                <a:gridCol w="767947">
                  <a:extLst>
                    <a:ext uri="{9D8B030D-6E8A-4147-A177-3AD203B41FA5}">
                      <a16:colId xmlns="" xmlns:a16="http://schemas.microsoft.com/office/drawing/2014/main" val="799831031"/>
                    </a:ext>
                  </a:extLst>
                </a:gridCol>
              </a:tblGrid>
              <a:tr h="202803">
                <a:tc gridSpan="3">
                  <a:txBody>
                    <a:bodyPr/>
                    <a:lstStyle/>
                    <a:p>
                      <a:pPr algn="l" fontAlgn="b"/>
                      <a:r>
                        <a:rPr lang="en-US" sz="1200" b="1" i="0" u="none" strike="noStrike">
                          <a:solidFill>
                            <a:srgbClr val="000000"/>
                          </a:solidFill>
                          <a:effectLst/>
                          <a:latin typeface="Calibri" panose="020F0502020204030204" pitchFamily="34" charset="0"/>
                        </a:rPr>
                        <a:t>Beds Dedicated to Specific Sub-Populations</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9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endParaRPr lang="en-US" sz="9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 xmlns:a16="http://schemas.microsoft.com/office/drawing/2014/main" val="262186985"/>
                  </a:ext>
                </a:extLst>
              </a:tr>
              <a:tr h="884220">
                <a:tc gridSpan="5">
                  <a:txBody>
                    <a:bodyPr/>
                    <a:lstStyle/>
                    <a:p>
                      <a:pPr algn="ctr" fontAlgn="b"/>
                      <a:r>
                        <a:rPr lang="en-US" sz="900" b="1" i="1" u="none" strike="noStrike">
                          <a:solidFill>
                            <a:srgbClr val="000000"/>
                          </a:solidFill>
                          <a:effectLst/>
                          <a:latin typeface="Calibri" panose="020F0502020204030204" pitchFamily="34" charset="0"/>
                        </a:rPr>
                        <a:t>The tables in this section identify how many of the total beds from the previous section are dedicated to specific sub-populations (if any).  Please note that if a household is dedicated to a specific population, then family beds are also considered "dedicated" to that population (e.g. children and spouse of Veteran are all counted as Veteran dedicated beds, and children of youth are considered to be using youth-dedicated beds)</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4204355555"/>
                  </a:ext>
                </a:extLst>
              </a:tr>
              <a:tr h="486727">
                <a:tc>
                  <a:txBody>
                    <a:bodyPr/>
                    <a:lstStyle/>
                    <a:p>
                      <a:pPr algn="l" fontAlgn="b"/>
                      <a:r>
                        <a:rPr lang="en-US" sz="900" b="1" i="0" u="none" strike="noStrike">
                          <a:solidFill>
                            <a:srgbClr val="000000"/>
                          </a:solidFill>
                          <a:effectLst/>
                          <a:latin typeface="Calibri" panose="020F0502020204030204" pitchFamily="34" charset="0"/>
                        </a:rPr>
                        <a:t>Sub-population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n-US" sz="900" b="1" i="0" u="none" strike="noStrike">
                          <a:solidFill>
                            <a:srgbClr val="000000"/>
                          </a:solidFill>
                          <a:effectLst/>
                          <a:latin typeface="Calibri" panose="020F0502020204030204" pitchFamily="34" charset="0"/>
                        </a:rPr>
                        <a:t>Households without Children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n-US" sz="900" b="1" i="0" u="none" strike="noStrike">
                          <a:solidFill>
                            <a:srgbClr val="000000"/>
                          </a:solidFill>
                          <a:effectLst/>
                          <a:latin typeface="Calibri" panose="020F0502020204030204" pitchFamily="34" charset="0"/>
                        </a:rPr>
                        <a:t>Households with Adults and Children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n-US" sz="900" b="1" i="0" u="none" strike="noStrike">
                          <a:solidFill>
                            <a:srgbClr val="000000"/>
                          </a:solidFill>
                          <a:effectLst/>
                          <a:latin typeface="Calibri" panose="020F0502020204030204" pitchFamily="34" charset="0"/>
                        </a:rPr>
                        <a:t>Households with Only Children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endParaRPr lang="en-US" sz="900" b="0" i="0" u="none" strike="noStrike">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 xmlns:a16="http://schemas.microsoft.com/office/drawing/2014/main" val="3361266545"/>
                  </a:ext>
                </a:extLst>
              </a:tr>
              <a:tr h="162242">
                <a:tc>
                  <a:txBody>
                    <a:bodyPr/>
                    <a:lstStyle/>
                    <a:p>
                      <a:pPr algn="l" fontAlgn="b"/>
                      <a:r>
                        <a:rPr lang="en-US" sz="900" b="1" i="0" u="none" strike="noStrike">
                          <a:solidFill>
                            <a:srgbClr val="000000"/>
                          </a:solidFill>
                          <a:effectLst/>
                          <a:latin typeface="Calibri" panose="020F0502020204030204" pitchFamily="34" charset="0"/>
                        </a:rPr>
                        <a:t>Veterans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b"/>
                      <a:endParaRPr lang="en-US" sz="900" b="0" i="0" u="none" strike="noStrike">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 xmlns:a16="http://schemas.microsoft.com/office/drawing/2014/main" val="1800732681"/>
                  </a:ext>
                </a:extLst>
              </a:tr>
              <a:tr h="162242">
                <a:tc>
                  <a:txBody>
                    <a:bodyPr/>
                    <a:lstStyle/>
                    <a:p>
                      <a:pPr algn="l" fontAlgn="b"/>
                      <a:r>
                        <a:rPr lang="en-US" sz="900" b="1" i="0" u="none" strike="noStrike">
                          <a:solidFill>
                            <a:srgbClr val="000000"/>
                          </a:solidFill>
                          <a:effectLst/>
                          <a:latin typeface="Calibri" panose="020F0502020204030204" pitchFamily="34" charset="0"/>
                        </a:rPr>
                        <a:t>Minors (Under Age 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endParaRPr lang="en-US" sz="900" b="0" i="0" u="none" strike="noStrike">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 xmlns:a16="http://schemas.microsoft.com/office/drawing/2014/main" val="3342813999"/>
                  </a:ext>
                </a:extLst>
              </a:tr>
              <a:tr h="162242">
                <a:tc>
                  <a:txBody>
                    <a:bodyPr/>
                    <a:lstStyle/>
                    <a:p>
                      <a:pPr algn="l" fontAlgn="b"/>
                      <a:r>
                        <a:rPr lang="en-US" sz="900" b="1" i="0" u="none" strike="noStrike">
                          <a:solidFill>
                            <a:srgbClr val="000000"/>
                          </a:solidFill>
                          <a:effectLst/>
                          <a:latin typeface="Calibri" panose="020F0502020204030204" pitchFamily="34" charset="0"/>
                        </a:rPr>
                        <a:t>Youth (18 to 24)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b"/>
                      <a:endParaRPr lang="en-US" sz="900" b="0" i="0" u="none" strike="noStrike">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 xmlns:a16="http://schemas.microsoft.com/office/drawing/2014/main" val="140042203"/>
                  </a:ext>
                </a:extLst>
              </a:tr>
              <a:tr h="162242">
                <a:tc>
                  <a:txBody>
                    <a:bodyPr/>
                    <a:lstStyle/>
                    <a:p>
                      <a:pPr algn="l" fontAlgn="b"/>
                      <a:r>
                        <a:rPr lang="en-US" sz="900" b="1" i="0" u="none" strike="noStrike">
                          <a:solidFill>
                            <a:srgbClr val="000000"/>
                          </a:solidFill>
                          <a:effectLst/>
                          <a:latin typeface="Calibri" panose="020F0502020204030204" pitchFamily="34" charset="0"/>
                        </a:rPr>
                        <a:t>Minors or Youth (Under Age 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endParaRPr lang="en-US" sz="900" b="0" i="0" u="none" strike="noStrike">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 xmlns:a16="http://schemas.microsoft.com/office/drawing/2014/main" val="1924188972"/>
                  </a:ext>
                </a:extLst>
              </a:tr>
              <a:tr h="162242">
                <a:tc>
                  <a:txBody>
                    <a:bodyPr/>
                    <a:lstStyle/>
                    <a:p>
                      <a:pPr algn="l" fontAlgn="b"/>
                      <a:r>
                        <a:rPr lang="en-US" sz="900" b="1" i="0" u="none" strike="noStrike">
                          <a:solidFill>
                            <a:srgbClr val="000000"/>
                          </a:solidFill>
                          <a:effectLst/>
                          <a:latin typeface="Calibri" panose="020F0502020204030204" pitchFamily="34" charset="0"/>
                        </a:rPr>
                        <a:t>Chronic Homeless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b"/>
                      <a:endParaRPr lang="en-US" sz="900" b="0" i="0" u="none" strike="noStrike">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 xmlns:a16="http://schemas.microsoft.com/office/drawing/2014/main" val="3831564093"/>
                  </a:ext>
                </a:extLst>
              </a:tr>
              <a:tr h="162242">
                <a:tc>
                  <a:txBody>
                    <a:bodyPr/>
                    <a:lstStyle/>
                    <a:p>
                      <a:pPr algn="l" fontAlgn="b"/>
                      <a:r>
                        <a:rPr lang="en-US" sz="900" b="1" i="0" u="none" strike="noStrike">
                          <a:solidFill>
                            <a:srgbClr val="000000"/>
                          </a:solidFill>
                          <a:effectLst/>
                          <a:latin typeface="Calibri" panose="020F0502020204030204" pitchFamily="34" charset="0"/>
                        </a:rPr>
                        <a:t>Chronic Homeless Veteran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b"/>
                      <a:endParaRPr lang="en-US" sz="900" b="0" i="0" u="none" strike="noStrike">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 xmlns:a16="http://schemas.microsoft.com/office/drawing/2014/main" val="3325174276"/>
                  </a:ext>
                </a:extLst>
              </a:tr>
              <a:tr h="162242">
                <a:tc>
                  <a:txBody>
                    <a:bodyPr/>
                    <a:lstStyle/>
                    <a:p>
                      <a:pPr algn="l" fontAlgn="b"/>
                      <a:r>
                        <a:rPr lang="en-US" sz="900" b="1" i="0" u="none" strike="noStrike">
                          <a:solidFill>
                            <a:srgbClr val="000000"/>
                          </a:solidFill>
                          <a:effectLst/>
                          <a:latin typeface="Calibri" panose="020F0502020204030204" pitchFamily="34" charset="0"/>
                        </a:rPr>
                        <a:t>Chronic Homeless Youth</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b"/>
                      <a:endParaRPr lang="en-US" sz="900" b="0" i="0" u="none" strike="noStrike">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 xmlns:a16="http://schemas.microsoft.com/office/drawing/2014/main" val="2210869632"/>
                  </a:ext>
                </a:extLst>
              </a:tr>
              <a:tr h="162242">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900" b="0" i="0" u="none" strike="noStrike">
                        <a:solidFill>
                          <a:srgbClr val="000000"/>
                        </a:solidFill>
                        <a:effectLst/>
                        <a:latin typeface="Calibri" panose="020F050202020403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900" b="0" i="0" u="none" strike="noStrike">
                        <a:solidFill>
                          <a:srgbClr val="000000"/>
                        </a:solidFill>
                        <a:effectLst/>
                        <a:latin typeface="Calibri" panose="020F050202020403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900" b="0" i="0" u="none" strike="noStrike">
                        <a:solidFill>
                          <a:srgbClr val="000000"/>
                        </a:solidFill>
                        <a:effectLst/>
                        <a:latin typeface="Calibri" panose="020F050202020403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9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 xmlns:a16="http://schemas.microsoft.com/office/drawing/2014/main" val="1225285128"/>
                  </a:ext>
                </a:extLst>
              </a:tr>
              <a:tr h="162242">
                <a:tc>
                  <a:txBody>
                    <a:bodyPr/>
                    <a:lstStyle/>
                    <a:p>
                      <a:pPr algn="l" fontAlgn="b"/>
                      <a:r>
                        <a:rPr lang="en-US" sz="900" b="1" i="0" u="none" strike="noStrike">
                          <a:solidFill>
                            <a:srgbClr val="000000"/>
                          </a:solidFill>
                          <a:effectLst/>
                          <a:latin typeface="Calibri" panose="020F0502020204030204" pitchFamily="34" charset="0"/>
                        </a:rPr>
                        <a:t>Other Beds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n-US" sz="900" b="1" i="0" u="none" strike="noStrike">
                          <a:solidFill>
                            <a:srgbClr val="000000"/>
                          </a:solidFill>
                          <a:effectLst/>
                          <a:latin typeface="Calibri" panose="020F0502020204030204" pitchFamily="34" charset="0"/>
                        </a:rPr>
                        <a:t>ES Only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endParaRPr lang="en-US" sz="900" b="0" i="0" u="none" strike="noStrike">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US" sz="9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endParaRPr lang="en-US" sz="9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 xmlns:a16="http://schemas.microsoft.com/office/drawing/2014/main" val="246365466"/>
                  </a:ext>
                </a:extLst>
              </a:tr>
              <a:tr h="162242">
                <a:tc>
                  <a:txBody>
                    <a:bodyPr/>
                    <a:lstStyle/>
                    <a:p>
                      <a:pPr algn="l" fontAlgn="b"/>
                      <a:r>
                        <a:rPr lang="en-US" sz="900" b="1" i="0" u="none" strike="noStrike">
                          <a:solidFill>
                            <a:srgbClr val="000000"/>
                          </a:solidFill>
                          <a:effectLst/>
                          <a:latin typeface="Calibri" panose="020F0502020204030204" pitchFamily="34" charset="0"/>
                        </a:rPr>
                        <a:t>Overflow Beds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endParaRPr lang="en-US" sz="900" b="0" i="0" u="none" strike="noStrike">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US" sz="9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endParaRPr lang="en-US" sz="9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 xmlns:a16="http://schemas.microsoft.com/office/drawing/2014/main" val="3964423324"/>
                  </a:ext>
                </a:extLst>
              </a:tr>
              <a:tr h="162242">
                <a:tc>
                  <a:txBody>
                    <a:bodyPr/>
                    <a:lstStyle/>
                    <a:p>
                      <a:pPr algn="l" fontAlgn="b"/>
                      <a:r>
                        <a:rPr lang="en-US" sz="900" b="1" i="0" u="none" strike="noStrike">
                          <a:solidFill>
                            <a:srgbClr val="000000"/>
                          </a:solidFill>
                          <a:effectLst/>
                          <a:latin typeface="Calibri" panose="020F0502020204030204" pitchFamily="34" charset="0"/>
                        </a:rPr>
                        <a:t>Seasonal Beds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endParaRPr lang="en-US" sz="900" b="0" i="0" u="none" strike="noStrike">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US" sz="9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endParaRPr lang="en-US" sz="9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 xmlns:a16="http://schemas.microsoft.com/office/drawing/2014/main" val="3287596167"/>
                  </a:ext>
                </a:extLst>
              </a:tr>
              <a:tr h="162242">
                <a:tc>
                  <a:txBody>
                    <a:bodyPr/>
                    <a:lstStyle/>
                    <a:p>
                      <a:pPr algn="l" fontAlgn="b"/>
                      <a:r>
                        <a:rPr lang="en-US" sz="900" b="1" i="0" u="none" strike="noStrike">
                          <a:solidFill>
                            <a:srgbClr val="000000"/>
                          </a:solidFill>
                          <a:effectLst/>
                          <a:latin typeface="Calibri" panose="020F0502020204030204" pitchFamily="34" charset="0"/>
                        </a:rPr>
                        <a:t>Seasonal Start Date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endParaRPr lang="en-US" sz="900" b="0" i="0" u="none" strike="noStrike">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US" sz="9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endParaRPr lang="en-US" sz="9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 xmlns:a16="http://schemas.microsoft.com/office/drawing/2014/main" val="3410308888"/>
                  </a:ext>
                </a:extLst>
              </a:tr>
              <a:tr h="162242">
                <a:tc>
                  <a:txBody>
                    <a:bodyPr/>
                    <a:lstStyle/>
                    <a:p>
                      <a:pPr algn="l" fontAlgn="b"/>
                      <a:r>
                        <a:rPr lang="en-US" sz="900" b="1" i="0" u="none" strike="noStrike">
                          <a:solidFill>
                            <a:srgbClr val="000000"/>
                          </a:solidFill>
                          <a:effectLst/>
                          <a:latin typeface="Calibri" panose="020F0502020204030204" pitchFamily="34" charset="0"/>
                        </a:rPr>
                        <a:t>Seasonal End Date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endParaRPr lang="en-US" sz="900" b="0" i="0" u="none" strike="noStrike">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US" sz="9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endParaRPr lang="en-US" sz="9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 xmlns:a16="http://schemas.microsoft.com/office/drawing/2014/main" val="3319375986"/>
                  </a:ext>
                </a:extLst>
              </a:tr>
              <a:tr h="162242">
                <a:tc>
                  <a:txBody>
                    <a:bodyPr/>
                    <a:lstStyle/>
                    <a:p>
                      <a:pPr algn="l" fontAlgn="b"/>
                      <a:endParaRPr lang="en-US" sz="900" b="0" i="0" u="none" strike="noStrike">
                        <a:solidFill>
                          <a:srgbClr val="000000"/>
                        </a:solidFill>
                        <a:effectLst/>
                        <a:latin typeface="Calibri" panose="020F050202020403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900" b="0" i="0" u="none" strike="noStrike">
                        <a:solidFill>
                          <a:srgbClr val="000000"/>
                        </a:solidFill>
                        <a:effectLst/>
                        <a:latin typeface="Calibri" panose="020F050202020403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9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endParaRPr lang="en-US" sz="9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endParaRPr lang="en-US" sz="9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 xmlns:a16="http://schemas.microsoft.com/office/drawing/2014/main" val="4008875895"/>
                  </a:ext>
                </a:extLst>
              </a:tr>
              <a:tr h="363423">
                <a:tc gridSpan="4">
                  <a:txBody>
                    <a:bodyPr/>
                    <a:lstStyle/>
                    <a:p>
                      <a:pPr algn="l" fontAlgn="b"/>
                      <a:r>
                        <a:rPr lang="en-US" sz="1200" b="1" i="0" u="none" strike="noStrike">
                          <a:solidFill>
                            <a:srgbClr val="000000"/>
                          </a:solidFill>
                          <a:effectLst/>
                          <a:latin typeface="Calibri" panose="020F0502020204030204" pitchFamily="34" charset="0"/>
                        </a:rPr>
                        <a:t>Reason for change(s)  - Please complete with as much detail as possible</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endParaRPr lang="en-US" sz="900" b="0" i="0" u="none" strike="noStrike">
                        <a:solidFill>
                          <a:srgbClr val="000000"/>
                        </a:solidFill>
                        <a:effectLst/>
                        <a:latin typeface="Calibri" panose="020F050202020403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877526879"/>
                  </a:ext>
                </a:extLst>
              </a:tr>
              <a:tr h="142773">
                <a:tc gridSpan="5">
                  <a:txBody>
                    <a:bodyPr/>
                    <a:lstStyle/>
                    <a:p>
                      <a:pPr algn="l" fontAlgn="t"/>
                      <a:r>
                        <a:rPr lang="en-US" sz="900" b="0" i="0" u="none" strike="noStrike" dirty="0">
                          <a:solidFill>
                            <a:srgbClr val="000000"/>
                          </a:solidFill>
                          <a:effectLst/>
                          <a:latin typeface="Calibri" panose="020F0502020204030204" pitchFamily="34" charset="0"/>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569183393"/>
                  </a:ext>
                </a:extLst>
              </a:tr>
            </a:tbl>
          </a:graphicData>
        </a:graphic>
      </p:graphicFrame>
      <p:sp>
        <p:nvSpPr>
          <p:cNvPr id="6" name="TextBox 5">
            <a:extLst>
              <a:ext uri="{FF2B5EF4-FFF2-40B4-BE49-F238E27FC236}">
                <a16:creationId xmlns="" xmlns:a16="http://schemas.microsoft.com/office/drawing/2014/main" id="{910A9D87-53FE-4C8A-A667-6011048A131C}"/>
              </a:ext>
            </a:extLst>
          </p:cNvPr>
          <p:cNvSpPr txBox="1"/>
          <p:nvPr/>
        </p:nvSpPr>
        <p:spPr>
          <a:xfrm>
            <a:off x="10976517" y="4001294"/>
            <a:ext cx="1215483" cy="646331"/>
          </a:xfrm>
          <a:prstGeom prst="rect">
            <a:avLst/>
          </a:prstGeom>
          <a:noFill/>
        </p:spPr>
        <p:txBody>
          <a:bodyPr wrap="square" rtlCol="0">
            <a:spAutoFit/>
          </a:bodyPr>
          <a:lstStyle/>
          <a:p>
            <a:r>
              <a:rPr lang="en-US" dirty="0">
                <a:solidFill>
                  <a:schemeClr val="accent6">
                    <a:lumMod val="75000"/>
                  </a:schemeClr>
                </a:solidFill>
              </a:rPr>
              <a:t>New this year</a:t>
            </a:r>
          </a:p>
        </p:txBody>
      </p:sp>
      <p:cxnSp>
        <p:nvCxnSpPr>
          <p:cNvPr id="8" name="Straight Arrow Connector 7">
            <a:extLst>
              <a:ext uri="{FF2B5EF4-FFF2-40B4-BE49-F238E27FC236}">
                <a16:creationId xmlns="" xmlns:a16="http://schemas.microsoft.com/office/drawing/2014/main" id="{E0EE1CF5-61EB-4AD1-A845-C3C21F2B6E8A}"/>
              </a:ext>
            </a:extLst>
          </p:cNvPr>
          <p:cNvCxnSpPr/>
          <p:nvPr/>
        </p:nvCxnSpPr>
        <p:spPr>
          <a:xfrm flipH="1">
            <a:off x="8106937" y="4324459"/>
            <a:ext cx="2765502"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07075541"/>
      </p:ext>
    </p:extLst>
  </p:cSld>
  <p:clrMapOvr>
    <a:masterClrMapping/>
  </p:clrMapOvr>
  <p:timing>
    <p:tnLst>
      <p:par>
        <p:cTn id="1" dur="indefinite" restart="never" nodeType="tmRoot"/>
      </p:par>
    </p:tnLst>
  </p:timing>
</p:sld>
</file>

<file path=ppt/theme/theme1.xml><?xml version="1.0" encoding="utf-8"?>
<a:theme xmlns:a="http://schemas.openxmlformats.org/drawingml/2006/main" name="CCEH PowerPoint 2011.09.27 CS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5935</TotalTime>
  <Words>2164</Words>
  <Application>Microsoft Office PowerPoint</Application>
  <PresentationFormat>Widescreen</PresentationFormat>
  <Paragraphs>249</Paragraphs>
  <Slides>25</Slides>
  <Notes>11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25</vt:i4>
      </vt:variant>
    </vt:vector>
  </HeadingPairs>
  <TitlesOfParts>
    <vt:vector size="33" baseType="lpstr">
      <vt:lpstr>MS PGothic</vt:lpstr>
      <vt:lpstr>Arial</vt:lpstr>
      <vt:lpstr>Calibri</vt:lpstr>
      <vt:lpstr>Cambria</vt:lpstr>
      <vt:lpstr>Georgia</vt:lpstr>
      <vt:lpstr>Khmer UI</vt:lpstr>
      <vt:lpstr>Wingdings</vt:lpstr>
      <vt:lpstr>CCEH PowerPoint 2011.09.27 CSD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Bed Change Form Preview</vt:lpstr>
      <vt:lpstr>PowerPoint Presentation</vt:lpstr>
      <vt:lpstr>PowerPoint Presentation</vt:lpstr>
      <vt:lpstr>The Link to the PIT Database</vt:lpstr>
      <vt:lpstr>Logging Into the PIT Database</vt:lpstr>
      <vt:lpstr>Logging Into the PIT Database</vt:lpstr>
      <vt:lpstr>Logging Into the PIT Database</vt:lpstr>
      <vt:lpstr>Logging Into the PIT Database</vt:lpstr>
      <vt:lpstr>Reviewing Data in the PIT Database</vt:lpstr>
      <vt:lpstr>Reviewing Data in the PIT Database</vt:lpstr>
      <vt:lpstr>Reviewing Data in the PIT Database</vt:lpstr>
      <vt:lpstr>Reviewing Data in the PIT Database</vt:lpstr>
      <vt:lpstr>Reviewing Data in the PIT Database</vt:lpstr>
      <vt:lpstr>Reviewing Data in the PIT Database</vt:lpstr>
      <vt:lpstr>Reviewing Data in the PIT Database</vt:lpstr>
      <vt:lpstr>Reviewing Data in the PIT Database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Lisa Tepper Bates</dc:creator>
  <cp:lastModifiedBy>Michael Apotsos</cp:lastModifiedBy>
  <cp:revision>287</cp:revision>
  <cp:lastPrinted>2014-11-17T19:56:43Z</cp:lastPrinted>
  <dcterms:created xsi:type="dcterms:W3CDTF">2014-04-04T15:44:05Z</dcterms:created>
  <dcterms:modified xsi:type="dcterms:W3CDTF">2019-11-04T21:22:41Z</dcterms:modified>
</cp:coreProperties>
</file>