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Lst>
  <p:notesMasterIdLst>
    <p:notesMasterId r:id="rId24"/>
  </p:notesMasterIdLst>
  <p:handoutMasterIdLst>
    <p:handoutMasterId r:id="rId25"/>
  </p:handoutMasterIdLst>
  <p:sldIdLst>
    <p:sldId id="256" r:id="rId2"/>
    <p:sldId id="334" r:id="rId3"/>
    <p:sldId id="354" r:id="rId4"/>
    <p:sldId id="335" r:id="rId5"/>
    <p:sldId id="345" r:id="rId6"/>
    <p:sldId id="346" r:id="rId7"/>
    <p:sldId id="347" r:id="rId8"/>
    <p:sldId id="348" r:id="rId9"/>
    <p:sldId id="349" r:id="rId10"/>
    <p:sldId id="352" r:id="rId11"/>
    <p:sldId id="338" r:id="rId12"/>
    <p:sldId id="343" r:id="rId13"/>
    <p:sldId id="337" r:id="rId14"/>
    <p:sldId id="339" r:id="rId15"/>
    <p:sldId id="353" r:id="rId16"/>
    <p:sldId id="340" r:id="rId17"/>
    <p:sldId id="341" r:id="rId18"/>
    <p:sldId id="342" r:id="rId19"/>
    <p:sldId id="336" r:id="rId20"/>
    <p:sldId id="351" r:id="rId21"/>
    <p:sldId id="350"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pareti" initials="lep" lastIdx="26" clrIdx="0"/>
  <p:cmAuthor id="1" name="Liz Isaacs" initials="LI" lastIdx="0" clrIdx="1"/>
  <p:cmAuthor id="2" name="Lauren Pareti" initials="" lastIdx="36" clrIdx="2"/>
  <p:cmAuthor id="3" name="Suzanne Wagner" initials="SW"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0" autoAdjust="0"/>
    <p:restoredTop sz="72756" autoAdjust="0"/>
  </p:normalViewPr>
  <p:slideViewPr>
    <p:cSldViewPr snapToGrid="0">
      <p:cViewPr varScale="1">
        <p:scale>
          <a:sx n="96" d="100"/>
          <a:sy n="96" d="100"/>
        </p:scale>
        <p:origin x="2712" y="168"/>
      </p:cViewPr>
      <p:guideLst>
        <p:guide orient="horz" pos="2160"/>
        <p:guide pos="3840"/>
      </p:guideLst>
    </p:cSldViewPr>
  </p:slideViewPr>
  <p:notesTextViewPr>
    <p:cViewPr>
      <p:scale>
        <a:sx n="1" d="1"/>
        <a:sy n="1" d="1"/>
      </p:scale>
      <p:origin x="0" y="0"/>
    </p:cViewPr>
  </p:notesTextViewPr>
  <p:sorterViewPr>
    <p:cViewPr>
      <p:scale>
        <a:sx n="100" d="100"/>
        <a:sy n="100" d="100"/>
      </p:scale>
      <p:origin x="0" y="5328"/>
    </p:cViewPr>
  </p:sorterViewPr>
  <p:notesViewPr>
    <p:cSldViewPr snapToGrid="0" snapToObjects="1">
      <p:cViewPr varScale="1">
        <p:scale>
          <a:sx n="83" d="100"/>
          <a:sy n="83" d="100"/>
        </p:scale>
        <p:origin x="208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8F30DE-FCB2-954F-BBE4-4B1B8B5C1135}" type="datetime1">
              <a:rPr lang="en-US" smtClean="0"/>
              <a:pPr/>
              <a:t>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8AF243-CB14-0D40-9D22-C50690728218}" type="slidenum">
              <a:rPr lang="en-US" smtClean="0"/>
              <a:pPr/>
              <a:t>‹#›</a:t>
            </a:fld>
            <a:endParaRPr lang="en-US" dirty="0"/>
          </a:p>
        </p:txBody>
      </p:sp>
    </p:spTree>
    <p:extLst>
      <p:ext uri="{BB962C8B-B14F-4D97-AF65-F5344CB8AC3E}">
        <p14:creationId xmlns:p14="http://schemas.microsoft.com/office/powerpoint/2010/main" val="2426595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EAF67-9156-1040-8EE6-D2044C04197F}" type="datetime1">
              <a:rPr lang="en-US" smtClean="0"/>
              <a:pPr/>
              <a:t>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n-US" dirty="0">
                <a:solidFill>
                  <a:srgbClr val="515151"/>
                </a:solidFill>
                <a:effectLst/>
                <a:latin typeface="Helvetica" charset="0"/>
              </a:rPr>
              <a:t>assist survivors).</a:t>
            </a:r>
          </a:p>
          <a:p>
            <a:pPr lvl="0"/>
            <a:r>
              <a:rPr lang="en-US" dirty="0"/>
              <a:t>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0AC8D-9C33-4649-8ED2-3455ED8F1DCE}" type="slidenum">
              <a:rPr lang="en-US" smtClean="0"/>
              <a:pPr/>
              <a:t>‹#›</a:t>
            </a:fld>
            <a:endParaRPr lang="en-US" dirty="0"/>
          </a:p>
        </p:txBody>
      </p:sp>
    </p:spTree>
    <p:extLst>
      <p:ext uri="{BB962C8B-B14F-4D97-AF65-F5344CB8AC3E}">
        <p14:creationId xmlns:p14="http://schemas.microsoft.com/office/powerpoint/2010/main" val="15443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US" sz="1200" kern="1200" smtClean="0">
        <a:solidFill>
          <a:schemeClr val="tx1"/>
        </a:solidFill>
        <a:effectLst/>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1</a:t>
            </a:fld>
            <a:endParaRPr lang="en-US" dirty="0"/>
          </a:p>
        </p:txBody>
      </p:sp>
    </p:spTree>
    <p:extLst>
      <p:ext uri="{BB962C8B-B14F-4D97-AF65-F5344CB8AC3E}">
        <p14:creationId xmlns:p14="http://schemas.microsoft.com/office/powerpoint/2010/main" val="158321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1600" dirty="0"/>
          </a:p>
          <a:p>
            <a:r>
              <a:rPr lang="en-US" sz="1600" dirty="0"/>
              <a:t>We know that you and your teams are facing extraordinary circumstances and countless difficult decisions.</a:t>
            </a:r>
          </a:p>
          <a:p>
            <a:endParaRPr lang="en-US" sz="1600" dirty="0"/>
          </a:p>
          <a:p>
            <a:r>
              <a:rPr lang="en-US" sz="1600" dirty="0"/>
              <a:t>We know that there is a ton of guidance out there, some of it is conflicting, and some of it is not feasible in your settings.</a:t>
            </a:r>
          </a:p>
          <a:p>
            <a:endParaRPr lang="en-US" sz="1600" dirty="0"/>
          </a:p>
          <a:p>
            <a:r>
              <a:rPr lang="en-US" sz="1600" dirty="0"/>
              <a:t>We are not on the ground and so part of what we want to do today is hear from you about what you need and how we can help.</a:t>
            </a:r>
          </a:p>
          <a:p>
            <a:endParaRPr lang="en-US" sz="1600" dirty="0"/>
          </a:p>
          <a:p>
            <a:r>
              <a:rPr lang="en-US" sz="1600" dirty="0"/>
              <a:t>We also want you to hear and learn from each other about how you are managing this extraordinarily difficult situation and what steps you are taking to keep your clients, your teams and your communities safe.</a:t>
            </a:r>
          </a:p>
          <a:p>
            <a:endParaRPr lang="en-US" sz="1600" dirty="0"/>
          </a:p>
          <a:p>
            <a:r>
              <a:rPr lang="en-US" sz="1600" dirty="0"/>
              <a:t>There are details about doing each of these things at the end of this slide deck, we will cover them only to the extent that they are not already covered by today’s presenters.</a:t>
            </a:r>
          </a:p>
        </p:txBody>
      </p:sp>
      <p:sp>
        <p:nvSpPr>
          <p:cNvPr id="4" name="Slide Number Placeholder 3"/>
          <p:cNvSpPr>
            <a:spLocks noGrp="1"/>
          </p:cNvSpPr>
          <p:nvPr>
            <p:ph type="sldNum" sz="quarter" idx="5"/>
          </p:nvPr>
        </p:nvSpPr>
        <p:spPr/>
        <p:txBody>
          <a:bodyPr/>
          <a:lstStyle/>
          <a:p>
            <a:fld id="{1CB0AC8D-9C33-4649-8ED2-3455ED8F1DCE}" type="slidenum">
              <a:rPr lang="en-US" smtClean="0"/>
              <a:pPr/>
              <a:t>10</a:t>
            </a:fld>
            <a:endParaRPr lang="en-US" dirty="0"/>
          </a:p>
        </p:txBody>
      </p:sp>
    </p:spTree>
    <p:extLst>
      <p:ext uri="{BB962C8B-B14F-4D97-AF65-F5344CB8AC3E}">
        <p14:creationId xmlns:p14="http://schemas.microsoft.com/office/powerpoint/2010/main" val="361017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11</a:t>
            </a:fld>
            <a:endParaRPr lang="en-US" dirty="0"/>
          </a:p>
        </p:txBody>
      </p:sp>
    </p:spTree>
    <p:extLst>
      <p:ext uri="{BB962C8B-B14F-4D97-AF65-F5344CB8AC3E}">
        <p14:creationId xmlns:p14="http://schemas.microsoft.com/office/powerpoint/2010/main" val="112597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12</a:t>
            </a:fld>
            <a:endParaRPr lang="en-US" dirty="0"/>
          </a:p>
        </p:txBody>
      </p:sp>
    </p:spTree>
    <p:extLst>
      <p:ext uri="{BB962C8B-B14F-4D97-AF65-F5344CB8AC3E}">
        <p14:creationId xmlns:p14="http://schemas.microsoft.com/office/powerpoint/2010/main" val="46187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13</a:t>
            </a:fld>
            <a:endParaRPr lang="en-US" dirty="0"/>
          </a:p>
        </p:txBody>
      </p:sp>
    </p:spTree>
    <p:extLst>
      <p:ext uri="{BB962C8B-B14F-4D97-AF65-F5344CB8AC3E}">
        <p14:creationId xmlns:p14="http://schemas.microsoft.com/office/powerpoint/2010/main" val="21516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14</a:t>
            </a:fld>
            <a:endParaRPr lang="en-US" dirty="0"/>
          </a:p>
        </p:txBody>
      </p:sp>
    </p:spTree>
    <p:extLst>
      <p:ext uri="{BB962C8B-B14F-4D97-AF65-F5344CB8AC3E}">
        <p14:creationId xmlns:p14="http://schemas.microsoft.com/office/powerpoint/2010/main" val="10196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15</a:t>
            </a:fld>
            <a:endParaRPr lang="en-US" dirty="0"/>
          </a:p>
        </p:txBody>
      </p:sp>
    </p:spTree>
    <p:extLst>
      <p:ext uri="{BB962C8B-B14F-4D97-AF65-F5344CB8AC3E}">
        <p14:creationId xmlns:p14="http://schemas.microsoft.com/office/powerpoint/2010/main" val="3268495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16</a:t>
            </a:fld>
            <a:endParaRPr lang="en-US" dirty="0"/>
          </a:p>
        </p:txBody>
      </p:sp>
    </p:spTree>
    <p:extLst>
      <p:ext uri="{BB962C8B-B14F-4D97-AF65-F5344CB8AC3E}">
        <p14:creationId xmlns:p14="http://schemas.microsoft.com/office/powerpoint/2010/main" val="9814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17</a:t>
            </a:fld>
            <a:endParaRPr lang="en-US" dirty="0"/>
          </a:p>
        </p:txBody>
      </p:sp>
    </p:spTree>
    <p:extLst>
      <p:ext uri="{BB962C8B-B14F-4D97-AF65-F5344CB8AC3E}">
        <p14:creationId xmlns:p14="http://schemas.microsoft.com/office/powerpoint/2010/main" val="326296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18</a:t>
            </a:fld>
            <a:endParaRPr lang="en-US" dirty="0"/>
          </a:p>
        </p:txBody>
      </p:sp>
    </p:spTree>
    <p:extLst>
      <p:ext uri="{BB962C8B-B14F-4D97-AF65-F5344CB8AC3E}">
        <p14:creationId xmlns:p14="http://schemas.microsoft.com/office/powerpoint/2010/main" val="90500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19</a:t>
            </a:fld>
            <a:endParaRPr lang="en-US" dirty="0"/>
          </a:p>
        </p:txBody>
      </p:sp>
    </p:spTree>
    <p:extLst>
      <p:ext uri="{BB962C8B-B14F-4D97-AF65-F5344CB8AC3E}">
        <p14:creationId xmlns:p14="http://schemas.microsoft.com/office/powerpoint/2010/main" val="181928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and A by chat box</a:t>
            </a:r>
          </a:p>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2</a:t>
            </a:fld>
            <a:endParaRPr lang="en-US" dirty="0"/>
          </a:p>
        </p:txBody>
      </p:sp>
    </p:spTree>
    <p:extLst>
      <p:ext uri="{BB962C8B-B14F-4D97-AF65-F5344CB8AC3E}">
        <p14:creationId xmlns:p14="http://schemas.microsoft.com/office/powerpoint/2010/main" val="3101461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20</a:t>
            </a:fld>
            <a:endParaRPr lang="en-US" dirty="0"/>
          </a:p>
        </p:txBody>
      </p:sp>
    </p:spTree>
    <p:extLst>
      <p:ext uri="{BB962C8B-B14F-4D97-AF65-F5344CB8AC3E}">
        <p14:creationId xmlns:p14="http://schemas.microsoft.com/office/powerpoint/2010/main" val="15370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all of the questions submitted and send as many answers to the CTBOS email list as possible within 24 hours.  We will send additional answers as soon as possible.</a:t>
            </a:r>
          </a:p>
        </p:txBody>
      </p:sp>
      <p:sp>
        <p:nvSpPr>
          <p:cNvPr id="4" name="Slide Number Placeholder 3"/>
          <p:cNvSpPr>
            <a:spLocks noGrp="1"/>
          </p:cNvSpPr>
          <p:nvPr>
            <p:ph type="sldNum" sz="quarter" idx="5"/>
          </p:nvPr>
        </p:nvSpPr>
        <p:spPr/>
        <p:txBody>
          <a:bodyPr/>
          <a:lstStyle/>
          <a:p>
            <a:fld id="{1CB0AC8D-9C33-4649-8ED2-3455ED8F1DCE}" type="slidenum">
              <a:rPr lang="en-US" smtClean="0"/>
              <a:pPr/>
              <a:t>21</a:t>
            </a:fld>
            <a:endParaRPr lang="en-US" dirty="0"/>
          </a:p>
        </p:txBody>
      </p:sp>
    </p:spTree>
    <p:extLst>
      <p:ext uri="{BB962C8B-B14F-4D97-AF65-F5344CB8AC3E}">
        <p14:creationId xmlns:p14="http://schemas.microsoft.com/office/powerpoint/2010/main" val="4222208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22</a:t>
            </a:fld>
            <a:endParaRPr lang="en-US" dirty="0"/>
          </a:p>
        </p:txBody>
      </p:sp>
    </p:spTree>
    <p:extLst>
      <p:ext uri="{BB962C8B-B14F-4D97-AF65-F5344CB8AC3E}">
        <p14:creationId xmlns:p14="http://schemas.microsoft.com/office/powerpoint/2010/main" val="161701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Project Awards</a:t>
            </a:r>
          </a:p>
          <a:p>
            <a:endParaRPr lang="en-US" dirty="0"/>
          </a:p>
          <a:p>
            <a:r>
              <a:rPr lang="en-US" dirty="0"/>
              <a:t>All Monitoring Postponed until at least June.</a:t>
            </a:r>
          </a:p>
        </p:txBody>
      </p:sp>
      <p:sp>
        <p:nvSpPr>
          <p:cNvPr id="4" name="Slide Number Placeholder 3"/>
          <p:cNvSpPr>
            <a:spLocks noGrp="1"/>
          </p:cNvSpPr>
          <p:nvPr>
            <p:ph type="sldNum" sz="quarter" idx="5"/>
          </p:nvPr>
        </p:nvSpPr>
        <p:spPr/>
        <p:txBody>
          <a:bodyPr/>
          <a:lstStyle/>
          <a:p>
            <a:fld id="{1CB0AC8D-9C33-4649-8ED2-3455ED8F1DCE}" type="slidenum">
              <a:rPr lang="en-US" smtClean="0"/>
              <a:pPr/>
              <a:t>3</a:t>
            </a:fld>
            <a:endParaRPr lang="en-US" dirty="0"/>
          </a:p>
        </p:txBody>
      </p:sp>
    </p:spTree>
    <p:extLst>
      <p:ext uri="{BB962C8B-B14F-4D97-AF65-F5344CB8AC3E}">
        <p14:creationId xmlns:p14="http://schemas.microsoft.com/office/powerpoint/2010/main" val="1684152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endParaRPr lang="en-US" sz="1600" dirty="0"/>
          </a:p>
          <a:p>
            <a:r>
              <a:rPr lang="en-US" sz="1600" dirty="0"/>
              <a:t>We know that you and your teams are facing extraordinary circumstances and countless difficult decisions.</a:t>
            </a:r>
          </a:p>
          <a:p>
            <a:endParaRPr lang="en-US" sz="1600" dirty="0"/>
          </a:p>
          <a:p>
            <a:r>
              <a:rPr lang="en-US" sz="1600" dirty="0"/>
              <a:t>We know that there is a ton of guidance out there, it doesn’t address everything you need, some of it is conflicting, and some of it is not feasible in your settings.</a:t>
            </a:r>
          </a:p>
          <a:p>
            <a:endParaRPr lang="en-US" sz="1600" dirty="0"/>
          </a:p>
          <a:p>
            <a:r>
              <a:rPr lang="en-US" sz="1600" dirty="0"/>
              <a:t>We are not on the ground and so part of what we want to do today is hear from you about what you need and how we can help.</a:t>
            </a:r>
          </a:p>
          <a:p>
            <a:endParaRPr lang="en-US" sz="1600" dirty="0"/>
          </a:p>
          <a:p>
            <a:r>
              <a:rPr lang="en-US" sz="1600" dirty="0"/>
              <a:t>We also want you to hear from people on the ground about how you are managing this extraordinarily difficult situation and what steps you are taking to keep your clients, your teams and your communities safe.</a:t>
            </a:r>
          </a:p>
          <a:p>
            <a:endParaRPr lang="en-US" sz="1600" dirty="0"/>
          </a:p>
          <a:p>
            <a:r>
              <a:rPr lang="en-US" sz="1600" dirty="0"/>
              <a:t>These are the most important things we hope you walk away with today.  There are details about each of these takeaways at the end of this slide deck, we will cover them only to the extent that they are not already covered by today’s presenters.</a:t>
            </a:r>
          </a:p>
        </p:txBody>
      </p:sp>
      <p:sp>
        <p:nvSpPr>
          <p:cNvPr id="4" name="Slide Number Placeholder 3"/>
          <p:cNvSpPr>
            <a:spLocks noGrp="1"/>
          </p:cNvSpPr>
          <p:nvPr>
            <p:ph type="sldNum" sz="quarter" idx="5"/>
          </p:nvPr>
        </p:nvSpPr>
        <p:spPr/>
        <p:txBody>
          <a:bodyPr/>
          <a:lstStyle/>
          <a:p>
            <a:fld id="{1CB0AC8D-9C33-4649-8ED2-3455ED8F1DCE}" type="slidenum">
              <a:rPr lang="en-US" smtClean="0"/>
              <a:pPr/>
              <a:t>4</a:t>
            </a:fld>
            <a:endParaRPr lang="en-US" dirty="0"/>
          </a:p>
        </p:txBody>
      </p:sp>
    </p:spTree>
    <p:extLst>
      <p:ext uri="{BB962C8B-B14F-4D97-AF65-F5344CB8AC3E}">
        <p14:creationId xmlns:p14="http://schemas.microsoft.com/office/powerpoint/2010/main" val="159191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5</a:t>
            </a:fld>
            <a:endParaRPr lang="en-US" dirty="0"/>
          </a:p>
        </p:txBody>
      </p:sp>
    </p:spTree>
    <p:extLst>
      <p:ext uri="{BB962C8B-B14F-4D97-AF65-F5344CB8AC3E}">
        <p14:creationId xmlns:p14="http://schemas.microsoft.com/office/powerpoint/2010/main" val="191497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AC8D-9C33-4649-8ED2-3455ED8F1DCE}" type="slidenum">
              <a:rPr lang="en-US" smtClean="0"/>
              <a:pPr/>
              <a:t>6</a:t>
            </a:fld>
            <a:endParaRPr lang="en-US" dirty="0"/>
          </a:p>
        </p:txBody>
      </p:sp>
    </p:spTree>
    <p:extLst>
      <p:ext uri="{BB962C8B-B14F-4D97-AF65-F5344CB8AC3E}">
        <p14:creationId xmlns:p14="http://schemas.microsoft.com/office/powerpoint/2010/main" val="254599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7</a:t>
            </a:fld>
            <a:endParaRPr lang="en-US" dirty="0"/>
          </a:p>
        </p:txBody>
      </p:sp>
    </p:spTree>
    <p:extLst>
      <p:ext uri="{BB962C8B-B14F-4D97-AF65-F5344CB8AC3E}">
        <p14:creationId xmlns:p14="http://schemas.microsoft.com/office/powerpoint/2010/main" val="40375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AC8D-9C33-4649-8ED2-3455ED8F1DCE}" type="slidenum">
              <a:rPr lang="en-US" smtClean="0"/>
              <a:pPr/>
              <a:t>8</a:t>
            </a:fld>
            <a:endParaRPr lang="en-US" dirty="0"/>
          </a:p>
        </p:txBody>
      </p:sp>
    </p:spTree>
    <p:extLst>
      <p:ext uri="{BB962C8B-B14F-4D97-AF65-F5344CB8AC3E}">
        <p14:creationId xmlns:p14="http://schemas.microsoft.com/office/powerpoint/2010/main" val="248664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cover details that have not already been discussed.</a:t>
            </a:r>
          </a:p>
        </p:txBody>
      </p:sp>
      <p:sp>
        <p:nvSpPr>
          <p:cNvPr id="4" name="Slide Number Placeholder 3"/>
          <p:cNvSpPr>
            <a:spLocks noGrp="1"/>
          </p:cNvSpPr>
          <p:nvPr>
            <p:ph type="sldNum" sz="quarter" idx="5"/>
          </p:nvPr>
        </p:nvSpPr>
        <p:spPr/>
        <p:txBody>
          <a:bodyPr/>
          <a:lstStyle/>
          <a:p>
            <a:fld id="{1CB0AC8D-9C33-4649-8ED2-3455ED8F1DCE}" type="slidenum">
              <a:rPr lang="en-US" smtClean="0"/>
              <a:pPr/>
              <a:t>9</a:t>
            </a:fld>
            <a:endParaRPr lang="en-US" dirty="0"/>
          </a:p>
        </p:txBody>
      </p:sp>
    </p:spTree>
    <p:extLst>
      <p:ext uri="{BB962C8B-B14F-4D97-AF65-F5344CB8AC3E}">
        <p14:creationId xmlns:p14="http://schemas.microsoft.com/office/powerpoint/2010/main" val="67938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0D3C58-D6F3-4DB7-9757-35DE7B059A12}" type="datetime1">
              <a:rPr lang="en-US" smtClean="0"/>
              <a:t>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4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E86E3-F75F-4A42-B164-8AD86F3F3C84}" type="datetime1">
              <a:rPr lang="en-US" smtClean="0"/>
              <a:t>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530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56182-2271-4652-A3B8-CF68FDBB1E8F}" type="datetime1">
              <a:rPr lang="en-US" smtClean="0"/>
              <a:t>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102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558EF-9616-4587-BC31-4A168A5F66E1}" type="datetime1">
              <a:rPr lang="en-US" smtClean="0"/>
              <a:t>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848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4C527-8B36-4F03-B3D7-0216780F8505}" type="datetime1">
              <a:rPr lang="en-US" smtClean="0"/>
              <a:t>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97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4A24FF-51F6-49D7-9054-4142D335C1A1}" type="datetime1">
              <a:rPr lang="en-US" smtClean="0"/>
              <a:t>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733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4F7CE-4022-45C1-B147-5A094749D348}" type="datetime1">
              <a:rPr lang="en-US" smtClean="0"/>
              <a:t>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840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2428A4-1E97-44FB-8401-A4021CF85922}" type="datetime1">
              <a:rPr lang="en-US" smtClean="0"/>
              <a:t>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591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FC940E-1816-42E6-B58B-A5AA0119C31B}" type="datetime1">
              <a:rPr lang="en-US" smtClean="0"/>
              <a:t>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312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8B390D33-D610-4329-A4F5-A3B7147BA5B2}" type="datetime1">
              <a:rPr lang="en-US" smtClean="0"/>
              <a:t>3/20/20</a:t>
            </a:fld>
            <a:endParaRPr lang="en-US" dirty="0"/>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373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CEA1D7-A7CF-4113-96AC-D4E01AB904BA}" type="datetime1">
              <a:rPr lang="en-US" smtClean="0"/>
              <a:t>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928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fld id="{8525D2F0-CE68-4D40-B89A-98E7D7E1F2F5}" type="datetime1">
              <a:rPr lang="en-US" smtClean="0"/>
              <a:t>3/20/20</a:t>
            </a:fld>
            <a:endParaRPr lang="en-US" dirty="0"/>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019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ct.gov/coronavir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ceh.org/2020/03/13/1133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ceh.org/wp-content/uploads/2020/03/COVID-19-DOH-Guidance-to-Emergency-Shelter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prepare/managing-stress-anxiety.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hyperlink" Target="https://www.samhsa.gov/sites/default/files/tips-social-distancing-quarantine-isolation-031620.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cdc.gov/coronavirus/2019-ncov/index.html" TargetMode="External"/><Relationship Id="rId3" Type="http://schemas.openxmlformats.org/officeDocument/2006/relationships/hyperlink" Target="https://portal.ct.gov/Coronavirus" TargetMode="External"/><Relationship Id="rId7" Type="http://schemas.openxmlformats.org/officeDocument/2006/relationships/hyperlink" Target="https://www.hudexchange.info/homelessness-assistance/diseases/#covid-19-community-planning-and-preparednes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portal.ct.gov/DMHAS/Newsworthy/News-Items/DMHAS-Response-to-COVID-19" TargetMode="External"/><Relationship Id="rId5" Type="http://schemas.openxmlformats.org/officeDocument/2006/relationships/hyperlink" Target="https://cceh.org/2020/03/13/11330/" TargetMode="External"/><Relationship Id="rId10" Type="http://schemas.openxmlformats.org/officeDocument/2006/relationships/hyperlink" Target="https://csh.csod.com/" TargetMode="External"/><Relationship Id="rId4" Type="http://schemas.openxmlformats.org/officeDocument/2006/relationships/hyperlink" Target="http://www.ct.gov/coronavirus" TargetMode="External"/><Relationship Id="rId9" Type="http://schemas.openxmlformats.org/officeDocument/2006/relationships/hyperlink" Target="https://nhchc.org/wp-content/uploads/2020/03/NHCHS-COVID-Guidelines-Rev.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rtal.ct.gov/DMHAS/Programs-and-Services/Advocacy/Warm-Lin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joinrisebe.org/about-the-warmlin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mailto:lisaacs@housinginnovations.us" TargetMode="External"/><Relationship Id="rId3" Type="http://schemas.openxmlformats.org/officeDocument/2006/relationships/hyperlink" Target="mailto:ctboscoc@gmail.com" TargetMode="External"/><Relationship Id="rId7" Type="http://schemas.openxmlformats.org/officeDocument/2006/relationships/hyperlink" Target="mailto:mylesw@housinginnovations.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lpareti@housinginnovations.us" TargetMode="External"/><Relationship Id="rId5" Type="http://schemas.openxmlformats.org/officeDocument/2006/relationships/hyperlink" Target="mailto:hburchman@housinginnovations.us" TargetMode="External"/><Relationship Id="rId10" Type="http://schemas.openxmlformats.org/officeDocument/2006/relationships/image" Target="../media/image13.png"/><Relationship Id="rId4" Type="http://schemas.openxmlformats.org/officeDocument/2006/relationships/hyperlink" Target="mailto:swagner@housinginnovations.us" TargetMode="External"/><Relationship Id="rId9" Type="http://schemas.openxmlformats.org/officeDocument/2006/relationships/hyperlink" Target="mailto:shannon@housinginnovations.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t.gov/coronavir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endParaRPr lang="en-US" sz="2400" dirty="0"/>
          </a:p>
        </p:txBody>
      </p:sp>
      <p:sp>
        <p:nvSpPr>
          <p:cNvPr id="2" name="Title 1"/>
          <p:cNvSpPr>
            <a:spLocks noGrp="1"/>
          </p:cNvSpPr>
          <p:nvPr>
            <p:ph type="ctrTitle" idx="4294967295"/>
          </p:nvPr>
        </p:nvSpPr>
        <p:spPr>
          <a:xfrm>
            <a:off x="307975" y="465138"/>
            <a:ext cx="5432425" cy="4786800"/>
          </a:xfrm>
        </p:spPr>
        <p:txBody>
          <a:bodyPr>
            <a:normAutofit/>
          </a:bodyPr>
          <a:lstStyle/>
          <a:p>
            <a:pPr algn="ctr"/>
            <a:r>
              <a:rPr lang="en-US" b="1" dirty="0"/>
              <a:t>COVID-19 Response</a:t>
            </a:r>
            <a:br>
              <a:rPr lang="en-US" sz="3600" b="1" dirty="0"/>
            </a:br>
            <a:br>
              <a:rPr lang="en-US" sz="2800" b="1" dirty="0">
                <a:solidFill>
                  <a:schemeClr val="accent1"/>
                </a:solidFill>
              </a:rPr>
            </a:br>
            <a:r>
              <a:rPr lang="en-US" sz="2800" b="1" dirty="0">
                <a:solidFill>
                  <a:schemeClr val="accent1"/>
                </a:solidFill>
              </a:rPr>
              <a:t>March 20, 2019</a:t>
            </a:r>
            <a:br>
              <a:rPr lang="en-US" sz="2800" b="1" dirty="0">
                <a:solidFill>
                  <a:schemeClr val="accent1"/>
                </a:solidFill>
              </a:rPr>
            </a:br>
            <a:br>
              <a:rPr lang="en-US" sz="2800" b="1" dirty="0">
                <a:solidFill>
                  <a:schemeClr val="accent1"/>
                </a:solidFill>
              </a:rPr>
            </a:br>
            <a:br>
              <a:rPr lang="en-US" sz="2800" b="1" dirty="0">
                <a:solidFill>
                  <a:schemeClr val="accent1"/>
                </a:solidFill>
              </a:rPr>
            </a:br>
            <a:endParaRPr lang="en-US" sz="3600" b="1" dirty="0">
              <a:solidFill>
                <a:schemeClr val="accent1"/>
              </a:solidFill>
            </a:endParaRPr>
          </a:p>
        </p:txBody>
      </p:sp>
      <p:sp>
        <p:nvSpPr>
          <p:cNvPr id="3" name="Rectangle 2"/>
          <p:cNvSpPr/>
          <p:nvPr/>
        </p:nvSpPr>
        <p:spPr>
          <a:xfrm>
            <a:off x="3048000" y="2828836"/>
            <a:ext cx="6096000" cy="369332"/>
          </a:xfrm>
          <a:prstGeom prst="rect">
            <a:avLst/>
          </a:prstGeom>
        </p:spPr>
        <p:txBody>
          <a:bodyPr>
            <a:spAutoFit/>
          </a:bodyPr>
          <a:lstStyle/>
          <a:p>
            <a:r>
              <a:rPr lang="en-US" dirty="0"/>
              <a:t> </a:t>
            </a:r>
          </a:p>
        </p:txBody>
      </p:sp>
      <p:sp>
        <p:nvSpPr>
          <p:cNvPr id="4" name="AutoShape 8" descr="Image result for images of CT"/>
          <p:cNvSpPr>
            <a:spLocks noChangeAspect="1" noChangeArrowheads="1"/>
          </p:cNvSpPr>
          <p:nvPr/>
        </p:nvSpPr>
        <p:spPr bwMode="auto">
          <a:xfrm>
            <a:off x="1461860" y="1306286"/>
            <a:ext cx="1343613" cy="134361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Image result for images of 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2" descr="Image result for images of 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604" y="1497906"/>
            <a:ext cx="3915682" cy="3031191"/>
          </a:xfrm>
          <a:prstGeom prst="rect">
            <a:avLst/>
          </a:prstGeom>
        </p:spPr>
      </p:pic>
    </p:spTree>
    <p:extLst>
      <p:ext uri="{BB962C8B-B14F-4D97-AF65-F5344CB8AC3E}">
        <p14:creationId xmlns:p14="http://schemas.microsoft.com/office/powerpoint/2010/main" val="225172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88D1-D800-8A4B-806F-7737F2C9B187}"/>
              </a:ext>
            </a:extLst>
          </p:cNvPr>
          <p:cNvSpPr>
            <a:spLocks noGrp="1"/>
          </p:cNvSpPr>
          <p:nvPr>
            <p:ph type="title"/>
          </p:nvPr>
        </p:nvSpPr>
        <p:spPr/>
        <p:txBody>
          <a:bodyPr/>
          <a:lstStyle/>
          <a:p>
            <a:r>
              <a:rPr lang="en-US" dirty="0"/>
              <a:t>Takeaways - Reminder</a:t>
            </a:r>
          </a:p>
        </p:txBody>
      </p:sp>
      <p:sp>
        <p:nvSpPr>
          <p:cNvPr id="3" name="Content Placeholder 2">
            <a:extLst>
              <a:ext uri="{FF2B5EF4-FFF2-40B4-BE49-F238E27FC236}">
                <a16:creationId xmlns:a16="http://schemas.microsoft.com/office/drawing/2014/main" id="{CB7B13E0-CAA3-264F-B969-AEA87532DB32}"/>
              </a:ext>
            </a:extLst>
          </p:cNvPr>
          <p:cNvSpPr>
            <a:spLocks noGrp="1"/>
          </p:cNvSpPr>
          <p:nvPr>
            <p:ph idx="1"/>
          </p:nvPr>
        </p:nvSpPr>
        <p:spPr>
          <a:xfrm>
            <a:off x="329184" y="1852598"/>
            <a:ext cx="11594592" cy="4449559"/>
          </a:xfrm>
        </p:spPr>
        <p:txBody>
          <a:bodyPr>
            <a:noAutofit/>
          </a:bodyPr>
          <a:lstStyle/>
          <a:p>
            <a:pPr marL="290513" lvl="0" indent="-233363">
              <a:buFont typeface="Arial" panose="020B0604020202020204" pitchFamily="34" charset="0"/>
              <a:buChar char="•"/>
            </a:pPr>
            <a:r>
              <a:rPr lang="en-US" sz="1800" dirty="0"/>
              <a:t>Avoid service reductions  - adjust how services are provided to reduce risks.</a:t>
            </a:r>
          </a:p>
          <a:p>
            <a:pPr marL="290513" lvl="0" indent="-233363">
              <a:buFont typeface="Arial" panose="020B0604020202020204" pitchFamily="34" charset="0"/>
              <a:buChar char="•"/>
            </a:pPr>
            <a:r>
              <a:rPr lang="en-US" sz="1800" dirty="0"/>
              <a:t>Use shelters as a last resort</a:t>
            </a:r>
          </a:p>
          <a:p>
            <a:pPr marL="290513" lvl="0" indent="-233363">
              <a:buFont typeface="Arial" panose="020B0604020202020204" pitchFamily="34" charset="0"/>
              <a:buChar char="•"/>
            </a:pPr>
            <a:r>
              <a:rPr lang="en-US" sz="1800" dirty="0"/>
              <a:t>Avoid leasing delays - housing people as quickly as possible is one of the most important things we can do to decrease their risk.  </a:t>
            </a:r>
          </a:p>
          <a:p>
            <a:pPr marL="290513" lvl="0" indent="-233363">
              <a:buFont typeface="Arial" panose="020B0604020202020204" pitchFamily="34" charset="0"/>
              <a:buChar char="•"/>
            </a:pPr>
            <a:r>
              <a:rPr lang="en-US" sz="1800" dirty="0"/>
              <a:t>Provide services and conduct agency business remotely whenever possible. </a:t>
            </a:r>
          </a:p>
          <a:p>
            <a:pPr marL="290513" lvl="0" indent="-233363">
              <a:buFont typeface="Arial" panose="020B0604020202020204" pitchFamily="34" charset="0"/>
              <a:buChar char="•"/>
            </a:pPr>
            <a:r>
              <a:rPr lang="en-US" sz="1800" dirty="0"/>
              <a:t>When face-to-face interactions are necessary, take actions to reduce risks.</a:t>
            </a:r>
          </a:p>
          <a:p>
            <a:pPr marL="290513" lvl="0" indent="-233363">
              <a:buFont typeface="Arial" panose="020B0604020202020204" pitchFamily="34" charset="0"/>
              <a:buChar char="•"/>
            </a:pPr>
            <a:r>
              <a:rPr lang="en-US" sz="1800" dirty="0"/>
              <a:t>Communicate with your funders about what you need.</a:t>
            </a:r>
          </a:p>
          <a:p>
            <a:pPr marL="290513" lvl="0" indent="-233363">
              <a:buFont typeface="Arial" panose="020B0604020202020204" pitchFamily="34" charset="0"/>
              <a:buChar char="•"/>
            </a:pPr>
            <a:r>
              <a:rPr lang="en-US" sz="1800" dirty="0"/>
              <a:t>Combat stigma.</a:t>
            </a:r>
          </a:p>
          <a:p>
            <a:pPr marL="290513" lvl="0" indent="-233363">
              <a:buFont typeface="Arial" panose="020B0604020202020204" pitchFamily="34" charset="0"/>
              <a:buChar char="•"/>
            </a:pPr>
            <a:r>
              <a:rPr lang="en-US" sz="1800" dirty="0"/>
              <a:t>Take care of yourself and your team.</a:t>
            </a:r>
          </a:p>
          <a:p>
            <a:pPr marL="290513" lvl="0" indent="-233363">
              <a:buFont typeface="Arial" panose="020B0604020202020204" pitchFamily="34" charset="0"/>
              <a:buChar char="•"/>
            </a:pPr>
            <a:r>
              <a:rPr lang="en-US" sz="1800" dirty="0"/>
              <a:t>Keep informed about the State's emergency management response as the situation evolves – </a:t>
            </a:r>
            <a:r>
              <a:rPr lang="en-US" sz="1800" dirty="0">
                <a:hlinkClick r:id="rId3"/>
              </a:rPr>
              <a:t>www.ct.gov/coronavirus</a:t>
            </a:r>
            <a:endParaRPr lang="en-US" sz="1800" dirty="0"/>
          </a:p>
          <a:p>
            <a:pPr marL="290513" lvl="0" indent="-233363">
              <a:buFont typeface="Arial" panose="020B0604020202020204" pitchFamily="34" charset="0"/>
              <a:buChar char="•"/>
            </a:pPr>
            <a:endParaRPr lang="en-US" sz="1800" dirty="0"/>
          </a:p>
          <a:p>
            <a:pPr marL="290513" lvl="0" indent="-233363">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22C62527-EBD1-E54F-B5D5-75B9B0EA6FE2}"/>
              </a:ext>
            </a:extLst>
          </p:cNvPr>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6" name="Picture 5">
            <a:extLst>
              <a:ext uri="{FF2B5EF4-FFF2-40B4-BE49-F238E27FC236}">
                <a16:creationId xmlns:a16="http://schemas.microsoft.com/office/drawing/2014/main" id="{A56C8114-3406-E64D-9CEB-E84F906F514E}"/>
              </a:ext>
            </a:extLst>
          </p:cNvPr>
          <p:cNvPicPr>
            <a:picLocks noChangeAspect="1"/>
          </p:cNvPicPr>
          <p:nvPr/>
        </p:nvPicPr>
        <p:blipFill>
          <a:blip r:embed="rId4"/>
          <a:stretch>
            <a:fillRect/>
          </a:stretch>
        </p:blipFill>
        <p:spPr>
          <a:xfrm>
            <a:off x="8623909" y="265407"/>
            <a:ext cx="2327769" cy="1450757"/>
          </a:xfrm>
          <a:prstGeom prst="rect">
            <a:avLst/>
          </a:prstGeom>
        </p:spPr>
      </p:pic>
    </p:spTree>
    <p:extLst>
      <p:ext uri="{BB962C8B-B14F-4D97-AF65-F5344CB8AC3E}">
        <p14:creationId xmlns:p14="http://schemas.microsoft.com/office/powerpoint/2010/main" val="194315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BBBB-1D9F-D64C-ACC3-6380AFC7F623}"/>
              </a:ext>
            </a:extLst>
          </p:cNvPr>
          <p:cNvSpPr>
            <a:spLocks noGrp="1"/>
          </p:cNvSpPr>
          <p:nvPr>
            <p:ph type="title"/>
          </p:nvPr>
        </p:nvSpPr>
        <p:spPr/>
        <p:txBody>
          <a:bodyPr/>
          <a:lstStyle/>
          <a:p>
            <a:r>
              <a:rPr lang="en-US" dirty="0"/>
              <a:t>Adjust Rather than Reduce Services</a:t>
            </a:r>
          </a:p>
        </p:txBody>
      </p:sp>
      <p:sp>
        <p:nvSpPr>
          <p:cNvPr id="3" name="Content Placeholder 2">
            <a:extLst>
              <a:ext uri="{FF2B5EF4-FFF2-40B4-BE49-F238E27FC236}">
                <a16:creationId xmlns:a16="http://schemas.microsoft.com/office/drawing/2014/main" id="{0882F8B5-9DAD-D546-B615-0784A2F53F7A}"/>
              </a:ext>
            </a:extLst>
          </p:cNvPr>
          <p:cNvSpPr>
            <a:spLocks noGrp="1"/>
          </p:cNvSpPr>
          <p:nvPr>
            <p:ph sz="half" idx="1"/>
          </p:nvPr>
        </p:nvSpPr>
        <p:spPr>
          <a:xfrm>
            <a:off x="1097278" y="1845733"/>
            <a:ext cx="7265325" cy="4390943"/>
          </a:xfrm>
        </p:spPr>
        <p:txBody>
          <a:bodyPr>
            <a:normAutofit lnSpcReduction="10000"/>
          </a:bodyPr>
          <a:lstStyle/>
          <a:p>
            <a:pPr marL="234950" indent="-223838">
              <a:buFont typeface="Arial" panose="020B0604020202020204" pitchFamily="34" charset="0"/>
              <a:buChar char="•"/>
            </a:pPr>
            <a:r>
              <a:rPr lang="en-US" sz="2400" dirty="0"/>
              <a:t>Provide services and conduct agency business remotely whenever possible.  (Phone, Text, Email, Video chat, Video conferencing).</a:t>
            </a:r>
          </a:p>
          <a:p>
            <a:pPr marL="234950" indent="-223838">
              <a:buFont typeface="Arial" panose="020B0604020202020204" pitchFamily="34" charset="0"/>
              <a:buChar char="•"/>
            </a:pPr>
            <a:r>
              <a:rPr lang="en-US" sz="2400" dirty="0"/>
              <a:t>Begin each in person and remote client contact by asking people if they have symptoms:  shortness of breath, fever, and/or cough.</a:t>
            </a:r>
          </a:p>
          <a:p>
            <a:pPr marL="234950" indent="-223838">
              <a:buFont typeface="Arial" panose="020B0604020202020204" pitchFamily="34" charset="0"/>
              <a:buChar char="•"/>
            </a:pPr>
            <a:r>
              <a:rPr lang="en-US" sz="2400" dirty="0"/>
              <a:t>Have those who exhibit symptoms or have a known exposure, stay home and call their health care provider to determine next steps.</a:t>
            </a:r>
          </a:p>
          <a:p>
            <a:pPr marL="234950" indent="-223838">
              <a:buFont typeface="Arial" panose="020B0604020202020204" pitchFamily="34" charset="0"/>
              <a:buChar char="•"/>
            </a:pPr>
            <a:r>
              <a:rPr lang="en-US" sz="2400" dirty="0"/>
              <a:t>Prioritize services for those with elevated risk: over 60 (risk increases with age), serious chronic medical conditions (e.g., heart disease, diabetes, lung disease)</a:t>
            </a:r>
            <a:r>
              <a:rPr lang="en-US" sz="2200" dirty="0"/>
              <a:t>   </a:t>
            </a:r>
            <a:endParaRPr lang="en-US" sz="2000" dirty="0"/>
          </a:p>
          <a:p>
            <a:pPr marL="290513" indent="-233363">
              <a:buFont typeface="Arial" panose="020B0604020202020204" pitchFamily="34" charset="0"/>
              <a:buChar char="•"/>
            </a:pPr>
            <a:endParaRPr lang="en-US" sz="2400" dirty="0"/>
          </a:p>
        </p:txBody>
      </p:sp>
      <p:sp>
        <p:nvSpPr>
          <p:cNvPr id="6" name="Content Placeholder 5">
            <a:extLst>
              <a:ext uri="{FF2B5EF4-FFF2-40B4-BE49-F238E27FC236}">
                <a16:creationId xmlns:a16="http://schemas.microsoft.com/office/drawing/2014/main" id="{626C46F6-7ABB-ED43-8000-2F4F2E806151}"/>
              </a:ext>
            </a:extLst>
          </p:cNvPr>
          <p:cNvSpPr>
            <a:spLocks noGrp="1"/>
          </p:cNvSpPr>
          <p:nvPr>
            <p:ph sz="half" idx="2"/>
          </p:nvPr>
        </p:nvSpPr>
        <p:spPr>
          <a:xfrm>
            <a:off x="8362603" y="1845733"/>
            <a:ext cx="3829397" cy="4023360"/>
          </a:xfrm>
        </p:spPr>
        <p:txBody>
          <a:bodyPr>
            <a:normAutofit lnSpcReduction="10000"/>
          </a:bodyPr>
          <a:lstStyle/>
          <a:p>
            <a:r>
              <a:rPr lang="en-US" dirty="0"/>
              <a:t> </a:t>
            </a:r>
          </a:p>
        </p:txBody>
      </p:sp>
      <p:sp>
        <p:nvSpPr>
          <p:cNvPr id="4" name="Slide Number Placeholder 3">
            <a:extLst>
              <a:ext uri="{FF2B5EF4-FFF2-40B4-BE49-F238E27FC236}">
                <a16:creationId xmlns:a16="http://schemas.microsoft.com/office/drawing/2014/main" id="{F0F4B994-372B-1D48-98FB-56E84EE1E1F0}"/>
              </a:ext>
            </a:extLst>
          </p:cNvPr>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5" name="Picture 4">
            <a:extLst>
              <a:ext uri="{FF2B5EF4-FFF2-40B4-BE49-F238E27FC236}">
                <a16:creationId xmlns:a16="http://schemas.microsoft.com/office/drawing/2014/main" id="{29DD4405-1149-D346-9CF0-00FEDBF401F1}"/>
              </a:ext>
            </a:extLst>
          </p:cNvPr>
          <p:cNvPicPr>
            <a:picLocks noChangeAspect="1"/>
          </p:cNvPicPr>
          <p:nvPr/>
        </p:nvPicPr>
        <p:blipFill>
          <a:blip r:embed="rId3"/>
          <a:stretch>
            <a:fillRect/>
          </a:stretch>
        </p:blipFill>
        <p:spPr>
          <a:xfrm>
            <a:off x="8954711" y="3082167"/>
            <a:ext cx="2548760" cy="1327650"/>
          </a:xfrm>
          <a:prstGeom prst="rect">
            <a:avLst/>
          </a:prstGeom>
        </p:spPr>
      </p:pic>
    </p:spTree>
    <p:extLst>
      <p:ext uri="{BB962C8B-B14F-4D97-AF65-F5344CB8AC3E}">
        <p14:creationId xmlns:p14="http://schemas.microsoft.com/office/powerpoint/2010/main" val="32909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5238-4E89-2243-8E66-48EFBF19165A}"/>
              </a:ext>
            </a:extLst>
          </p:cNvPr>
          <p:cNvSpPr>
            <a:spLocks noGrp="1"/>
          </p:cNvSpPr>
          <p:nvPr>
            <p:ph type="title"/>
          </p:nvPr>
        </p:nvSpPr>
        <p:spPr/>
        <p:txBody>
          <a:bodyPr/>
          <a:lstStyle/>
          <a:p>
            <a:r>
              <a:rPr lang="en-US" dirty="0"/>
              <a:t>Adjust Rather than Reduce Services (2)</a:t>
            </a:r>
          </a:p>
        </p:txBody>
      </p:sp>
      <p:sp>
        <p:nvSpPr>
          <p:cNvPr id="3" name="Content Placeholder 2">
            <a:extLst>
              <a:ext uri="{FF2B5EF4-FFF2-40B4-BE49-F238E27FC236}">
                <a16:creationId xmlns:a16="http://schemas.microsoft.com/office/drawing/2014/main" id="{1AC115E1-E810-4A4C-AAFB-C40E49EFB12A}"/>
              </a:ext>
            </a:extLst>
          </p:cNvPr>
          <p:cNvSpPr>
            <a:spLocks noGrp="1"/>
          </p:cNvSpPr>
          <p:nvPr>
            <p:ph sz="half" idx="1"/>
          </p:nvPr>
        </p:nvSpPr>
        <p:spPr>
          <a:xfrm>
            <a:off x="1097278" y="1845734"/>
            <a:ext cx="7680961" cy="4023360"/>
          </a:xfrm>
        </p:spPr>
        <p:txBody>
          <a:bodyPr>
            <a:noAutofit/>
          </a:bodyPr>
          <a:lstStyle/>
          <a:p>
            <a:pPr marL="231775" indent="-220663">
              <a:buFont typeface="Arial" panose="020B0604020202020204" pitchFamily="34" charset="0"/>
              <a:buChar char="•"/>
            </a:pPr>
            <a:r>
              <a:rPr lang="en-US" sz="2300" dirty="0"/>
              <a:t>Prioritize getting and keeping people out of shelter and encampments (particularly any with more than 10 people).  Redeploy resources towards this objective whenever possible.</a:t>
            </a:r>
          </a:p>
          <a:p>
            <a:pPr marL="231775" indent="-220663">
              <a:buFont typeface="Arial" panose="020B0604020202020204" pitchFamily="34" charset="0"/>
              <a:buChar char="•"/>
            </a:pPr>
            <a:r>
              <a:rPr lang="en-US" sz="2300" dirty="0"/>
              <a:t>Avoid leasing delays - housing people as quickly as possible is one of the most important things we can do to decrease their risk.  </a:t>
            </a:r>
          </a:p>
          <a:p>
            <a:pPr marL="231775" indent="-220663">
              <a:buFont typeface="Arial" panose="020B0604020202020204" pitchFamily="34" charset="0"/>
              <a:buChar char="•"/>
            </a:pPr>
            <a:r>
              <a:rPr lang="en-US" sz="2300" dirty="0"/>
              <a:t>When feasible help clients, particularly the most vulnerable, to get supplies to reduce them amount they are out and about (food, medication, toilet paper, soap, hand sanitizer, wipes, pet food, trash bags, etc.).</a:t>
            </a:r>
          </a:p>
          <a:p>
            <a:pPr marL="231775" indent="-220663">
              <a:buFont typeface="Arial" panose="020B0604020202020204" pitchFamily="34" charset="0"/>
              <a:buChar char="•"/>
            </a:pPr>
            <a:r>
              <a:rPr lang="en-US" sz="2300" dirty="0"/>
              <a:t>Educate all clients on what the virus is and how to minimize risk (don’t assume anyone knows).</a:t>
            </a:r>
          </a:p>
        </p:txBody>
      </p:sp>
      <p:pic>
        <p:nvPicPr>
          <p:cNvPr id="6" name="Content Placeholder 5">
            <a:extLst>
              <a:ext uri="{FF2B5EF4-FFF2-40B4-BE49-F238E27FC236}">
                <a16:creationId xmlns:a16="http://schemas.microsoft.com/office/drawing/2014/main" id="{01269F90-B204-E34B-89C2-306FCEEC77D8}"/>
              </a:ext>
            </a:extLst>
          </p:cNvPr>
          <p:cNvPicPr>
            <a:picLocks noGrp="1" noChangeAspect="1"/>
          </p:cNvPicPr>
          <p:nvPr>
            <p:ph sz="half" idx="2"/>
          </p:nvPr>
        </p:nvPicPr>
        <p:blipFill>
          <a:blip r:embed="rId3"/>
          <a:stretch>
            <a:fillRect/>
          </a:stretch>
        </p:blipFill>
        <p:spPr>
          <a:xfrm>
            <a:off x="8949891" y="3226127"/>
            <a:ext cx="2205789" cy="1262573"/>
          </a:xfrm>
          <a:prstGeom prst="rect">
            <a:avLst/>
          </a:prstGeom>
        </p:spPr>
      </p:pic>
      <p:sp>
        <p:nvSpPr>
          <p:cNvPr id="5" name="Slide Number Placeholder 4">
            <a:extLst>
              <a:ext uri="{FF2B5EF4-FFF2-40B4-BE49-F238E27FC236}">
                <a16:creationId xmlns:a16="http://schemas.microsoft.com/office/drawing/2014/main" id="{D324E0FE-4AE5-6B4E-B8D9-57513BAA5533}"/>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5319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B146-974C-ED4D-BEAF-1253151BBEA6}"/>
              </a:ext>
            </a:extLst>
          </p:cNvPr>
          <p:cNvSpPr>
            <a:spLocks noGrp="1"/>
          </p:cNvSpPr>
          <p:nvPr>
            <p:ph type="title"/>
          </p:nvPr>
        </p:nvSpPr>
        <p:spPr/>
        <p:txBody>
          <a:bodyPr>
            <a:normAutofit/>
          </a:bodyPr>
          <a:lstStyle/>
          <a:p>
            <a:r>
              <a:rPr lang="en-US" dirty="0"/>
              <a:t>If Face-to-Face Contact is Unavoidable:</a:t>
            </a:r>
          </a:p>
        </p:txBody>
      </p:sp>
      <p:sp>
        <p:nvSpPr>
          <p:cNvPr id="3" name="Content Placeholder 2">
            <a:extLst>
              <a:ext uri="{FF2B5EF4-FFF2-40B4-BE49-F238E27FC236}">
                <a16:creationId xmlns:a16="http://schemas.microsoft.com/office/drawing/2014/main" id="{F5C0147D-88C5-F440-AC5B-0ED0CA2EE2EB}"/>
              </a:ext>
            </a:extLst>
          </p:cNvPr>
          <p:cNvSpPr>
            <a:spLocks noGrp="1"/>
          </p:cNvSpPr>
          <p:nvPr>
            <p:ph idx="1"/>
          </p:nvPr>
        </p:nvSpPr>
        <p:spPr>
          <a:xfrm>
            <a:off x="1097280" y="1845734"/>
            <a:ext cx="10058400" cy="4427078"/>
          </a:xfrm>
        </p:spPr>
        <p:txBody>
          <a:bodyPr>
            <a:normAutofit fontScale="62500" lnSpcReduction="20000"/>
          </a:bodyPr>
          <a:lstStyle/>
          <a:p>
            <a:pPr marL="231775" indent="-220663">
              <a:buFont typeface="Arial" panose="020B0604020202020204" pitchFamily="34" charset="0"/>
              <a:buChar char="•"/>
            </a:pPr>
            <a:r>
              <a:rPr lang="en-US" sz="3700" dirty="0"/>
              <a:t>Limit the number of people who congregate to the smallest number necessary (current federal guidelines indicate no more than 10 people).</a:t>
            </a:r>
          </a:p>
          <a:p>
            <a:pPr marL="231775" indent="-220663">
              <a:buFont typeface="Arial" panose="020B0604020202020204" pitchFamily="34" charset="0"/>
              <a:buChar char="•"/>
            </a:pPr>
            <a:r>
              <a:rPr lang="en-US" sz="3700" dirty="0"/>
              <a:t>Call ahead to determine if someone is exhibiting symptoms (fever, cough, shortness of breath) or has a known exposure.</a:t>
            </a:r>
          </a:p>
          <a:p>
            <a:pPr marL="231775" indent="-220663">
              <a:buFont typeface="Arial" panose="020B0604020202020204" pitchFamily="34" charset="0"/>
              <a:buChar char="•"/>
            </a:pPr>
            <a:r>
              <a:rPr lang="en-US" sz="3700" dirty="0"/>
              <a:t>Screen people prior to entering a shared space and/or having face-to-face contact.</a:t>
            </a:r>
          </a:p>
          <a:p>
            <a:pPr marL="524383" lvl="1" indent="-220663">
              <a:buFont typeface="Arial" panose="020B0604020202020204" pitchFamily="34" charset="0"/>
              <a:buChar char="•"/>
            </a:pPr>
            <a:r>
              <a:rPr lang="en-US" sz="3700" dirty="0"/>
              <a:t>Shelter Triage Screening Tool - </a:t>
            </a:r>
            <a:r>
              <a:rPr lang="en-US" sz="3700" u="sng" dirty="0">
                <a:hlinkClick r:id="rId3"/>
              </a:rPr>
              <a:t>https://cceh.org/2020/03/13/11330/</a:t>
            </a:r>
            <a:endParaRPr lang="en-US" sz="3700" u="sng" dirty="0"/>
          </a:p>
          <a:p>
            <a:pPr marL="231775" indent="-174625">
              <a:buFont typeface="Arial" panose="020B0604020202020204" pitchFamily="34" charset="0"/>
              <a:buChar char="•"/>
            </a:pPr>
            <a:r>
              <a:rPr lang="en-US" sz="3700" dirty="0"/>
              <a:t>Those who are sick should avoid proximity to other people and wear a mask if proximity is unavoidable. For those in close proximity to a sick person, wearing a mask may also decrease risk.</a:t>
            </a:r>
          </a:p>
          <a:p>
            <a:pPr marL="231775" indent="-174625">
              <a:buFont typeface="Arial" panose="020B0604020202020204" pitchFamily="34" charset="0"/>
              <a:buChar char="•"/>
            </a:pPr>
            <a:r>
              <a:rPr lang="en-US" sz="3700" dirty="0"/>
              <a:t>Maintain distances of 6 feet between people.</a:t>
            </a:r>
          </a:p>
          <a:p>
            <a:pPr marL="231775" indent="-174625">
              <a:buFont typeface="Arial" panose="020B0604020202020204" pitchFamily="34" charset="0"/>
              <a:buChar char="•"/>
            </a:pPr>
            <a:r>
              <a:rPr lang="en-US" sz="3700" dirty="0"/>
              <a:t>Keep in-person interactions as brief as possible - focus on assessing and addressing immediate needs. Acknowledge the unusual procedures and ensure people that the precautions are universal and not targeted to any person or group.</a:t>
            </a:r>
          </a:p>
          <a:p>
            <a:pPr marL="231775" indent="-174625">
              <a:buFont typeface="Arial" panose="020B0604020202020204" pitchFamily="34" charset="0"/>
              <a:buChar char="•"/>
            </a:pPr>
            <a:endParaRPr lang="en-US" sz="3400" dirty="0"/>
          </a:p>
          <a:p>
            <a:pPr lvl="1"/>
            <a:endParaRPr lang="en-US" sz="2800" dirty="0"/>
          </a:p>
          <a:p>
            <a:endParaRPr lang="en-US" dirty="0"/>
          </a:p>
        </p:txBody>
      </p:sp>
      <p:sp>
        <p:nvSpPr>
          <p:cNvPr id="4" name="Slide Number Placeholder 3">
            <a:extLst>
              <a:ext uri="{FF2B5EF4-FFF2-40B4-BE49-F238E27FC236}">
                <a16:creationId xmlns:a16="http://schemas.microsoft.com/office/drawing/2014/main" id="{A663E516-D854-CA49-AD92-D791F7CF083E}"/>
              </a:ext>
            </a:extLst>
          </p:cNvPr>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5" name="Picture 4">
            <a:extLst>
              <a:ext uri="{FF2B5EF4-FFF2-40B4-BE49-F238E27FC236}">
                <a16:creationId xmlns:a16="http://schemas.microsoft.com/office/drawing/2014/main" id="{9A9A8A2A-C2A8-EB47-8669-CFE4152A2CD3}"/>
              </a:ext>
            </a:extLst>
          </p:cNvPr>
          <p:cNvPicPr>
            <a:picLocks noChangeAspect="1"/>
          </p:cNvPicPr>
          <p:nvPr/>
        </p:nvPicPr>
        <p:blipFill>
          <a:blip r:embed="rId4"/>
          <a:stretch>
            <a:fillRect/>
          </a:stretch>
        </p:blipFill>
        <p:spPr>
          <a:xfrm>
            <a:off x="10534904" y="187986"/>
            <a:ext cx="1611678" cy="1362399"/>
          </a:xfrm>
          <a:prstGeom prst="rect">
            <a:avLst/>
          </a:prstGeom>
        </p:spPr>
      </p:pic>
    </p:spTree>
    <p:extLst>
      <p:ext uri="{BB962C8B-B14F-4D97-AF65-F5344CB8AC3E}">
        <p14:creationId xmlns:p14="http://schemas.microsoft.com/office/powerpoint/2010/main" val="253899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B146-974C-ED4D-BEAF-1253151BBEA6}"/>
              </a:ext>
            </a:extLst>
          </p:cNvPr>
          <p:cNvSpPr>
            <a:spLocks noGrp="1"/>
          </p:cNvSpPr>
          <p:nvPr>
            <p:ph type="title"/>
          </p:nvPr>
        </p:nvSpPr>
        <p:spPr/>
        <p:txBody>
          <a:bodyPr>
            <a:normAutofit/>
          </a:bodyPr>
          <a:lstStyle/>
          <a:p>
            <a:r>
              <a:rPr lang="en-US" dirty="0"/>
              <a:t>If Face-to-Face Contact is Unavoidable (2):</a:t>
            </a:r>
          </a:p>
        </p:txBody>
      </p:sp>
      <p:sp>
        <p:nvSpPr>
          <p:cNvPr id="3" name="Content Placeholder 2">
            <a:extLst>
              <a:ext uri="{FF2B5EF4-FFF2-40B4-BE49-F238E27FC236}">
                <a16:creationId xmlns:a16="http://schemas.microsoft.com/office/drawing/2014/main" id="{F5C0147D-88C5-F440-AC5B-0ED0CA2EE2EB}"/>
              </a:ext>
            </a:extLst>
          </p:cNvPr>
          <p:cNvSpPr>
            <a:spLocks noGrp="1"/>
          </p:cNvSpPr>
          <p:nvPr>
            <p:ph idx="1"/>
          </p:nvPr>
        </p:nvSpPr>
        <p:spPr/>
        <p:txBody>
          <a:bodyPr>
            <a:normAutofit/>
          </a:bodyPr>
          <a:lstStyle/>
          <a:p>
            <a:pPr lvl="1"/>
            <a:r>
              <a:rPr lang="en-US" sz="2800" dirty="0"/>
              <a:t>Meet with people outdoors.</a:t>
            </a:r>
          </a:p>
          <a:p>
            <a:pPr lvl="1"/>
            <a:r>
              <a:rPr lang="en-US" sz="2800" dirty="0"/>
              <a:t>Avoiding contact with high-touch surfaces (desk &amp; tabletops, phones, doorknobs, faucets, light switches, pens, etc.)</a:t>
            </a:r>
          </a:p>
          <a:p>
            <a:pPr lvl="1"/>
            <a:r>
              <a:rPr lang="en-US" sz="2800" dirty="0"/>
              <a:t>Wash (20 vigorous seconds with soap) or sanitize hands frequently.</a:t>
            </a:r>
          </a:p>
          <a:p>
            <a:pPr lvl="1"/>
            <a:r>
              <a:rPr lang="en-US" sz="2800" dirty="0"/>
              <a:t>Avoid touching your face with unwashed hands</a:t>
            </a:r>
          </a:p>
          <a:p>
            <a:pPr lvl="1"/>
            <a:r>
              <a:rPr lang="en-US" sz="2800" dirty="0"/>
              <a:t>Sanitize high touch surfaces and objects frequently.</a:t>
            </a:r>
          </a:p>
          <a:p>
            <a:pPr lvl="1"/>
            <a:r>
              <a:rPr lang="en-US" sz="2800" dirty="0"/>
              <a:t>Follow these precautions even if you feel well.</a:t>
            </a:r>
          </a:p>
          <a:p>
            <a:endParaRPr lang="en-US" dirty="0"/>
          </a:p>
        </p:txBody>
      </p:sp>
      <p:sp>
        <p:nvSpPr>
          <p:cNvPr id="4" name="Slide Number Placeholder 3">
            <a:extLst>
              <a:ext uri="{FF2B5EF4-FFF2-40B4-BE49-F238E27FC236}">
                <a16:creationId xmlns:a16="http://schemas.microsoft.com/office/drawing/2014/main" id="{A663E516-D854-CA49-AD92-D791F7CF083E}"/>
              </a:ext>
            </a:extLst>
          </p:cNvPr>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5" name="Picture 4">
            <a:extLst>
              <a:ext uri="{FF2B5EF4-FFF2-40B4-BE49-F238E27FC236}">
                <a16:creationId xmlns:a16="http://schemas.microsoft.com/office/drawing/2014/main" id="{48ECEBBF-FD37-5F47-BE8D-7303532A5E09}"/>
              </a:ext>
            </a:extLst>
          </p:cNvPr>
          <p:cNvPicPr>
            <a:picLocks noChangeAspect="1"/>
          </p:cNvPicPr>
          <p:nvPr/>
        </p:nvPicPr>
        <p:blipFill>
          <a:blip r:embed="rId3"/>
          <a:stretch>
            <a:fillRect/>
          </a:stretch>
        </p:blipFill>
        <p:spPr>
          <a:xfrm>
            <a:off x="9558338" y="4835069"/>
            <a:ext cx="2633662" cy="1483753"/>
          </a:xfrm>
          <a:prstGeom prst="rect">
            <a:avLst/>
          </a:prstGeom>
        </p:spPr>
      </p:pic>
    </p:spTree>
    <p:extLst>
      <p:ext uri="{BB962C8B-B14F-4D97-AF65-F5344CB8AC3E}">
        <p14:creationId xmlns:p14="http://schemas.microsoft.com/office/powerpoint/2010/main" val="11104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4783-1B39-7141-AFE8-0B94B0F434FC}"/>
              </a:ext>
            </a:extLst>
          </p:cNvPr>
          <p:cNvSpPr>
            <a:spLocks noGrp="1"/>
          </p:cNvSpPr>
          <p:nvPr>
            <p:ph type="title"/>
          </p:nvPr>
        </p:nvSpPr>
        <p:spPr/>
        <p:txBody>
          <a:bodyPr/>
          <a:lstStyle/>
          <a:p>
            <a:r>
              <a:rPr lang="en-US" dirty="0"/>
              <a:t>Use Shelters As a Last Resort</a:t>
            </a:r>
          </a:p>
        </p:txBody>
      </p:sp>
      <p:sp>
        <p:nvSpPr>
          <p:cNvPr id="3" name="Content Placeholder 2">
            <a:extLst>
              <a:ext uri="{FF2B5EF4-FFF2-40B4-BE49-F238E27FC236}">
                <a16:creationId xmlns:a16="http://schemas.microsoft.com/office/drawing/2014/main" id="{73FF91A8-B467-2E40-8BE3-DA3D440C9436}"/>
              </a:ext>
            </a:extLst>
          </p:cNvPr>
          <p:cNvSpPr>
            <a:spLocks noGrp="1"/>
          </p:cNvSpPr>
          <p:nvPr>
            <p:ph idx="1"/>
          </p:nvPr>
        </p:nvSpPr>
        <p:spPr/>
        <p:txBody>
          <a:bodyPr>
            <a:normAutofit lnSpcReduction="10000"/>
          </a:bodyPr>
          <a:lstStyle/>
          <a:p>
            <a:pPr marL="288925" indent="-288925">
              <a:buFont typeface="Arial" panose="020B0604020202020204" pitchFamily="34" charset="0"/>
              <a:buChar char="•"/>
            </a:pPr>
            <a:r>
              <a:rPr lang="en-US" sz="2400" dirty="0"/>
              <a:t>Explain to guests that the State is minimizing large crowds to prevent spread.  Shelters are to be used as a last resort. If the person has anywhere else to stay, even temporarily, it is safer for them to do that.</a:t>
            </a:r>
          </a:p>
          <a:p>
            <a:pPr marL="288925" indent="-288925">
              <a:buFont typeface="Arial" panose="020B0604020202020204" pitchFamily="34" charset="0"/>
              <a:buChar char="•"/>
            </a:pPr>
            <a:r>
              <a:rPr lang="en-US" sz="2400" dirty="0"/>
              <a:t>Train all intake staff on diversion practices.</a:t>
            </a:r>
          </a:p>
          <a:p>
            <a:pPr marL="288925" indent="-288925">
              <a:buFont typeface="Arial" panose="020B0604020202020204" pitchFamily="34" charset="0"/>
              <a:buChar char="•"/>
            </a:pPr>
            <a:r>
              <a:rPr lang="en-US" sz="2400" dirty="0"/>
              <a:t>Document all interactions, housing plans, and conversations with people who present for shelter in HMIS.</a:t>
            </a:r>
          </a:p>
          <a:p>
            <a:pPr marL="288925" indent="-288925">
              <a:buFont typeface="Arial" panose="020B0604020202020204" pitchFamily="34" charset="0"/>
              <a:buChar char="•"/>
            </a:pPr>
            <a:r>
              <a:rPr lang="en-US" sz="2400" dirty="0"/>
              <a:t>Shelters do not need to run at 100% capacity.</a:t>
            </a:r>
          </a:p>
          <a:p>
            <a:pPr marL="288925" indent="-288925">
              <a:buFont typeface="Arial" panose="020B0604020202020204" pitchFamily="34" charset="0"/>
              <a:buChar char="•"/>
            </a:pPr>
            <a:r>
              <a:rPr lang="en-US" sz="2400" b="1" u="sng" dirty="0">
                <a:solidFill>
                  <a:schemeClr val="tx1"/>
                </a:solidFill>
                <a:hlinkClick r:id="rId3">
                  <a:extLst>
                    <a:ext uri="{A12FA001-AC4F-418D-AE19-62706E023703}">
                      <ahyp:hlinkClr xmlns:ahyp="http://schemas.microsoft.com/office/drawing/2018/hyperlinkcolor" val="tx"/>
                    </a:ext>
                  </a:extLst>
                </a:hlinkClick>
              </a:rPr>
              <a:t>DOH Shelter Guidance:</a:t>
            </a:r>
            <a:r>
              <a:rPr lang="en-US" sz="2400" b="1" dirty="0">
                <a:solidFill>
                  <a:schemeClr val="tx1"/>
                </a:solidFill>
                <a:hlinkClick r:id="rId3">
                  <a:extLst>
                    <a:ext uri="{A12FA001-AC4F-418D-AE19-62706E023703}">
                      <ahyp:hlinkClr xmlns:ahyp="http://schemas.microsoft.com/office/drawing/2018/hyperlinkcolor" val="tx"/>
                    </a:ext>
                  </a:extLst>
                </a:hlinkClick>
              </a:rPr>
              <a:t>  </a:t>
            </a:r>
            <a:r>
              <a:rPr lang="en-US" sz="2400" dirty="0">
                <a:solidFill>
                  <a:srgbClr val="6B9F25"/>
                </a:solidFill>
                <a:hlinkClick r:id="rId3">
                  <a:extLst>
                    <a:ext uri="{A12FA001-AC4F-418D-AE19-62706E023703}">
                      <ahyp:hlinkClr xmlns:ahyp="http://schemas.microsoft.com/office/drawing/2018/hyperlinkcolor" val="tx"/>
                    </a:ext>
                  </a:extLst>
                </a:hlinkClick>
              </a:rPr>
              <a:t>https://cceh.org/wp-content/uploads/2020/03/COVID-19-DOH-Guidance-to-Emergency-Shelters.pdf</a:t>
            </a:r>
            <a:endParaRPr lang="en-US" sz="2400" dirty="0"/>
          </a:p>
          <a:p>
            <a:pPr marL="288925" indent="-288925">
              <a:buFont typeface="Arial" panose="020B0604020202020204" pitchFamily="34" charset="0"/>
              <a:buChar char="•"/>
            </a:pPr>
            <a:endParaRPr lang="en-US" dirty="0"/>
          </a:p>
          <a:p>
            <a:pPr marL="288925" indent="-288925">
              <a:buFont typeface="Arial" panose="020B0604020202020204" pitchFamily="34" charset="0"/>
              <a:buChar char="•"/>
            </a:pPr>
            <a:endParaRPr lang="en-US" dirty="0"/>
          </a:p>
          <a:p>
            <a:pPr marL="288925" indent="-288925"/>
            <a:endParaRPr lang="en-US" dirty="0"/>
          </a:p>
        </p:txBody>
      </p:sp>
      <p:sp>
        <p:nvSpPr>
          <p:cNvPr id="4" name="Slide Number Placeholder 3">
            <a:extLst>
              <a:ext uri="{FF2B5EF4-FFF2-40B4-BE49-F238E27FC236}">
                <a16:creationId xmlns:a16="http://schemas.microsoft.com/office/drawing/2014/main" id="{399FBDFE-67E1-F54B-89C6-6E656465DF8E}"/>
              </a:ext>
            </a:extLst>
          </p:cNvPr>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5" name="Picture 4">
            <a:extLst>
              <a:ext uri="{FF2B5EF4-FFF2-40B4-BE49-F238E27FC236}">
                <a16:creationId xmlns:a16="http://schemas.microsoft.com/office/drawing/2014/main" id="{4FA7AF90-4A4E-354D-BEF5-52C8BF155041}"/>
              </a:ext>
            </a:extLst>
          </p:cNvPr>
          <p:cNvPicPr>
            <a:picLocks noChangeAspect="1"/>
          </p:cNvPicPr>
          <p:nvPr/>
        </p:nvPicPr>
        <p:blipFill>
          <a:blip r:embed="rId4"/>
          <a:stretch>
            <a:fillRect/>
          </a:stretch>
        </p:blipFill>
        <p:spPr>
          <a:xfrm>
            <a:off x="9665901" y="91414"/>
            <a:ext cx="2375642" cy="1754320"/>
          </a:xfrm>
          <a:prstGeom prst="rect">
            <a:avLst/>
          </a:prstGeom>
        </p:spPr>
      </p:pic>
    </p:spTree>
    <p:extLst>
      <p:ext uri="{BB962C8B-B14F-4D97-AF65-F5344CB8AC3E}">
        <p14:creationId xmlns:p14="http://schemas.microsoft.com/office/powerpoint/2010/main" val="317897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A0C2-415C-4640-9658-61083159D09C}"/>
              </a:ext>
            </a:extLst>
          </p:cNvPr>
          <p:cNvSpPr>
            <a:spLocks noGrp="1"/>
          </p:cNvSpPr>
          <p:nvPr>
            <p:ph type="title"/>
          </p:nvPr>
        </p:nvSpPr>
        <p:spPr/>
        <p:txBody>
          <a:bodyPr/>
          <a:lstStyle/>
          <a:p>
            <a:r>
              <a:rPr lang="en-US" dirty="0"/>
              <a:t>Communicate with Funders about Your Programs’ Needs</a:t>
            </a:r>
          </a:p>
        </p:txBody>
      </p:sp>
      <p:sp>
        <p:nvSpPr>
          <p:cNvPr id="3" name="Content Placeholder 2">
            <a:extLst>
              <a:ext uri="{FF2B5EF4-FFF2-40B4-BE49-F238E27FC236}">
                <a16:creationId xmlns:a16="http://schemas.microsoft.com/office/drawing/2014/main" id="{6AA36190-F8A2-EF46-B8B8-4C33FBFDA163}"/>
              </a:ext>
            </a:extLst>
          </p:cNvPr>
          <p:cNvSpPr>
            <a:spLocks noGrp="1"/>
          </p:cNvSpPr>
          <p:nvPr>
            <p:ph idx="1"/>
          </p:nvPr>
        </p:nvSpPr>
        <p:spPr/>
        <p:txBody>
          <a:bodyPr/>
          <a:lstStyle/>
          <a:p>
            <a:pPr marL="231775" indent="-231775">
              <a:buFont typeface="Arial" panose="020B0604020202020204" pitchFamily="34" charset="0"/>
              <a:buChar char="•"/>
            </a:pPr>
            <a:r>
              <a:rPr lang="en-US" sz="2400" dirty="0"/>
              <a:t>Deviations from typical standards </a:t>
            </a:r>
          </a:p>
          <a:p>
            <a:pPr marL="231775" indent="-231775">
              <a:buFont typeface="Arial" panose="020B0604020202020204" pitchFamily="34" charset="0"/>
              <a:buChar char="•"/>
            </a:pPr>
            <a:r>
              <a:rPr lang="en-US" sz="2400" dirty="0"/>
              <a:t>Supplies</a:t>
            </a:r>
          </a:p>
          <a:p>
            <a:pPr marL="231775" indent="-231775">
              <a:buFont typeface="Arial" panose="020B0604020202020204" pitchFamily="34" charset="0"/>
              <a:buChar char="•"/>
            </a:pPr>
            <a:r>
              <a:rPr lang="en-US" sz="2400" dirty="0"/>
              <a:t>Technology</a:t>
            </a:r>
          </a:p>
          <a:p>
            <a:pPr marL="231775" indent="-231775">
              <a:buFont typeface="Arial" panose="020B0604020202020204" pitchFamily="34" charset="0"/>
              <a:buChar char="•"/>
            </a:pPr>
            <a:r>
              <a:rPr lang="en-US" sz="2400" dirty="0"/>
              <a:t>Training</a:t>
            </a:r>
          </a:p>
          <a:p>
            <a:pPr marL="231775" indent="-231775">
              <a:buFont typeface="Arial" panose="020B0604020202020204" pitchFamily="34" charset="0"/>
              <a:buChar char="•"/>
            </a:pPr>
            <a:r>
              <a:rPr lang="en-US" sz="2400" dirty="0"/>
              <a:t>Other Needs</a:t>
            </a:r>
          </a:p>
          <a:p>
            <a:pPr marL="231775" indent="-231775">
              <a:buFont typeface="Arial" panose="020B0604020202020204" pitchFamily="34" charset="0"/>
              <a:buChar char="•"/>
            </a:pPr>
            <a:r>
              <a:rPr lang="en-US" sz="2400" dirty="0"/>
              <a:t>Responses, particularly for things that require regulatory relief, may be delayed. In the meantime, make programmatic decisions that prioritize client, staff, and community safety. </a:t>
            </a:r>
          </a:p>
          <a:p>
            <a:pPr marL="231775" indent="-231775">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96F1815-EEAE-714A-BF80-161374938783}"/>
              </a:ext>
            </a:extLst>
          </p:cNvPr>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5" name="Picture 4">
            <a:extLst>
              <a:ext uri="{FF2B5EF4-FFF2-40B4-BE49-F238E27FC236}">
                <a16:creationId xmlns:a16="http://schemas.microsoft.com/office/drawing/2014/main" id="{529236C0-3BB5-364C-BFC8-BA6B6A3CA3BE}"/>
              </a:ext>
            </a:extLst>
          </p:cNvPr>
          <p:cNvPicPr>
            <a:picLocks noChangeAspect="1"/>
          </p:cNvPicPr>
          <p:nvPr/>
        </p:nvPicPr>
        <p:blipFill>
          <a:blip r:embed="rId3"/>
          <a:stretch>
            <a:fillRect/>
          </a:stretch>
        </p:blipFill>
        <p:spPr>
          <a:xfrm>
            <a:off x="7284720" y="1964978"/>
            <a:ext cx="3810000" cy="2133600"/>
          </a:xfrm>
          <a:prstGeom prst="rect">
            <a:avLst/>
          </a:prstGeom>
        </p:spPr>
      </p:pic>
    </p:spTree>
    <p:extLst>
      <p:ext uri="{BB962C8B-B14F-4D97-AF65-F5344CB8AC3E}">
        <p14:creationId xmlns:p14="http://schemas.microsoft.com/office/powerpoint/2010/main" val="21820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278D-0BD5-534B-A823-F295CBC45501}"/>
              </a:ext>
            </a:extLst>
          </p:cNvPr>
          <p:cNvSpPr>
            <a:spLocks noGrp="1"/>
          </p:cNvSpPr>
          <p:nvPr>
            <p:ph type="title"/>
          </p:nvPr>
        </p:nvSpPr>
        <p:spPr/>
        <p:txBody>
          <a:bodyPr/>
          <a:lstStyle/>
          <a:p>
            <a:r>
              <a:rPr lang="en-US" dirty="0"/>
              <a:t>Combat Stigma</a:t>
            </a:r>
          </a:p>
        </p:txBody>
      </p:sp>
      <p:sp>
        <p:nvSpPr>
          <p:cNvPr id="3" name="Content Placeholder 2">
            <a:extLst>
              <a:ext uri="{FF2B5EF4-FFF2-40B4-BE49-F238E27FC236}">
                <a16:creationId xmlns:a16="http://schemas.microsoft.com/office/drawing/2014/main" id="{A24BF944-8481-FF4E-80ED-3AAA51FF3597}"/>
              </a:ext>
            </a:extLst>
          </p:cNvPr>
          <p:cNvSpPr>
            <a:spLocks noGrp="1"/>
          </p:cNvSpPr>
          <p:nvPr>
            <p:ph idx="1"/>
          </p:nvPr>
        </p:nvSpPr>
        <p:spPr/>
        <p:txBody>
          <a:bodyPr/>
          <a:lstStyle/>
          <a:p>
            <a:pPr marL="231775" indent="-231775">
              <a:buFont typeface="Arial" panose="020B0604020202020204" pitchFamily="34" charset="0"/>
              <a:buChar char="•"/>
            </a:pPr>
            <a:r>
              <a:rPr lang="en-US" sz="2400" dirty="0"/>
              <a:t>Maintain privacy and confidentiality.</a:t>
            </a:r>
          </a:p>
          <a:p>
            <a:pPr marL="231775" indent="-231775">
              <a:buFont typeface="Arial" panose="020B0604020202020204" pitchFamily="34" charset="0"/>
              <a:buChar char="•"/>
            </a:pPr>
            <a:r>
              <a:rPr lang="en-US" sz="2400" dirty="0"/>
              <a:t>Share accurate information about how the virus spreads and how to reduce risks.</a:t>
            </a:r>
          </a:p>
          <a:p>
            <a:pPr marL="231775" indent="-231775">
              <a:buFont typeface="Arial" panose="020B0604020202020204" pitchFamily="34" charset="0"/>
              <a:buChar char="•"/>
            </a:pPr>
            <a:r>
              <a:rPr lang="en-US" sz="2400" dirty="0"/>
              <a:t>Raise awareness without increasing fear.</a:t>
            </a:r>
          </a:p>
          <a:p>
            <a:pPr marL="231775" indent="-231775">
              <a:buFont typeface="Arial" panose="020B0604020202020204" pitchFamily="34" charset="0"/>
              <a:buChar char="•"/>
            </a:pPr>
            <a:r>
              <a:rPr lang="en-US" sz="2400" dirty="0"/>
              <a:t>Speak out against negative statements about groups of people or exclusion of people based on myths and stereotypes.</a:t>
            </a:r>
          </a:p>
          <a:p>
            <a:pPr marL="231775" indent="-231775">
              <a:buFont typeface="Arial" panose="020B0604020202020204" pitchFamily="34" charset="0"/>
              <a:buChar char="•"/>
            </a:pPr>
            <a:r>
              <a:rPr lang="en-US" sz="2400" dirty="0"/>
              <a:t>Provide support to people who may be suffering from stigma.</a:t>
            </a:r>
          </a:p>
          <a:p>
            <a:pPr marL="231775" indent="-231775">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B66A816-A1D7-5345-A020-65649B650C1A}"/>
              </a:ext>
            </a:extLst>
          </p:cNvPr>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5" name="Picture 4">
            <a:extLst>
              <a:ext uri="{FF2B5EF4-FFF2-40B4-BE49-F238E27FC236}">
                <a16:creationId xmlns:a16="http://schemas.microsoft.com/office/drawing/2014/main" id="{F28A1A87-7C24-0C4B-B66C-2BA589A59503}"/>
              </a:ext>
            </a:extLst>
          </p:cNvPr>
          <p:cNvPicPr>
            <a:picLocks noChangeAspect="1"/>
          </p:cNvPicPr>
          <p:nvPr/>
        </p:nvPicPr>
        <p:blipFill>
          <a:blip r:embed="rId3"/>
          <a:stretch>
            <a:fillRect/>
          </a:stretch>
        </p:blipFill>
        <p:spPr>
          <a:xfrm>
            <a:off x="9625944" y="4222217"/>
            <a:ext cx="2061556" cy="2107987"/>
          </a:xfrm>
          <a:prstGeom prst="rect">
            <a:avLst/>
          </a:prstGeom>
        </p:spPr>
      </p:pic>
    </p:spTree>
    <p:extLst>
      <p:ext uri="{BB962C8B-B14F-4D97-AF65-F5344CB8AC3E}">
        <p14:creationId xmlns:p14="http://schemas.microsoft.com/office/powerpoint/2010/main" val="285667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ADDB-F3B4-1D43-9929-FF1F01603946}"/>
              </a:ext>
            </a:extLst>
          </p:cNvPr>
          <p:cNvSpPr>
            <a:spLocks noGrp="1"/>
          </p:cNvSpPr>
          <p:nvPr>
            <p:ph type="title"/>
          </p:nvPr>
        </p:nvSpPr>
        <p:spPr/>
        <p:txBody>
          <a:bodyPr/>
          <a:lstStyle/>
          <a:p>
            <a:r>
              <a:rPr lang="en-US" dirty="0"/>
              <a:t>Take Care of Yourself &amp; Your Team</a:t>
            </a:r>
          </a:p>
        </p:txBody>
      </p:sp>
      <p:sp>
        <p:nvSpPr>
          <p:cNvPr id="3" name="Content Placeholder 2">
            <a:extLst>
              <a:ext uri="{FF2B5EF4-FFF2-40B4-BE49-F238E27FC236}">
                <a16:creationId xmlns:a16="http://schemas.microsoft.com/office/drawing/2014/main" id="{0C83CDE4-3034-DC43-91F8-8A7A44C8097D}"/>
              </a:ext>
            </a:extLst>
          </p:cNvPr>
          <p:cNvSpPr>
            <a:spLocks noGrp="1"/>
          </p:cNvSpPr>
          <p:nvPr>
            <p:ph idx="1"/>
          </p:nvPr>
        </p:nvSpPr>
        <p:spPr/>
        <p:txBody>
          <a:bodyPr/>
          <a:lstStyle/>
          <a:p>
            <a:endParaRPr lang="en-US" dirty="0"/>
          </a:p>
          <a:p>
            <a:r>
              <a:rPr lang="en-US" dirty="0">
                <a:hlinkClick r:id="rId3"/>
              </a:rPr>
              <a:t>https://www.cdc.gov/coronavirus/2019-ncov/prepare/managing-stress-anxiety.html</a:t>
            </a:r>
            <a:endParaRPr lang="en-US" dirty="0"/>
          </a:p>
          <a:p>
            <a:r>
              <a:rPr lang="en-US" dirty="0">
                <a:hlinkClick r:id="rId4"/>
              </a:rPr>
              <a:t>https://www.samhsa.gov/sites/default/files/tips-social-distancing-quarantine-isolation-031620.pdf</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A71EAB8-39EF-3A4F-9943-30DF2842C199}"/>
              </a:ext>
            </a:extLst>
          </p:cNvPr>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5" name="Picture 4">
            <a:extLst>
              <a:ext uri="{FF2B5EF4-FFF2-40B4-BE49-F238E27FC236}">
                <a16:creationId xmlns:a16="http://schemas.microsoft.com/office/drawing/2014/main" id="{5EE1ECEF-A25D-854D-8719-46C94FA3B495}"/>
              </a:ext>
            </a:extLst>
          </p:cNvPr>
          <p:cNvPicPr>
            <a:picLocks noChangeAspect="1"/>
          </p:cNvPicPr>
          <p:nvPr/>
        </p:nvPicPr>
        <p:blipFill>
          <a:blip r:embed="rId5"/>
          <a:stretch>
            <a:fillRect/>
          </a:stretch>
        </p:blipFill>
        <p:spPr>
          <a:xfrm>
            <a:off x="4523971" y="3119964"/>
            <a:ext cx="2844800" cy="2857500"/>
          </a:xfrm>
          <a:prstGeom prst="rect">
            <a:avLst/>
          </a:prstGeom>
        </p:spPr>
      </p:pic>
    </p:spTree>
    <p:extLst>
      <p:ext uri="{BB962C8B-B14F-4D97-AF65-F5344CB8AC3E}">
        <p14:creationId xmlns:p14="http://schemas.microsoft.com/office/powerpoint/2010/main" val="371862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CDEC-5C2B-274D-BA17-44BEBC0B4711}"/>
              </a:ext>
            </a:extLst>
          </p:cNvPr>
          <p:cNvSpPr>
            <a:spLocks noGrp="1"/>
          </p:cNvSpPr>
          <p:nvPr>
            <p:ph type="title"/>
          </p:nvPr>
        </p:nvSpPr>
        <p:spPr/>
        <p:txBody>
          <a:bodyPr/>
          <a:lstStyle/>
          <a:p>
            <a:r>
              <a:rPr lang="en-US" dirty="0"/>
              <a:t>COVID-19 Resources</a:t>
            </a:r>
          </a:p>
        </p:txBody>
      </p:sp>
      <p:sp>
        <p:nvSpPr>
          <p:cNvPr id="3" name="Content Placeholder 2">
            <a:extLst>
              <a:ext uri="{FF2B5EF4-FFF2-40B4-BE49-F238E27FC236}">
                <a16:creationId xmlns:a16="http://schemas.microsoft.com/office/drawing/2014/main" id="{04D5FA35-15B0-B545-9F57-AE89046CF4C7}"/>
              </a:ext>
            </a:extLst>
          </p:cNvPr>
          <p:cNvSpPr>
            <a:spLocks noGrp="1"/>
          </p:cNvSpPr>
          <p:nvPr>
            <p:ph idx="1"/>
          </p:nvPr>
        </p:nvSpPr>
        <p:spPr>
          <a:xfrm>
            <a:off x="1097280" y="1845734"/>
            <a:ext cx="10058400" cy="4506298"/>
          </a:xfrm>
        </p:spPr>
        <p:txBody>
          <a:bodyPr>
            <a:normAutofit/>
          </a:bodyPr>
          <a:lstStyle/>
          <a:p>
            <a:pPr marL="11113" indent="0">
              <a:lnSpc>
                <a:spcPct val="120000"/>
              </a:lnSpc>
              <a:buNone/>
            </a:pPr>
            <a:r>
              <a:rPr lang="en-US" b="1" u="sng" dirty="0">
                <a:solidFill>
                  <a:schemeClr val="tx1"/>
                </a:solidFill>
                <a:hlinkClick r:id="rId3" tooltip="ct.gov/coronavirus">
                  <a:extLst>
                    <a:ext uri="{A12FA001-AC4F-418D-AE19-62706E023703}">
                      <ahyp:hlinkClr xmlns:ahyp="http://schemas.microsoft.com/office/drawing/2018/hyperlinkcolor" val="tx"/>
                    </a:ext>
                  </a:extLst>
                </a:hlinkClick>
              </a:rPr>
              <a:t>State of CT</a:t>
            </a:r>
            <a:r>
              <a:rPr lang="en-US" b="1" u="sng" dirty="0">
                <a:solidFill>
                  <a:schemeClr val="tx1"/>
                </a:solidFill>
              </a:rPr>
              <a:t> </a:t>
            </a:r>
            <a:r>
              <a:rPr lang="en-US" u="sng" dirty="0">
                <a:solidFill>
                  <a:schemeClr val="tx1"/>
                </a:solidFill>
              </a:rPr>
              <a:t>- </a:t>
            </a:r>
            <a:r>
              <a:rPr lang="en-US" u="sng" dirty="0">
                <a:hlinkClick r:id="rId4" tooltip="ct.gov/coronavirus"/>
              </a:rPr>
              <a:t>www.ct.gov/coronavirus</a:t>
            </a:r>
            <a:endParaRPr lang="en-US" u="sng" dirty="0"/>
          </a:p>
          <a:p>
            <a:pPr marL="17463" indent="0">
              <a:lnSpc>
                <a:spcPct val="120000"/>
              </a:lnSpc>
              <a:buNone/>
            </a:pPr>
            <a:r>
              <a:rPr lang="en-US" b="1" u="sng" dirty="0"/>
              <a:t>CCEH</a:t>
            </a:r>
            <a:r>
              <a:rPr lang="en-US" u="sng" dirty="0"/>
              <a:t> - </a:t>
            </a:r>
            <a:r>
              <a:rPr lang="en-US" u="sng" dirty="0">
                <a:hlinkClick r:id="rId5"/>
              </a:rPr>
              <a:t>https://cceh.org/2020/03/13/11330/</a:t>
            </a:r>
            <a:endParaRPr lang="en-US" u="sng" dirty="0"/>
          </a:p>
          <a:p>
            <a:pPr marL="11113" indent="0">
              <a:lnSpc>
                <a:spcPct val="120000"/>
              </a:lnSpc>
              <a:buNone/>
            </a:pPr>
            <a:r>
              <a:rPr lang="en-US" b="1" u="sng" dirty="0"/>
              <a:t>DMHAS</a:t>
            </a:r>
            <a:r>
              <a:rPr lang="en-US" u="sng" dirty="0"/>
              <a:t> - </a:t>
            </a:r>
            <a:r>
              <a:rPr lang="en-US" u="sng" dirty="0">
                <a:hlinkClick r:id="rId6" tooltip="https://portal.ct.gov/DMHAS/Newsworthy/News-Items/DMHAS-Response-to-COVID-19"/>
              </a:rPr>
              <a:t>https://portal.ct.gov/DMHAS/Newsworthy/News-Items/DMHAS-Response-to-COVID-19</a:t>
            </a:r>
            <a:endParaRPr lang="en-US" u="sng" dirty="0"/>
          </a:p>
          <a:p>
            <a:pPr marL="17463" indent="0">
              <a:buNone/>
            </a:pPr>
            <a:r>
              <a:rPr lang="en-US" b="1" u="sng" dirty="0"/>
              <a:t>HUD - </a:t>
            </a:r>
            <a:r>
              <a:rPr lang="en-US" u="sng" dirty="0">
                <a:hlinkClick r:id="rId7"/>
              </a:rPr>
              <a:t>https://www.hudexchange.info/homelessness-assistance/diseases/#covid-19-community-planning-and-preparedness</a:t>
            </a:r>
            <a:endParaRPr lang="en-US" u="sng" dirty="0"/>
          </a:p>
          <a:p>
            <a:pPr marL="17463" indent="0">
              <a:buNone/>
            </a:pPr>
            <a:r>
              <a:rPr lang="en-US" b="1" u="sng" dirty="0"/>
              <a:t>CDC - </a:t>
            </a:r>
            <a:r>
              <a:rPr lang="en-US" u="sng" dirty="0">
                <a:hlinkClick r:id="rId8"/>
              </a:rPr>
              <a:t>https://www.cdc.gov/coronavirus/2019-ncov/index.html</a:t>
            </a:r>
            <a:endParaRPr lang="en-US" u="sng" dirty="0"/>
          </a:p>
          <a:p>
            <a:pPr marL="17463" indent="0">
              <a:buNone/>
            </a:pPr>
            <a:r>
              <a:rPr lang="en-US" b="1" u="sng" dirty="0"/>
              <a:t>National Healthcare for the Homeless </a:t>
            </a:r>
            <a:r>
              <a:rPr lang="en-US" b="1" u="sng" dirty="0">
                <a:hlinkClick r:id="rId9" tooltip="https://nhchc.org/wp-content/uploads/2020/03/NHCHS-COVID-Guidelines-Rev.pdf"/>
              </a:rPr>
              <a:t>–</a:t>
            </a:r>
            <a:r>
              <a:rPr lang="en-US" b="1" u="sng" dirty="0"/>
              <a:t> Infographic - </a:t>
            </a:r>
            <a:r>
              <a:rPr lang="en-US" dirty="0">
                <a:hlinkClick r:id="rId9" tooltip="https://nhchc.org/wp-content/uploads/2020/03/NHCHS-COVID-Guidelines-Rev.pdf"/>
              </a:rPr>
              <a:t>https://nhchc.org/wp-content/uploads/2020/03/NHCHS-COVID-Guidelines-Rev.pdf</a:t>
            </a:r>
            <a:endParaRPr lang="en-US" dirty="0"/>
          </a:p>
          <a:p>
            <a:pPr marL="0" indent="0">
              <a:buNone/>
            </a:pPr>
            <a:r>
              <a:rPr lang="en-US" b="1" u="sng" dirty="0"/>
              <a:t>CSH COVID-19 Supportive Housing Community Platform - </a:t>
            </a:r>
            <a:r>
              <a:rPr lang="en-US" b="1" u="sng" dirty="0">
                <a:hlinkClick r:id="rId10"/>
              </a:rPr>
              <a:t>https://csh.csod.com/</a:t>
            </a:r>
            <a:endParaRPr lang="en-US" b="1" u="sng" dirty="0"/>
          </a:p>
          <a:p>
            <a:endParaRPr lang="en-US" b="1" u="sng" dirty="0"/>
          </a:p>
        </p:txBody>
      </p:sp>
      <p:sp>
        <p:nvSpPr>
          <p:cNvPr id="4" name="Slide Number Placeholder 3">
            <a:extLst>
              <a:ext uri="{FF2B5EF4-FFF2-40B4-BE49-F238E27FC236}">
                <a16:creationId xmlns:a16="http://schemas.microsoft.com/office/drawing/2014/main" id="{54FDDAF3-0551-C64C-9716-F582F596C7C7}"/>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347843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0396" y="286607"/>
            <a:ext cx="10455289" cy="1450757"/>
          </a:xfrm>
        </p:spPr>
        <p:txBody>
          <a:bodyPr>
            <a:normAutofit/>
          </a:bodyPr>
          <a:lstStyle/>
          <a:p>
            <a:r>
              <a:rPr lang="en-US" sz="4400" dirty="0"/>
              <a:t>Agenda</a:t>
            </a:r>
          </a:p>
        </p:txBody>
      </p:sp>
      <p:sp>
        <p:nvSpPr>
          <p:cNvPr id="2" name="Content Placeholder 1"/>
          <p:cNvSpPr>
            <a:spLocks noGrp="1"/>
          </p:cNvSpPr>
          <p:nvPr>
            <p:ph idx="1"/>
          </p:nvPr>
        </p:nvSpPr>
        <p:spPr>
          <a:xfrm>
            <a:off x="1198879" y="1852322"/>
            <a:ext cx="9956805" cy="4263470"/>
          </a:xfrm>
        </p:spPr>
        <p:style>
          <a:lnRef idx="1">
            <a:schemeClr val="accent1"/>
          </a:lnRef>
          <a:fillRef idx="2">
            <a:schemeClr val="accent1"/>
          </a:fillRef>
          <a:effectRef idx="1">
            <a:schemeClr val="accent1"/>
          </a:effectRef>
          <a:fontRef idx="minor">
            <a:schemeClr val="dk1"/>
          </a:fontRef>
        </p:style>
        <p:txBody>
          <a:bodyPr>
            <a:noAutofit/>
          </a:bodyPr>
          <a:lstStyle/>
          <a:p>
            <a:pPr marL="365760" indent="-457200">
              <a:lnSpc>
                <a:spcPct val="100000"/>
              </a:lnSpc>
              <a:spcBef>
                <a:spcPts val="0"/>
              </a:spcBef>
              <a:spcAft>
                <a:spcPts val="0"/>
              </a:spcAft>
              <a:buClrTx/>
              <a:buFont typeface="Courier New" pitchFamily="49" charset="0"/>
              <a:buChar char="o"/>
            </a:pPr>
            <a:endParaRPr lang="en-US" sz="2400" dirty="0">
              <a:solidFill>
                <a:srgbClr val="000000"/>
              </a:solidFill>
            </a:endParaRPr>
          </a:p>
          <a:p>
            <a:pPr>
              <a:lnSpc>
                <a:spcPct val="100000"/>
              </a:lnSpc>
              <a:spcBef>
                <a:spcPts val="0"/>
              </a:spcBef>
              <a:spcAft>
                <a:spcPts val="0"/>
              </a:spcAft>
              <a:buClrTx/>
              <a:buFont typeface="Courier New" panose="02070309020205020404" pitchFamily="49" charset="0"/>
              <a:buChar char="o"/>
            </a:pPr>
            <a:r>
              <a:rPr lang="en-US" sz="2800" dirty="0">
                <a:solidFill>
                  <a:srgbClr val="000000"/>
                </a:solidFill>
              </a:rPr>
              <a:t>   Welcome &amp; Introductions</a:t>
            </a:r>
          </a:p>
          <a:p>
            <a:pPr>
              <a:lnSpc>
                <a:spcPct val="100000"/>
              </a:lnSpc>
              <a:spcBef>
                <a:spcPts val="0"/>
              </a:spcBef>
              <a:spcAft>
                <a:spcPts val="0"/>
              </a:spcAft>
              <a:buClrTx/>
              <a:buFont typeface="Courier New" panose="02070309020205020404" pitchFamily="49" charset="0"/>
              <a:buChar char="o"/>
            </a:pPr>
            <a:r>
              <a:rPr lang="en-US" sz="2800" dirty="0">
                <a:solidFill>
                  <a:srgbClr val="000000"/>
                </a:solidFill>
              </a:rPr>
              <a:t>   Announcements</a:t>
            </a:r>
          </a:p>
          <a:p>
            <a:pPr>
              <a:lnSpc>
                <a:spcPct val="100000"/>
              </a:lnSpc>
              <a:spcBef>
                <a:spcPts val="0"/>
              </a:spcBef>
              <a:spcAft>
                <a:spcPts val="0"/>
              </a:spcAft>
              <a:buClrTx/>
              <a:buFont typeface="Courier New" panose="02070309020205020404" pitchFamily="49" charset="0"/>
              <a:buChar char="o"/>
            </a:pPr>
            <a:r>
              <a:rPr lang="en-US" sz="2800" dirty="0">
                <a:solidFill>
                  <a:srgbClr val="000000"/>
                </a:solidFill>
              </a:rPr>
              <a:t>   Takeaways</a:t>
            </a:r>
          </a:p>
          <a:p>
            <a:pPr>
              <a:lnSpc>
                <a:spcPct val="100000"/>
              </a:lnSpc>
              <a:spcBef>
                <a:spcPts val="0"/>
              </a:spcBef>
              <a:spcAft>
                <a:spcPts val="0"/>
              </a:spcAft>
              <a:buClrTx/>
              <a:buFont typeface="Courier New" panose="02070309020205020404" pitchFamily="49" charset="0"/>
              <a:buChar char="o"/>
            </a:pPr>
            <a:r>
              <a:rPr lang="en-US" sz="2800" dirty="0">
                <a:solidFill>
                  <a:srgbClr val="000000"/>
                </a:solidFill>
              </a:rPr>
              <a:t>   Updates from DMHAS</a:t>
            </a:r>
          </a:p>
          <a:p>
            <a:pPr>
              <a:lnSpc>
                <a:spcPct val="100000"/>
              </a:lnSpc>
              <a:spcBef>
                <a:spcPts val="0"/>
              </a:spcBef>
              <a:spcAft>
                <a:spcPts val="0"/>
              </a:spcAft>
              <a:buClrTx/>
              <a:buFont typeface="Courier New" panose="02070309020205020404" pitchFamily="49" charset="0"/>
              <a:buChar char="o"/>
            </a:pPr>
            <a:r>
              <a:rPr lang="en-US" sz="2800" dirty="0">
                <a:solidFill>
                  <a:srgbClr val="000000"/>
                </a:solidFill>
              </a:rPr>
              <a:t>   Updates from DOH</a:t>
            </a:r>
          </a:p>
          <a:p>
            <a:pPr marL="365760" indent="-457200">
              <a:lnSpc>
                <a:spcPct val="100000"/>
              </a:lnSpc>
              <a:spcBef>
                <a:spcPts val="0"/>
              </a:spcBef>
              <a:spcAft>
                <a:spcPts val="0"/>
              </a:spcAft>
              <a:buClrTx/>
              <a:buFont typeface="Courier New" pitchFamily="49" charset="0"/>
              <a:buChar char="o"/>
            </a:pPr>
            <a:r>
              <a:rPr lang="en-US" sz="2800" dirty="0">
                <a:solidFill>
                  <a:srgbClr val="000000"/>
                </a:solidFill>
              </a:rPr>
              <a:t>Updates from CCEH</a:t>
            </a:r>
          </a:p>
          <a:p>
            <a:pPr marL="365760" indent="-457200">
              <a:lnSpc>
                <a:spcPct val="100000"/>
              </a:lnSpc>
              <a:spcBef>
                <a:spcPts val="0"/>
              </a:spcBef>
              <a:spcAft>
                <a:spcPts val="0"/>
              </a:spcAft>
              <a:buClrTx/>
              <a:buFont typeface="Courier New" pitchFamily="49" charset="0"/>
              <a:buChar char="o"/>
            </a:pPr>
            <a:r>
              <a:rPr lang="en-US" sz="2800" dirty="0">
                <a:solidFill>
                  <a:srgbClr val="000000"/>
                </a:solidFill>
              </a:rPr>
              <a:t>On-the-ground Strategies from Beth-El Center &amp; NLHHC</a:t>
            </a:r>
          </a:p>
          <a:p>
            <a:pPr marL="365760" indent="-457200">
              <a:lnSpc>
                <a:spcPct val="100000"/>
              </a:lnSpc>
              <a:spcBef>
                <a:spcPts val="0"/>
              </a:spcBef>
              <a:spcAft>
                <a:spcPts val="0"/>
              </a:spcAft>
              <a:buClrTx/>
              <a:buFont typeface="Courier New" pitchFamily="49" charset="0"/>
              <a:buChar char="o"/>
            </a:pPr>
            <a:r>
              <a:rPr lang="en-US" sz="2800" dirty="0">
                <a:solidFill>
                  <a:srgbClr val="000000"/>
                </a:solidFill>
              </a:rPr>
              <a:t>What do you need &amp; how can we help?</a:t>
            </a:r>
          </a:p>
          <a:p>
            <a:pPr marL="365760" indent="-457200">
              <a:lnSpc>
                <a:spcPct val="100000"/>
              </a:lnSpc>
              <a:spcBef>
                <a:spcPts val="0"/>
              </a:spcBef>
              <a:spcAft>
                <a:spcPts val="0"/>
              </a:spcAft>
              <a:buClrTx/>
              <a:buFont typeface="Courier New" pitchFamily="49" charset="0"/>
              <a:buChar char="o"/>
            </a:pPr>
            <a:r>
              <a:rPr lang="en-US" sz="2800" dirty="0"/>
              <a:t>Next Steps</a:t>
            </a:r>
          </a:p>
        </p:txBody>
      </p:sp>
      <p:sp>
        <p:nvSpPr>
          <p:cNvPr id="5" name="Slide Number Placeholder 4"/>
          <p:cNvSpPr>
            <a:spLocks noGrp="1"/>
          </p:cNvSpPr>
          <p:nvPr>
            <p:ph type="sldNum" sz="quarter" idx="12"/>
          </p:nvPr>
        </p:nvSpPr>
        <p:spPr/>
        <p:txBody>
          <a:bodyPr/>
          <a:lstStyle/>
          <a:p>
            <a:fld id="{4FAB73BC-B049-4115-A692-8D63A059BFB8}" type="slidenum">
              <a:rPr lang="en-US" sz="2400" smtClean="0"/>
              <a:pPr/>
              <a:t>2</a:t>
            </a:fld>
            <a:endParaRPr lang="en-US" sz="2400" dirty="0"/>
          </a:p>
        </p:txBody>
      </p:sp>
      <p:pic>
        <p:nvPicPr>
          <p:cNvPr id="6" name="Picture 5">
            <a:extLst>
              <a:ext uri="{FF2B5EF4-FFF2-40B4-BE49-F238E27FC236}">
                <a16:creationId xmlns:a16="http://schemas.microsoft.com/office/drawing/2014/main" id="{3CB7A478-D559-BD4E-A74B-1290F048F2A2}"/>
              </a:ext>
            </a:extLst>
          </p:cNvPr>
          <p:cNvPicPr>
            <a:picLocks noChangeAspect="1"/>
          </p:cNvPicPr>
          <p:nvPr/>
        </p:nvPicPr>
        <p:blipFill>
          <a:blip r:embed="rId3"/>
          <a:stretch>
            <a:fillRect/>
          </a:stretch>
        </p:blipFill>
        <p:spPr>
          <a:xfrm>
            <a:off x="8024671" y="1852322"/>
            <a:ext cx="2968450" cy="2385504"/>
          </a:xfrm>
          <a:prstGeom prst="rect">
            <a:avLst/>
          </a:prstGeom>
        </p:spPr>
      </p:pic>
    </p:spTree>
    <p:extLst>
      <p:ext uri="{BB962C8B-B14F-4D97-AF65-F5344CB8AC3E}">
        <p14:creationId xmlns:p14="http://schemas.microsoft.com/office/powerpoint/2010/main" val="347000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D6F4-1275-384B-9A6A-5B1FB22A0D6D}"/>
              </a:ext>
            </a:extLst>
          </p:cNvPr>
          <p:cNvSpPr>
            <a:spLocks noGrp="1"/>
          </p:cNvSpPr>
          <p:nvPr>
            <p:ph type="title"/>
          </p:nvPr>
        </p:nvSpPr>
        <p:spPr/>
        <p:txBody>
          <a:bodyPr/>
          <a:lstStyle/>
          <a:p>
            <a:r>
              <a:rPr lang="en-US" dirty="0"/>
              <a:t>Warm Lines</a:t>
            </a:r>
          </a:p>
        </p:txBody>
      </p:sp>
      <p:sp>
        <p:nvSpPr>
          <p:cNvPr id="3" name="Content Placeholder 2">
            <a:extLst>
              <a:ext uri="{FF2B5EF4-FFF2-40B4-BE49-F238E27FC236}">
                <a16:creationId xmlns:a16="http://schemas.microsoft.com/office/drawing/2014/main" id="{CC6E47C9-773F-D44F-BA91-D4FD7E5C0D89}"/>
              </a:ext>
            </a:extLst>
          </p:cNvPr>
          <p:cNvSpPr>
            <a:spLocks noGrp="1"/>
          </p:cNvSpPr>
          <p:nvPr>
            <p:ph idx="1"/>
          </p:nvPr>
        </p:nvSpPr>
        <p:spPr/>
        <p:txBody>
          <a:bodyPr>
            <a:normAutofit/>
          </a:bodyPr>
          <a:lstStyle/>
          <a:p>
            <a:r>
              <a:rPr lang="en-US" sz="2400" b="1" u="sng" dirty="0"/>
              <a:t>DMHAS</a:t>
            </a:r>
          </a:p>
          <a:p>
            <a:pPr>
              <a:buFont typeface="Arial" panose="020B0604020202020204" pitchFamily="34" charset="0"/>
              <a:buChar char="•"/>
            </a:pPr>
            <a:r>
              <a:rPr lang="en-US" sz="2400" b="1" u="sng" dirty="0"/>
              <a:t> </a:t>
            </a:r>
            <a:r>
              <a:rPr lang="en-US" sz="2400" u="sng" dirty="0">
                <a:hlinkClick r:id="rId3" tooltip="https://portal.ct.gov/DMHAS/Programs-and-Services/Advocacy/Warm-Lines"/>
              </a:rPr>
              <a:t>https://portal.ct.gov/DMHAS/Programs-and-Services/Advocacy/Warm-Lines</a:t>
            </a:r>
            <a:endParaRPr lang="en-US" sz="2400" dirty="0"/>
          </a:p>
          <a:p>
            <a:r>
              <a:rPr lang="en-US" sz="2400" dirty="0"/>
              <a:t> </a:t>
            </a:r>
          </a:p>
          <a:p>
            <a:r>
              <a:rPr lang="en-US" sz="2400" b="1" u="sng" dirty="0"/>
              <a:t>Join Rise Be (Young Adults)</a:t>
            </a:r>
          </a:p>
          <a:p>
            <a:r>
              <a:rPr lang="en-US" sz="2400" u="sng" dirty="0">
                <a:hlinkClick r:id="rId4" tooltip="https://www.joinrisebe.org/about-the-warmline"/>
              </a:rPr>
              <a:t>https://www.joinrisebe.org/about-the-warmline</a:t>
            </a:r>
            <a:endParaRPr lang="en-US" sz="2400" dirty="0"/>
          </a:p>
          <a:p>
            <a:r>
              <a:rPr lang="en-US" sz="2400" dirty="0"/>
              <a:t> </a:t>
            </a:r>
          </a:p>
          <a:p>
            <a:r>
              <a:rPr lang="en-US" sz="2400" b="1" u="sng" dirty="0"/>
              <a:t>SAMHSA Disaster Distress Helpline</a:t>
            </a:r>
          </a:p>
          <a:p>
            <a:r>
              <a:rPr lang="en-US" sz="2400" b="1" dirty="0"/>
              <a:t>1-800-985-5990</a:t>
            </a:r>
            <a:endParaRPr lang="en-US" sz="2400" dirty="0"/>
          </a:p>
        </p:txBody>
      </p:sp>
      <p:sp>
        <p:nvSpPr>
          <p:cNvPr id="4" name="Slide Number Placeholder 3">
            <a:extLst>
              <a:ext uri="{FF2B5EF4-FFF2-40B4-BE49-F238E27FC236}">
                <a16:creationId xmlns:a16="http://schemas.microsoft.com/office/drawing/2014/main" id="{D27895F9-4F73-D640-AFEC-5A91DCAA60DC}"/>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52456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C4B275-6CA3-9B4E-AF6A-A28FC2F42CC0}"/>
              </a:ext>
            </a:extLst>
          </p:cNvPr>
          <p:cNvSpPr>
            <a:spLocks noGrp="1"/>
          </p:cNvSpPr>
          <p:nvPr>
            <p:ph type="ctrTitle"/>
          </p:nvPr>
        </p:nvSpPr>
        <p:spPr/>
        <p:txBody>
          <a:bodyPr/>
          <a:lstStyle/>
          <a:p>
            <a:r>
              <a:rPr lang="en-US" dirty="0"/>
              <a:t>NEXT STEPS</a:t>
            </a:r>
          </a:p>
        </p:txBody>
      </p:sp>
      <p:sp>
        <p:nvSpPr>
          <p:cNvPr id="6" name="Subtitle 5">
            <a:extLst>
              <a:ext uri="{FF2B5EF4-FFF2-40B4-BE49-F238E27FC236}">
                <a16:creationId xmlns:a16="http://schemas.microsoft.com/office/drawing/2014/main" id="{FB4081A1-FCAD-F241-91BB-57728E169A5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BF26D18-C76F-0F47-B247-2650615974A7}"/>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309366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CoC Support - Contact Info</a:t>
            </a:r>
          </a:p>
        </p:txBody>
      </p:sp>
      <p:sp>
        <p:nvSpPr>
          <p:cNvPr id="5" name="Content Placeholder 4"/>
          <p:cNvSpPr>
            <a:spLocks noGrp="1"/>
          </p:cNvSpPr>
          <p:nvPr>
            <p:ph idx="1"/>
          </p:nvPr>
        </p:nvSpPr>
        <p:spPr>
          <a:xfrm>
            <a:off x="1307804" y="1775471"/>
            <a:ext cx="8984899" cy="4646212"/>
          </a:xfrm>
        </p:spPr>
        <p:txBody>
          <a:bodyPr>
            <a:normAutofit fontScale="25000" lnSpcReduction="20000"/>
          </a:bodyPr>
          <a:lstStyle/>
          <a:p>
            <a:pPr marL="0" indent="0">
              <a:lnSpc>
                <a:spcPct val="120000"/>
              </a:lnSpc>
              <a:spcBef>
                <a:spcPts val="0"/>
              </a:spcBef>
              <a:spcAft>
                <a:spcPts val="0"/>
              </a:spcAft>
              <a:buNone/>
            </a:pPr>
            <a:r>
              <a:rPr lang="en-US" sz="8400" dirty="0">
                <a:solidFill>
                  <a:schemeClr val="tx1"/>
                </a:solidFill>
              </a:rPr>
              <a:t>CT BOS CoC</a:t>
            </a:r>
          </a:p>
          <a:p>
            <a:pPr marL="0" indent="0">
              <a:lnSpc>
                <a:spcPct val="120000"/>
              </a:lnSpc>
              <a:spcBef>
                <a:spcPts val="0"/>
              </a:spcBef>
              <a:spcAft>
                <a:spcPts val="0"/>
              </a:spcAft>
              <a:buNone/>
            </a:pPr>
            <a:r>
              <a:rPr lang="en-US" sz="8400" dirty="0">
                <a:solidFill>
                  <a:schemeClr val="tx1"/>
                </a:solidFill>
                <a:hlinkClick r:id="rId3"/>
              </a:rPr>
              <a:t>ctboscoc@gmail.com</a:t>
            </a:r>
            <a:endParaRPr lang="en-US" sz="8400" dirty="0">
              <a:solidFill>
                <a:schemeClr val="tx1"/>
              </a:solidFill>
            </a:endParaRPr>
          </a:p>
          <a:p>
            <a:pPr marL="0" indent="0">
              <a:lnSpc>
                <a:spcPct val="120000"/>
              </a:lnSpc>
              <a:spcBef>
                <a:spcPts val="0"/>
              </a:spcBef>
              <a:spcAft>
                <a:spcPts val="0"/>
              </a:spcAft>
              <a:buNone/>
            </a:pPr>
            <a:r>
              <a:rPr lang="en-US" sz="8400" dirty="0">
                <a:solidFill>
                  <a:schemeClr val="tx1"/>
                </a:solidFill>
              </a:rPr>
              <a:t>Suzanne Wagner</a:t>
            </a:r>
          </a:p>
          <a:p>
            <a:pPr marL="0" indent="0">
              <a:lnSpc>
                <a:spcPct val="120000"/>
              </a:lnSpc>
              <a:spcBef>
                <a:spcPts val="0"/>
              </a:spcBef>
              <a:spcAft>
                <a:spcPts val="0"/>
              </a:spcAft>
              <a:buNone/>
            </a:pPr>
            <a:r>
              <a:rPr lang="en-US" sz="8400" u="sng" dirty="0">
                <a:solidFill>
                  <a:schemeClr val="tx1"/>
                </a:solidFill>
                <a:hlinkClick r:id="rId4"/>
              </a:rPr>
              <a:t>swagner@housinginnovations.us</a:t>
            </a:r>
            <a:r>
              <a:rPr lang="en-US" sz="8400" u="sng" dirty="0">
                <a:solidFill>
                  <a:schemeClr val="tx1"/>
                </a:solidFill>
              </a:rPr>
              <a:t> </a:t>
            </a:r>
          </a:p>
          <a:p>
            <a:pPr marL="0" indent="0">
              <a:lnSpc>
                <a:spcPct val="120000"/>
              </a:lnSpc>
              <a:spcBef>
                <a:spcPts val="0"/>
              </a:spcBef>
              <a:spcAft>
                <a:spcPts val="0"/>
              </a:spcAft>
              <a:buNone/>
            </a:pPr>
            <a:r>
              <a:rPr lang="en-US" sz="8400" dirty="0">
                <a:solidFill>
                  <a:schemeClr val="tx1"/>
                </a:solidFill>
              </a:rPr>
              <a:t>Howard Burchman</a:t>
            </a:r>
          </a:p>
          <a:p>
            <a:pPr marL="0" indent="0">
              <a:lnSpc>
                <a:spcPct val="120000"/>
              </a:lnSpc>
              <a:spcBef>
                <a:spcPts val="0"/>
              </a:spcBef>
              <a:spcAft>
                <a:spcPts val="0"/>
              </a:spcAft>
              <a:buNone/>
            </a:pPr>
            <a:r>
              <a:rPr lang="en-US" sz="8400" u="sng" dirty="0">
                <a:solidFill>
                  <a:srgbClr val="63A537"/>
                </a:solidFill>
                <a:hlinkClick r:id="rId5"/>
              </a:rPr>
              <a:t>hburchman@housinginnovations.us</a:t>
            </a:r>
            <a:endParaRPr lang="en-US" sz="8400" u="sng" dirty="0">
              <a:solidFill>
                <a:srgbClr val="63A537"/>
              </a:solidFill>
            </a:endParaRPr>
          </a:p>
          <a:p>
            <a:pPr marL="0" indent="0">
              <a:lnSpc>
                <a:spcPct val="120000"/>
              </a:lnSpc>
              <a:spcBef>
                <a:spcPts val="0"/>
              </a:spcBef>
              <a:spcAft>
                <a:spcPts val="0"/>
              </a:spcAft>
              <a:buNone/>
            </a:pPr>
            <a:r>
              <a:rPr lang="en-US" sz="8400" dirty="0">
                <a:solidFill>
                  <a:schemeClr val="tx1"/>
                </a:solidFill>
              </a:rPr>
              <a:t>Lauren Pareti</a:t>
            </a:r>
          </a:p>
          <a:p>
            <a:pPr marL="0" indent="0">
              <a:lnSpc>
                <a:spcPct val="120000"/>
              </a:lnSpc>
              <a:spcBef>
                <a:spcPts val="0"/>
              </a:spcBef>
              <a:spcAft>
                <a:spcPts val="0"/>
              </a:spcAft>
              <a:buNone/>
            </a:pPr>
            <a:r>
              <a:rPr lang="en-US" sz="8400" u="sng" dirty="0">
                <a:solidFill>
                  <a:schemeClr val="tx1"/>
                </a:solidFill>
                <a:hlinkClick r:id="rId6"/>
              </a:rPr>
              <a:t>lpareti@housinginnovations.us</a:t>
            </a:r>
            <a:r>
              <a:rPr lang="en-US" sz="8400" u="sng" dirty="0">
                <a:solidFill>
                  <a:schemeClr val="tx1"/>
                </a:solidFill>
              </a:rPr>
              <a:t> </a:t>
            </a:r>
            <a:endParaRPr lang="en-US" sz="8400" u="sng" dirty="0">
              <a:solidFill>
                <a:srgbClr val="63A537"/>
              </a:solidFill>
            </a:endParaRPr>
          </a:p>
          <a:p>
            <a:pPr marL="0" indent="0">
              <a:lnSpc>
                <a:spcPct val="120000"/>
              </a:lnSpc>
              <a:spcBef>
                <a:spcPts val="0"/>
              </a:spcBef>
              <a:spcAft>
                <a:spcPts val="0"/>
              </a:spcAft>
              <a:buNone/>
            </a:pPr>
            <a:r>
              <a:rPr lang="en-US" sz="8400" dirty="0">
                <a:solidFill>
                  <a:schemeClr val="tx1"/>
                </a:solidFill>
              </a:rPr>
              <a:t>Myles Wensek</a:t>
            </a:r>
          </a:p>
          <a:p>
            <a:pPr marL="0" indent="0">
              <a:lnSpc>
                <a:spcPct val="120000"/>
              </a:lnSpc>
              <a:spcBef>
                <a:spcPts val="0"/>
              </a:spcBef>
              <a:spcAft>
                <a:spcPts val="0"/>
              </a:spcAft>
              <a:buNone/>
            </a:pPr>
            <a:r>
              <a:rPr lang="en-US" sz="8400" dirty="0">
                <a:solidFill>
                  <a:schemeClr val="accent2"/>
                </a:solidFill>
                <a:hlinkClick r:id="rId7"/>
              </a:rPr>
              <a:t>mylesw@housinginnovations.us</a:t>
            </a:r>
            <a:r>
              <a:rPr lang="en-US" sz="8400" dirty="0">
                <a:solidFill>
                  <a:schemeClr val="accent2"/>
                </a:solidFill>
              </a:rPr>
              <a:t> </a:t>
            </a:r>
          </a:p>
          <a:p>
            <a:pPr marL="0" indent="0">
              <a:lnSpc>
                <a:spcPct val="120000"/>
              </a:lnSpc>
              <a:spcBef>
                <a:spcPts val="0"/>
              </a:spcBef>
              <a:spcAft>
                <a:spcPts val="0"/>
              </a:spcAft>
              <a:buNone/>
            </a:pPr>
            <a:r>
              <a:rPr lang="en-US" sz="8400" dirty="0">
                <a:solidFill>
                  <a:schemeClr val="tx1"/>
                </a:solidFill>
              </a:rPr>
              <a:t>Liz Isaacs</a:t>
            </a:r>
          </a:p>
          <a:p>
            <a:pPr marL="0" indent="0">
              <a:lnSpc>
                <a:spcPct val="120000"/>
              </a:lnSpc>
              <a:spcBef>
                <a:spcPts val="0"/>
              </a:spcBef>
              <a:spcAft>
                <a:spcPts val="0"/>
              </a:spcAft>
              <a:buNone/>
            </a:pPr>
            <a:r>
              <a:rPr lang="en-US" sz="8400" dirty="0">
                <a:solidFill>
                  <a:srgbClr val="000000"/>
                </a:solidFill>
                <a:hlinkClick r:id="rId8"/>
              </a:rPr>
              <a:t>lisaacs@housinginnovations.us</a:t>
            </a:r>
            <a:endParaRPr lang="en-US" sz="8400" dirty="0">
              <a:solidFill>
                <a:srgbClr val="000000"/>
              </a:solidFill>
            </a:endParaRPr>
          </a:p>
          <a:p>
            <a:pPr marL="0" indent="0">
              <a:lnSpc>
                <a:spcPct val="120000"/>
              </a:lnSpc>
              <a:spcBef>
                <a:spcPts val="0"/>
              </a:spcBef>
              <a:spcAft>
                <a:spcPts val="0"/>
              </a:spcAft>
              <a:buNone/>
            </a:pPr>
            <a:r>
              <a:rPr lang="en-US" sz="8400" dirty="0">
                <a:solidFill>
                  <a:srgbClr val="000000"/>
                </a:solidFill>
              </a:rPr>
              <a:t>Shannon Quinn-Sheeran</a:t>
            </a:r>
          </a:p>
          <a:p>
            <a:pPr marL="0" indent="0">
              <a:lnSpc>
                <a:spcPct val="120000"/>
              </a:lnSpc>
              <a:spcBef>
                <a:spcPts val="0"/>
              </a:spcBef>
              <a:spcAft>
                <a:spcPts val="0"/>
              </a:spcAft>
              <a:buNone/>
            </a:pPr>
            <a:r>
              <a:rPr lang="en-US" sz="8400" dirty="0">
                <a:solidFill>
                  <a:srgbClr val="000000"/>
                </a:solidFill>
                <a:hlinkClick r:id="rId9"/>
              </a:rPr>
              <a:t>shannon@housinginnovations.us</a:t>
            </a:r>
            <a:endParaRPr lang="en-US" sz="8400" dirty="0">
              <a:solidFill>
                <a:srgbClr val="000000"/>
              </a:solidFill>
            </a:endParaRPr>
          </a:p>
          <a:p>
            <a:pPr marL="201168" lvl="1" indent="0">
              <a:buSzPct val="68000"/>
              <a:buNone/>
            </a:pPr>
            <a:endParaRPr lang="en-US" sz="8000" dirty="0">
              <a:solidFill>
                <a:srgbClr val="000000"/>
              </a:solidFill>
            </a:endParaRPr>
          </a:p>
          <a:p>
            <a:pPr lvl="1">
              <a:buSzPct val="68000"/>
              <a:buFont typeface="Courier New" panose="02070309020205020404" pitchFamily="49" charset="0"/>
              <a:buChar char="o"/>
            </a:pPr>
            <a:endParaRPr lang="en-US" sz="8000" dirty="0">
              <a:solidFill>
                <a:srgbClr val="000000"/>
              </a:solidFill>
            </a:endParaRPr>
          </a:p>
          <a:p>
            <a:endParaRPr lang="en-US" dirty="0"/>
          </a:p>
          <a:p>
            <a:pPr lvl="1"/>
            <a:endParaRPr lang="en-US" dirty="0"/>
          </a:p>
          <a:p>
            <a:pPr lvl="1"/>
            <a:endParaRPr lang="en-US" dirty="0"/>
          </a:p>
          <a:p>
            <a:r>
              <a:rPr lang="en-US" dirty="0"/>
              <a:t>					</a:t>
            </a:r>
          </a:p>
        </p:txBody>
      </p:sp>
      <p:sp>
        <p:nvSpPr>
          <p:cNvPr id="3" name="Slide Number Placeholder 2"/>
          <p:cNvSpPr>
            <a:spLocks noGrp="1"/>
          </p:cNvSpPr>
          <p:nvPr>
            <p:ph type="sldNum" sz="quarter" idx="12"/>
          </p:nvPr>
        </p:nvSpPr>
        <p:spPr/>
        <p:txBody>
          <a:bodyPr/>
          <a:lstStyle/>
          <a:p>
            <a:fld id="{4FAB73BC-B049-4115-A692-8D63A059BFB8}" type="slidenum">
              <a:rPr lang="en-US" sz="2400" smtClean="0"/>
              <a:pPr/>
              <a:t>22</a:t>
            </a:fld>
            <a:endParaRPr lang="en-US" sz="2400" dirty="0"/>
          </a:p>
        </p:txBody>
      </p:sp>
      <p:pic>
        <p:nvPicPr>
          <p:cNvPr id="2" name="Picture 1"/>
          <p:cNvPicPr>
            <a:picLocks noChangeAspect="1"/>
          </p:cNvPicPr>
          <p:nvPr/>
        </p:nvPicPr>
        <p:blipFill>
          <a:blip r:embed="rId10"/>
          <a:stretch>
            <a:fillRect/>
          </a:stretch>
        </p:blipFill>
        <p:spPr>
          <a:xfrm>
            <a:off x="6979920" y="2187504"/>
            <a:ext cx="3814300" cy="3440026"/>
          </a:xfrm>
          <a:prstGeom prst="rect">
            <a:avLst/>
          </a:prstGeom>
        </p:spPr>
      </p:pic>
    </p:spTree>
    <p:extLst>
      <p:ext uri="{BB962C8B-B14F-4D97-AF65-F5344CB8AC3E}">
        <p14:creationId xmlns:p14="http://schemas.microsoft.com/office/powerpoint/2010/main" val="81441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E13630-A177-CA4A-93E5-A0EB1800B574}"/>
              </a:ext>
            </a:extLst>
          </p:cNvPr>
          <p:cNvSpPr>
            <a:spLocks noGrp="1"/>
          </p:cNvSpPr>
          <p:nvPr>
            <p:ph type="title"/>
          </p:nvPr>
        </p:nvSpPr>
        <p:spPr/>
        <p:txBody>
          <a:bodyPr>
            <a:normAutofit/>
          </a:bodyPr>
          <a:lstStyle/>
          <a:p>
            <a:r>
              <a:rPr lang="en-US" sz="6800"/>
              <a:t>Announcements</a:t>
            </a:r>
          </a:p>
        </p:txBody>
      </p:sp>
      <p:sp>
        <p:nvSpPr>
          <p:cNvPr id="6" name="Subtitle 5">
            <a:extLst>
              <a:ext uri="{FF2B5EF4-FFF2-40B4-BE49-F238E27FC236}">
                <a16:creationId xmlns:a16="http://schemas.microsoft.com/office/drawing/2014/main" id="{3919AFCB-46D4-AC4F-9E17-47EACD98208F}"/>
              </a:ext>
            </a:extLst>
          </p:cNvPr>
          <p:cNvSpPr>
            <a:spLocks noGrp="1"/>
          </p:cNvSpPr>
          <p:nvPr>
            <p:ph idx="1"/>
          </p:nvPr>
        </p:nvSpPr>
        <p:spPr/>
        <p:txBody>
          <a:bodyPr>
            <a:normAutofit fontScale="92500" lnSpcReduction="10000"/>
          </a:bodyPr>
          <a:lstStyle/>
          <a:p>
            <a:r>
              <a:rPr lang="en-US" sz="2600" dirty="0"/>
              <a:t>All 2019  project applications (renewals and new) were fully funded, including:</a:t>
            </a:r>
          </a:p>
          <a:p>
            <a:pPr marL="288925" indent="-277813">
              <a:buFont typeface="Arial" panose="020B0604020202020204" pitchFamily="34" charset="0"/>
              <a:buChar char="•"/>
              <a:tabLst>
                <a:tab pos="217488" algn="l"/>
              </a:tabLst>
            </a:pPr>
            <a:r>
              <a:rPr lang="en-US" sz="2600" dirty="0"/>
              <a:t>All renewals  </a:t>
            </a:r>
          </a:p>
          <a:p>
            <a:pPr marL="288925" indent="-277813">
              <a:buFont typeface="Arial" panose="020B0604020202020204" pitchFamily="34" charset="0"/>
              <a:buChar char="•"/>
              <a:tabLst>
                <a:tab pos="217488" algn="l"/>
              </a:tabLst>
            </a:pPr>
            <a:r>
              <a:rPr lang="en-US" sz="2600" dirty="0"/>
              <a:t>All New projects </a:t>
            </a:r>
          </a:p>
          <a:p>
            <a:pPr marL="646620" lvl="1" indent="-342900">
              <a:buFont typeface="Wingdings" pitchFamily="2" charset="2"/>
              <a:buChar char="ü"/>
              <a:tabLst>
                <a:tab pos="217488" algn="l"/>
              </a:tabLst>
            </a:pPr>
            <a:r>
              <a:rPr lang="en-US" sz="2400" dirty="0"/>
              <a:t>DMHAS BOS PSH 2019 at $973,092</a:t>
            </a:r>
          </a:p>
          <a:p>
            <a:pPr marL="646620" lvl="1" indent="-342900">
              <a:buFont typeface="Wingdings" pitchFamily="2" charset="2"/>
              <a:buChar char="ü"/>
              <a:tabLst>
                <a:tab pos="217488" algn="l"/>
              </a:tabLst>
            </a:pPr>
            <a:r>
              <a:rPr lang="en-US" sz="2400" dirty="0"/>
              <a:t>CT BOS RRH Project 2019 at $994,908</a:t>
            </a:r>
          </a:p>
          <a:p>
            <a:pPr marL="646620" lvl="1" indent="-342900">
              <a:buFont typeface="Wingdings" pitchFamily="2" charset="2"/>
              <a:buChar char="ü"/>
              <a:tabLst>
                <a:tab pos="217488" algn="l"/>
              </a:tabLst>
            </a:pPr>
            <a:r>
              <a:rPr lang="en-US" sz="2400" dirty="0"/>
              <a:t>DOH CCADV BOS RRH Project 2019  (DV BONUS) $1,339,170</a:t>
            </a:r>
          </a:p>
          <a:p>
            <a:r>
              <a:rPr lang="en-US" sz="2600" dirty="0"/>
              <a:t>All remote and on-site monitoring visits will be postponed at least until June</a:t>
            </a:r>
            <a:br>
              <a:rPr lang="en-US" dirty="0"/>
            </a:br>
            <a:endParaRPr lang="en-US" dirty="0"/>
          </a:p>
          <a:p>
            <a:r>
              <a:rPr lang="en-US" sz="2600" dirty="0">
                <a:solidFill>
                  <a:schemeClr val="tx1">
                    <a:lumMod val="85000"/>
                    <a:lumOff val="15000"/>
                  </a:schemeClr>
                </a:solidFill>
              </a:rPr>
              <a:t>Steering Committee Members – Please submit your vote on new project priorities by 3/27, if possible.</a:t>
            </a:r>
          </a:p>
        </p:txBody>
      </p:sp>
      <p:sp>
        <p:nvSpPr>
          <p:cNvPr id="4" name="Slide Number Placeholder 3">
            <a:extLst>
              <a:ext uri="{FF2B5EF4-FFF2-40B4-BE49-F238E27FC236}">
                <a16:creationId xmlns:a16="http://schemas.microsoft.com/office/drawing/2014/main" id="{59090140-87C9-C04D-AB41-1B534E23197F}"/>
              </a:ext>
            </a:extLst>
          </p:cNvPr>
          <p:cNvSpPr>
            <a:spLocks noGrp="1"/>
          </p:cNvSpPr>
          <p:nvPr>
            <p:ph type="sldNum" sz="quarter" idx="12"/>
          </p:nvPr>
        </p:nvSpPr>
        <p:spPr/>
        <p:txBody>
          <a:bodyPr>
            <a:normAutofit/>
          </a:bodyPr>
          <a:lstStyle/>
          <a:p>
            <a:pPr>
              <a:spcAft>
                <a:spcPts val="600"/>
              </a:spcAft>
            </a:pPr>
            <a:fld id="{4FAB73BC-B049-4115-A692-8D63A059BFB8}" type="slidenum">
              <a:rPr lang="en-US" smtClean="0"/>
              <a:pPr>
                <a:spcAft>
                  <a:spcPts val="600"/>
                </a:spcAft>
              </a:pPr>
              <a:t>3</a:t>
            </a:fld>
            <a:endParaRPr lang="en-US"/>
          </a:p>
        </p:txBody>
      </p:sp>
      <p:pic>
        <p:nvPicPr>
          <p:cNvPr id="9" name="Picture 8">
            <a:extLst>
              <a:ext uri="{FF2B5EF4-FFF2-40B4-BE49-F238E27FC236}">
                <a16:creationId xmlns:a16="http://schemas.microsoft.com/office/drawing/2014/main" id="{FD16E8F8-ADB4-2E4C-A8D5-4688250877A6}"/>
              </a:ext>
            </a:extLst>
          </p:cNvPr>
          <p:cNvPicPr>
            <a:picLocks noChangeAspect="1"/>
          </p:cNvPicPr>
          <p:nvPr/>
        </p:nvPicPr>
        <p:blipFill>
          <a:blip r:embed="rId3"/>
          <a:stretch>
            <a:fillRect/>
          </a:stretch>
        </p:blipFill>
        <p:spPr>
          <a:xfrm>
            <a:off x="9131808" y="286607"/>
            <a:ext cx="2355410" cy="1274238"/>
          </a:xfrm>
          <a:prstGeom prst="rect">
            <a:avLst/>
          </a:prstGeom>
        </p:spPr>
      </p:pic>
    </p:spTree>
    <p:extLst>
      <p:ext uri="{BB962C8B-B14F-4D97-AF65-F5344CB8AC3E}">
        <p14:creationId xmlns:p14="http://schemas.microsoft.com/office/powerpoint/2010/main" val="86604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88D1-D800-8A4B-806F-7737F2C9B187}"/>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CB7B13E0-CAA3-264F-B969-AEA87532DB32}"/>
              </a:ext>
            </a:extLst>
          </p:cNvPr>
          <p:cNvSpPr>
            <a:spLocks noGrp="1"/>
          </p:cNvSpPr>
          <p:nvPr>
            <p:ph idx="1"/>
          </p:nvPr>
        </p:nvSpPr>
        <p:spPr>
          <a:xfrm>
            <a:off x="329184" y="1852598"/>
            <a:ext cx="11594592" cy="4449559"/>
          </a:xfrm>
        </p:spPr>
        <p:txBody>
          <a:bodyPr>
            <a:noAutofit/>
          </a:bodyPr>
          <a:lstStyle/>
          <a:p>
            <a:pPr marL="290513" lvl="0" indent="-233363">
              <a:buFont typeface="Arial" panose="020B0604020202020204" pitchFamily="34" charset="0"/>
              <a:buChar char="•"/>
            </a:pPr>
            <a:r>
              <a:rPr lang="en-US" sz="1800" dirty="0"/>
              <a:t>Avoid service reductions  - adjust how services are provided to reduce risks.</a:t>
            </a:r>
          </a:p>
          <a:p>
            <a:pPr marL="290513" lvl="0" indent="-233363">
              <a:buFont typeface="Arial" panose="020B0604020202020204" pitchFamily="34" charset="0"/>
              <a:buChar char="•"/>
            </a:pPr>
            <a:r>
              <a:rPr lang="en-US" sz="1800" dirty="0"/>
              <a:t>Use shelters as a last resort.</a:t>
            </a:r>
          </a:p>
          <a:p>
            <a:pPr marL="290513" lvl="0" indent="-233363">
              <a:buFont typeface="Arial" panose="020B0604020202020204" pitchFamily="34" charset="0"/>
              <a:buChar char="•"/>
            </a:pPr>
            <a:r>
              <a:rPr lang="en-US" sz="1800" dirty="0"/>
              <a:t>Avoid leasing delays - housing people as quickly as possible is one of the most important things we can do to decrease their risk.  </a:t>
            </a:r>
          </a:p>
          <a:p>
            <a:pPr marL="290513" lvl="0" indent="-233363">
              <a:buFont typeface="Arial" panose="020B0604020202020204" pitchFamily="34" charset="0"/>
              <a:buChar char="•"/>
            </a:pPr>
            <a:r>
              <a:rPr lang="en-US" sz="1800" dirty="0"/>
              <a:t>Provide services and conduct agency business remotely whenever possible. </a:t>
            </a:r>
          </a:p>
          <a:p>
            <a:pPr marL="290513" lvl="0" indent="-233363">
              <a:buFont typeface="Arial" panose="020B0604020202020204" pitchFamily="34" charset="0"/>
              <a:buChar char="•"/>
            </a:pPr>
            <a:r>
              <a:rPr lang="en-US" sz="1800" dirty="0"/>
              <a:t>When face-to-face interactions are necessary, take actions to reduce risks.</a:t>
            </a:r>
          </a:p>
          <a:p>
            <a:pPr marL="290513" lvl="0" indent="-233363">
              <a:buFont typeface="Arial" panose="020B0604020202020204" pitchFamily="34" charset="0"/>
              <a:buChar char="•"/>
            </a:pPr>
            <a:r>
              <a:rPr lang="en-US" sz="1800" dirty="0"/>
              <a:t>Communicate with your funders about what you need.</a:t>
            </a:r>
          </a:p>
          <a:p>
            <a:pPr marL="290513" lvl="0" indent="-233363">
              <a:buFont typeface="Arial" panose="020B0604020202020204" pitchFamily="34" charset="0"/>
              <a:buChar char="•"/>
            </a:pPr>
            <a:r>
              <a:rPr lang="en-US" sz="1800" dirty="0"/>
              <a:t>Combat stigma.</a:t>
            </a:r>
          </a:p>
          <a:p>
            <a:pPr marL="290513" lvl="0" indent="-233363">
              <a:buFont typeface="Arial" panose="020B0604020202020204" pitchFamily="34" charset="0"/>
              <a:buChar char="•"/>
            </a:pPr>
            <a:r>
              <a:rPr lang="en-US" sz="1800" dirty="0"/>
              <a:t>Take care of yourself and your team.</a:t>
            </a:r>
          </a:p>
          <a:p>
            <a:pPr marL="290513" lvl="0" indent="-233363">
              <a:buFont typeface="Arial" panose="020B0604020202020204" pitchFamily="34" charset="0"/>
              <a:buChar char="•"/>
            </a:pPr>
            <a:r>
              <a:rPr lang="en-US" sz="1800" dirty="0"/>
              <a:t>Keep informed about the State's emergency management response as the situation evolves – </a:t>
            </a:r>
            <a:r>
              <a:rPr lang="en-US" sz="1800" dirty="0">
                <a:hlinkClick r:id="rId3"/>
              </a:rPr>
              <a:t>www.ct.gov/coronavirus</a:t>
            </a:r>
            <a:endParaRPr lang="en-US" sz="1800" dirty="0"/>
          </a:p>
          <a:p>
            <a:pPr marL="290513" lvl="0" indent="-233363">
              <a:buFont typeface="Arial" panose="020B0604020202020204" pitchFamily="34" charset="0"/>
              <a:buChar char="•"/>
            </a:pPr>
            <a:endParaRPr lang="en-US" sz="1800" dirty="0"/>
          </a:p>
          <a:p>
            <a:pPr marL="290513" lvl="0" indent="-233363">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22C62527-EBD1-E54F-B5D5-75B9B0EA6FE2}"/>
              </a:ext>
            </a:extLst>
          </p:cNvPr>
          <p:cNvSpPr>
            <a:spLocks noGrp="1"/>
          </p:cNvSpPr>
          <p:nvPr>
            <p:ph type="sldNum" sz="quarter" idx="12"/>
          </p:nvPr>
        </p:nvSpPr>
        <p:spPr/>
        <p:txBody>
          <a:bodyPr/>
          <a:lstStyle/>
          <a:p>
            <a:fld id="{4FAB73BC-B049-4115-A692-8D63A059BFB8}" type="slidenum">
              <a:rPr lang="en-US" smtClean="0"/>
              <a:pPr/>
              <a:t>4</a:t>
            </a:fld>
            <a:endParaRPr lang="en-US" dirty="0"/>
          </a:p>
        </p:txBody>
      </p:sp>
      <p:pic>
        <p:nvPicPr>
          <p:cNvPr id="6" name="Picture 5">
            <a:extLst>
              <a:ext uri="{FF2B5EF4-FFF2-40B4-BE49-F238E27FC236}">
                <a16:creationId xmlns:a16="http://schemas.microsoft.com/office/drawing/2014/main" id="{A56C8114-3406-E64D-9CEB-E84F906F514E}"/>
              </a:ext>
            </a:extLst>
          </p:cNvPr>
          <p:cNvPicPr>
            <a:picLocks noChangeAspect="1"/>
          </p:cNvPicPr>
          <p:nvPr/>
        </p:nvPicPr>
        <p:blipFill>
          <a:blip r:embed="rId4"/>
          <a:stretch>
            <a:fillRect/>
          </a:stretch>
        </p:blipFill>
        <p:spPr>
          <a:xfrm>
            <a:off x="8623909" y="265407"/>
            <a:ext cx="2327769" cy="1450757"/>
          </a:xfrm>
          <a:prstGeom prst="rect">
            <a:avLst/>
          </a:prstGeom>
        </p:spPr>
      </p:pic>
    </p:spTree>
    <p:extLst>
      <p:ext uri="{BB962C8B-B14F-4D97-AF65-F5344CB8AC3E}">
        <p14:creationId xmlns:p14="http://schemas.microsoft.com/office/powerpoint/2010/main" val="393932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3FB5-8C02-B649-88CE-8D25B225F376}"/>
              </a:ext>
            </a:extLst>
          </p:cNvPr>
          <p:cNvSpPr>
            <a:spLocks noGrp="1"/>
          </p:cNvSpPr>
          <p:nvPr>
            <p:ph type="title"/>
          </p:nvPr>
        </p:nvSpPr>
        <p:spPr/>
        <p:txBody>
          <a:bodyPr/>
          <a:lstStyle/>
          <a:p>
            <a:r>
              <a:rPr lang="en-US" dirty="0"/>
              <a:t>Updates from DMHAS</a:t>
            </a:r>
          </a:p>
        </p:txBody>
      </p:sp>
      <p:sp>
        <p:nvSpPr>
          <p:cNvPr id="5" name="Text Placeholder 4">
            <a:extLst>
              <a:ext uri="{FF2B5EF4-FFF2-40B4-BE49-F238E27FC236}">
                <a16:creationId xmlns:a16="http://schemas.microsoft.com/office/drawing/2014/main" id="{EEA1D856-B781-1447-BEC6-BDF56BF189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3C877D-8102-FF4B-8B4B-7239333D99CB}"/>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5473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234D-49B9-C34F-85C2-80C72F3D3515}"/>
              </a:ext>
            </a:extLst>
          </p:cNvPr>
          <p:cNvSpPr>
            <a:spLocks noGrp="1"/>
          </p:cNvSpPr>
          <p:nvPr>
            <p:ph type="title"/>
          </p:nvPr>
        </p:nvSpPr>
        <p:spPr/>
        <p:txBody>
          <a:bodyPr/>
          <a:lstStyle/>
          <a:p>
            <a:r>
              <a:rPr lang="en-US" dirty="0"/>
              <a:t>Updates from DOH</a:t>
            </a:r>
          </a:p>
        </p:txBody>
      </p:sp>
      <p:sp>
        <p:nvSpPr>
          <p:cNvPr id="3" name="Text Placeholder 2">
            <a:extLst>
              <a:ext uri="{FF2B5EF4-FFF2-40B4-BE49-F238E27FC236}">
                <a16:creationId xmlns:a16="http://schemas.microsoft.com/office/drawing/2014/main" id="{1121EEBA-7232-F54C-ADFE-896B24CA27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40E218-A2EA-434D-8F98-383EEFCF3015}"/>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135263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DA57-B213-7B42-95F1-0C95C07968CD}"/>
              </a:ext>
            </a:extLst>
          </p:cNvPr>
          <p:cNvSpPr>
            <a:spLocks noGrp="1"/>
          </p:cNvSpPr>
          <p:nvPr>
            <p:ph type="title"/>
          </p:nvPr>
        </p:nvSpPr>
        <p:spPr/>
        <p:txBody>
          <a:bodyPr/>
          <a:lstStyle/>
          <a:p>
            <a:r>
              <a:rPr lang="en-US" dirty="0"/>
              <a:t>Updates from CCEH</a:t>
            </a:r>
          </a:p>
        </p:txBody>
      </p:sp>
      <p:sp>
        <p:nvSpPr>
          <p:cNvPr id="3" name="Text Placeholder 2">
            <a:extLst>
              <a:ext uri="{FF2B5EF4-FFF2-40B4-BE49-F238E27FC236}">
                <a16:creationId xmlns:a16="http://schemas.microsoft.com/office/drawing/2014/main" id="{FD8B19E1-B1AB-2744-B8A4-2206C9F1EE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700831-EC98-9C4E-9CED-F0462F1B8B0B}"/>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143705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26C2-DD19-CB44-BF09-3F847648FC5A}"/>
              </a:ext>
            </a:extLst>
          </p:cNvPr>
          <p:cNvSpPr>
            <a:spLocks noGrp="1"/>
          </p:cNvSpPr>
          <p:nvPr>
            <p:ph type="title"/>
          </p:nvPr>
        </p:nvSpPr>
        <p:spPr/>
        <p:txBody>
          <a:bodyPr/>
          <a:lstStyle/>
          <a:p>
            <a:r>
              <a:rPr lang="en-US" dirty="0"/>
              <a:t>On-the-Ground Strategies</a:t>
            </a:r>
          </a:p>
        </p:txBody>
      </p:sp>
      <p:sp>
        <p:nvSpPr>
          <p:cNvPr id="3" name="Text Placeholder 2">
            <a:extLst>
              <a:ext uri="{FF2B5EF4-FFF2-40B4-BE49-F238E27FC236}">
                <a16:creationId xmlns:a16="http://schemas.microsoft.com/office/drawing/2014/main" id="{B2B371B9-6141-264A-990A-8B01B1494D8F}"/>
              </a:ext>
            </a:extLst>
          </p:cNvPr>
          <p:cNvSpPr>
            <a:spLocks noGrp="1"/>
          </p:cNvSpPr>
          <p:nvPr>
            <p:ph type="body" idx="1"/>
          </p:nvPr>
        </p:nvSpPr>
        <p:spPr/>
        <p:txBody>
          <a:bodyPr/>
          <a:lstStyle/>
          <a:p>
            <a:r>
              <a:rPr lang="en-US" dirty="0"/>
              <a:t>Beth-El center and New London Homeless Hospitality Center</a:t>
            </a:r>
          </a:p>
        </p:txBody>
      </p:sp>
      <p:sp>
        <p:nvSpPr>
          <p:cNvPr id="4" name="Slide Number Placeholder 3">
            <a:extLst>
              <a:ext uri="{FF2B5EF4-FFF2-40B4-BE49-F238E27FC236}">
                <a16:creationId xmlns:a16="http://schemas.microsoft.com/office/drawing/2014/main" id="{28DA0EB4-59A4-D34E-8E3D-216C7B948634}"/>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203065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B5B8-EBB6-0B4D-B956-84590D7873CD}"/>
              </a:ext>
            </a:extLst>
          </p:cNvPr>
          <p:cNvSpPr>
            <a:spLocks noGrp="1"/>
          </p:cNvSpPr>
          <p:nvPr>
            <p:ph type="title"/>
          </p:nvPr>
        </p:nvSpPr>
        <p:spPr/>
        <p:txBody>
          <a:bodyPr/>
          <a:lstStyle/>
          <a:p>
            <a:r>
              <a:rPr lang="en-US" dirty="0"/>
              <a:t>Takeaways - Reminder and Details</a:t>
            </a:r>
          </a:p>
        </p:txBody>
      </p:sp>
      <p:sp>
        <p:nvSpPr>
          <p:cNvPr id="3" name="Text Placeholder 2">
            <a:extLst>
              <a:ext uri="{FF2B5EF4-FFF2-40B4-BE49-F238E27FC236}">
                <a16:creationId xmlns:a16="http://schemas.microsoft.com/office/drawing/2014/main" id="{7B275612-F19F-E944-94D5-5A9F3AA6B8CF}"/>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1211D272-8664-5547-866B-8479E1061251}"/>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92260774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TotalTime>
  <Words>1733</Words>
  <Application>Microsoft Macintosh PowerPoint</Application>
  <PresentationFormat>Widescreen</PresentationFormat>
  <Paragraphs>211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Helvetica</vt:lpstr>
      <vt:lpstr>Wingdings</vt:lpstr>
      <vt:lpstr>Retrospect</vt:lpstr>
      <vt:lpstr>COVID-19 Response  March 20, 2019   </vt:lpstr>
      <vt:lpstr>Agenda</vt:lpstr>
      <vt:lpstr>Announcements</vt:lpstr>
      <vt:lpstr>Takeaways</vt:lpstr>
      <vt:lpstr>Updates from DMHAS</vt:lpstr>
      <vt:lpstr>Updates from DOH</vt:lpstr>
      <vt:lpstr>Updates from CCEH</vt:lpstr>
      <vt:lpstr>On-the-Ground Strategies</vt:lpstr>
      <vt:lpstr>Takeaways - Reminder and Details</vt:lpstr>
      <vt:lpstr>Takeaways - Reminder</vt:lpstr>
      <vt:lpstr>Adjust Rather than Reduce Services</vt:lpstr>
      <vt:lpstr>Adjust Rather than Reduce Services (2)</vt:lpstr>
      <vt:lpstr>If Face-to-Face Contact is Unavoidable:</vt:lpstr>
      <vt:lpstr>If Face-to-Face Contact is Unavoidable (2):</vt:lpstr>
      <vt:lpstr>Use Shelters As a Last Resort</vt:lpstr>
      <vt:lpstr>Communicate with Funders about Your Programs’ Needs</vt:lpstr>
      <vt:lpstr>Combat Stigma</vt:lpstr>
      <vt:lpstr>Take Care of Yourself &amp; Your Team</vt:lpstr>
      <vt:lpstr>COVID-19 Resources</vt:lpstr>
      <vt:lpstr>Warm Lines</vt:lpstr>
      <vt:lpstr>NEXT STEPS</vt:lpstr>
      <vt:lpstr>CoC Support -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Response  March 20, 2019  DRAFT </dc:title>
  <dc:creator>Lauren Pareti</dc:creator>
  <cp:lastModifiedBy>Lauren Pareti</cp:lastModifiedBy>
  <cp:revision>15</cp:revision>
  <cp:lastPrinted>2020-03-20T12:46:32Z</cp:lastPrinted>
  <dcterms:created xsi:type="dcterms:W3CDTF">2020-03-19T14:21:15Z</dcterms:created>
  <dcterms:modified xsi:type="dcterms:W3CDTF">2020-03-20T16:07:13Z</dcterms:modified>
</cp:coreProperties>
</file>