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jpg&amp;ehk=z9XySx" ContentType="image/jpeg"/>
  <Default Extension="jpg&amp;ehk=bBu92XioeUJhyLfFrzdwfw&amp;pid=OfficeInsert" ContentType="image/jpeg"/>
  <Default Extension="wdp" ContentType="image/vnd.ms-photo"/>
  <Default Extension="vml" ContentType="application/vnd.openxmlformats-officedocument.vmlDrawing"/>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25" r:id="rId1"/>
  </p:sldMasterIdLst>
  <p:notesMasterIdLst>
    <p:notesMasterId r:id="rId95"/>
  </p:notesMasterIdLst>
  <p:handoutMasterIdLst>
    <p:handoutMasterId r:id="rId96"/>
  </p:handoutMasterIdLst>
  <p:sldIdLst>
    <p:sldId id="256" r:id="rId2"/>
    <p:sldId id="334" r:id="rId3"/>
    <p:sldId id="566" r:id="rId4"/>
    <p:sldId id="509" r:id="rId5"/>
    <p:sldId id="828" r:id="rId6"/>
    <p:sldId id="829" r:id="rId7"/>
    <p:sldId id="512" r:id="rId8"/>
    <p:sldId id="1020" r:id="rId9"/>
    <p:sldId id="1083" r:id="rId10"/>
    <p:sldId id="494" r:id="rId11"/>
    <p:sldId id="768" r:id="rId12"/>
    <p:sldId id="830" r:id="rId13"/>
    <p:sldId id="832" r:id="rId14"/>
    <p:sldId id="831" r:id="rId15"/>
    <p:sldId id="833" r:id="rId16"/>
    <p:sldId id="1072" r:id="rId17"/>
    <p:sldId id="1071" r:id="rId18"/>
    <p:sldId id="879" r:id="rId19"/>
    <p:sldId id="1022" r:id="rId20"/>
    <p:sldId id="1024" r:id="rId21"/>
    <p:sldId id="1029" r:id="rId22"/>
    <p:sldId id="845" r:id="rId23"/>
    <p:sldId id="1030" r:id="rId24"/>
    <p:sldId id="847" r:id="rId25"/>
    <p:sldId id="1051" r:id="rId26"/>
    <p:sldId id="1031" r:id="rId27"/>
    <p:sldId id="1061" r:id="rId28"/>
    <p:sldId id="848" r:id="rId29"/>
    <p:sldId id="888" r:id="rId30"/>
    <p:sldId id="890" r:id="rId31"/>
    <p:sldId id="1025" r:id="rId32"/>
    <p:sldId id="1026" r:id="rId33"/>
    <p:sldId id="889" r:id="rId34"/>
    <p:sldId id="1073" r:id="rId35"/>
    <p:sldId id="1074" r:id="rId36"/>
    <p:sldId id="1075" r:id="rId37"/>
    <p:sldId id="1076" r:id="rId38"/>
    <p:sldId id="927" r:id="rId39"/>
    <p:sldId id="1035" r:id="rId40"/>
    <p:sldId id="993" r:id="rId41"/>
    <p:sldId id="994" r:id="rId42"/>
    <p:sldId id="995" r:id="rId43"/>
    <p:sldId id="996" r:id="rId44"/>
    <p:sldId id="1078" r:id="rId45"/>
    <p:sldId id="1036" r:id="rId46"/>
    <p:sldId id="1037" r:id="rId47"/>
    <p:sldId id="1038" r:id="rId48"/>
    <p:sldId id="1040" r:id="rId49"/>
    <p:sldId id="1063" r:id="rId50"/>
    <p:sldId id="1041" r:id="rId51"/>
    <p:sldId id="1042" r:id="rId52"/>
    <p:sldId id="1064" r:id="rId53"/>
    <p:sldId id="992" r:id="rId54"/>
    <p:sldId id="898" r:id="rId55"/>
    <p:sldId id="1050" r:id="rId56"/>
    <p:sldId id="1053" r:id="rId57"/>
    <p:sldId id="1077" r:id="rId58"/>
    <p:sldId id="1082" r:id="rId59"/>
    <p:sldId id="997" r:id="rId60"/>
    <p:sldId id="998" r:id="rId61"/>
    <p:sldId id="999" r:id="rId62"/>
    <p:sldId id="1000" r:id="rId63"/>
    <p:sldId id="1001" r:id="rId64"/>
    <p:sldId id="1002" r:id="rId65"/>
    <p:sldId id="1003" r:id="rId66"/>
    <p:sldId id="1004" r:id="rId67"/>
    <p:sldId id="897" r:id="rId68"/>
    <p:sldId id="841" r:id="rId69"/>
    <p:sldId id="1005" r:id="rId70"/>
    <p:sldId id="1007" r:id="rId71"/>
    <p:sldId id="1008" r:id="rId72"/>
    <p:sldId id="1014" r:id="rId73"/>
    <p:sldId id="928" r:id="rId74"/>
    <p:sldId id="1010" r:id="rId75"/>
    <p:sldId id="1015" r:id="rId76"/>
    <p:sldId id="1016" r:id="rId77"/>
    <p:sldId id="1017" r:id="rId78"/>
    <p:sldId id="1018" r:id="rId79"/>
    <p:sldId id="1019" r:id="rId80"/>
    <p:sldId id="1054" r:id="rId81"/>
    <p:sldId id="1057" r:id="rId82"/>
    <p:sldId id="1058" r:id="rId83"/>
    <p:sldId id="1060" r:id="rId84"/>
    <p:sldId id="1059" r:id="rId85"/>
    <p:sldId id="929" r:id="rId86"/>
    <p:sldId id="1081" r:id="rId87"/>
    <p:sldId id="1068" r:id="rId88"/>
    <p:sldId id="940" r:id="rId89"/>
    <p:sldId id="1046" r:id="rId90"/>
    <p:sldId id="936" r:id="rId91"/>
    <p:sldId id="1070" r:id="rId92"/>
    <p:sldId id="926" r:id="rId93"/>
    <p:sldId id="816" r:id="rId94"/>
  </p:sldIdLst>
  <p:sldSz cx="12192000" cy="6858000"/>
  <p:notesSz cx="9309100" cy="6954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191">
          <p15:clr>
            <a:srgbClr val="A4A3A4"/>
          </p15:clr>
        </p15:guide>
        <p15:guide id="4" pos="29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pareti" initials="lep" lastIdx="28" clrIdx="0"/>
  <p:cmAuthor id="1" name="Liz Isaacs" initials="LI" lastIdx="0" clrIdx="1"/>
  <p:cmAuthor id="2" name="Lauren Pareti" initials="" lastIdx="39" clrIdx="2"/>
  <p:cmAuthor id="3" name="Suzanne Wagner" initials="SW" lastIdx="1" clrIdx="3">
    <p:extLst/>
  </p:cmAuthor>
  <p:cmAuthor id="4" name="Howard Burchman" initials="HB" lastIdx="67" clrIdx="4">
    <p:extLst/>
  </p:cmAuthor>
  <p:cmAuthor id="5" name="michele.mangan" initials="m" lastIdx="0" clrIdx="5"/>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8" autoAdjust="0"/>
    <p:restoredTop sz="91955" autoAdjust="0"/>
  </p:normalViewPr>
  <p:slideViewPr>
    <p:cSldViewPr snapToGrid="0">
      <p:cViewPr varScale="1">
        <p:scale>
          <a:sx n="90" d="100"/>
          <a:sy n="90" d="100"/>
        </p:scale>
        <p:origin x="664" y="200"/>
      </p:cViewPr>
      <p:guideLst>
        <p:guide orient="horz" pos="2160"/>
        <p:guide pos="3840"/>
      </p:guideLst>
    </p:cSldViewPr>
  </p:slideViewPr>
  <p:outlineViewPr>
    <p:cViewPr>
      <p:scale>
        <a:sx n="33" d="100"/>
        <a:sy n="33" d="100"/>
      </p:scale>
      <p:origin x="128" y="39600"/>
    </p:cViewPr>
  </p:outlineViewPr>
  <p:notesTextViewPr>
    <p:cViewPr>
      <p:scale>
        <a:sx n="1" d="1"/>
        <a:sy n="1" d="1"/>
      </p:scale>
      <p:origin x="0" y="0"/>
    </p:cViewPr>
  </p:notesTextViewPr>
  <p:sorterViewPr>
    <p:cViewPr>
      <p:scale>
        <a:sx n="100" d="100"/>
        <a:sy n="100" d="100"/>
      </p:scale>
      <p:origin x="0" y="9552"/>
    </p:cViewPr>
  </p:sorterViewPr>
  <p:notesViewPr>
    <p:cSldViewPr snapToGrid="0" snapToObjects="1">
      <p:cViewPr varScale="1">
        <p:scale>
          <a:sx n="107" d="100"/>
          <a:sy n="107" d="100"/>
        </p:scale>
        <p:origin x="-3960" y="-104"/>
      </p:cViewPr>
      <p:guideLst>
        <p:guide orient="horz" pos="2880"/>
        <p:guide pos="2160"/>
        <p:guide orient="horz" pos="2191"/>
        <p:guide pos="293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0" dirty="0"/>
              <a:t>Percentage of Successful Placements from Street Outreach</a:t>
            </a:r>
          </a:p>
          <a:p>
            <a:pPr>
              <a:defRPr sz="2800" b="1"/>
            </a:pPr>
            <a:r>
              <a:rPr lang="en-US" sz="2800" b="0" dirty="0"/>
              <a:t>to</a:t>
            </a:r>
            <a:r>
              <a:rPr lang="en-US" sz="2800" b="0" baseline="0" dirty="0"/>
              <a:t> Temporary and Permanent Destinations</a:t>
            </a:r>
            <a:endParaRPr lang="en-US" sz="2800" b="0" dirty="0"/>
          </a:p>
        </c:rich>
      </c:tx>
      <c:layout>
        <c:manualLayout>
          <c:xMode val="edge"/>
          <c:yMode val="edge"/>
          <c:x val="0.1004128596210571"/>
          <c:y val="1.3677651148814999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602611199119395E-2"/>
          <c:y val="0.16868944100716746"/>
          <c:w val="0.91809213088643815"/>
          <c:h val="0.67375632610597425"/>
        </c:manualLayout>
      </c:layout>
      <c:barChart>
        <c:barDir val="col"/>
        <c:grouping val="clustered"/>
        <c:varyColors val="0"/>
        <c:ser>
          <c:idx val="0"/>
          <c:order val="0"/>
          <c:tx>
            <c:v>2016</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Sheet1!$B$3:$B$5</c:f>
              <c:strCache>
                <c:ptCount val="3"/>
                <c:pt idx="0">
                  <c:v>CT-503</c:v>
                </c:pt>
                <c:pt idx="1">
                  <c:v>CT-505</c:v>
                </c:pt>
                <c:pt idx="2">
                  <c:v>National</c:v>
                </c:pt>
              </c:strCache>
            </c:strRef>
          </c:cat>
          <c:val>
            <c:numRef>
              <c:f>Sheet1!$C$3:$C$5</c:f>
              <c:numCache>
                <c:formatCode>0%</c:formatCode>
                <c:ptCount val="3"/>
                <c:pt idx="0">
                  <c:v>0.82</c:v>
                </c:pt>
                <c:pt idx="1">
                  <c:v>0.49</c:v>
                </c:pt>
                <c:pt idx="2">
                  <c:v>0.49</c:v>
                </c:pt>
              </c:numCache>
            </c:numRef>
          </c:val>
          <c:extLst>
            <c:ext xmlns:c16="http://schemas.microsoft.com/office/drawing/2014/chart" uri="{C3380CC4-5D6E-409C-BE32-E72D297353CC}">
              <c16:uniqueId val="{00000000-1852-46C2-A3B6-DBCE23EDD693}"/>
            </c:ext>
          </c:extLst>
        </c:ser>
        <c:ser>
          <c:idx val="1"/>
          <c:order val="1"/>
          <c:tx>
            <c:v>2017</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Sheet1!$B$3:$B$5</c:f>
              <c:strCache>
                <c:ptCount val="3"/>
                <c:pt idx="0">
                  <c:v>CT-503</c:v>
                </c:pt>
                <c:pt idx="1">
                  <c:v>CT-505</c:v>
                </c:pt>
                <c:pt idx="2">
                  <c:v>National</c:v>
                </c:pt>
              </c:strCache>
            </c:strRef>
          </c:cat>
          <c:val>
            <c:numRef>
              <c:f>Sheet1!$D$3:$D$5</c:f>
              <c:numCache>
                <c:formatCode>0%</c:formatCode>
                <c:ptCount val="3"/>
                <c:pt idx="0">
                  <c:v>0.9</c:v>
                </c:pt>
                <c:pt idx="1">
                  <c:v>0.73</c:v>
                </c:pt>
              </c:numCache>
            </c:numRef>
          </c:val>
          <c:extLst>
            <c:ext xmlns:c16="http://schemas.microsoft.com/office/drawing/2014/chart" uri="{C3380CC4-5D6E-409C-BE32-E72D297353CC}">
              <c16:uniqueId val="{00000001-1852-46C2-A3B6-DBCE23EDD693}"/>
            </c:ext>
          </c:extLst>
        </c:ser>
        <c:dLbls>
          <c:showLegendKey val="0"/>
          <c:showVal val="0"/>
          <c:showCatName val="0"/>
          <c:showSerName val="0"/>
          <c:showPercent val="0"/>
          <c:showBubbleSize val="0"/>
        </c:dLbls>
        <c:gapWidth val="75"/>
        <c:overlap val="-27"/>
        <c:axId val="1778639024"/>
        <c:axId val="408478464"/>
      </c:barChart>
      <c:catAx>
        <c:axId val="177863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08478464"/>
        <c:crosses val="autoZero"/>
        <c:auto val="1"/>
        <c:lblAlgn val="ctr"/>
        <c:lblOffset val="100"/>
        <c:noMultiLvlLbl val="0"/>
      </c:catAx>
      <c:valAx>
        <c:axId val="408478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78639024"/>
        <c:crosses val="autoZero"/>
        <c:crossBetween val="between"/>
      </c:valAx>
      <c:spPr>
        <a:noFill/>
        <a:ln>
          <a:noFill/>
        </a:ln>
        <a:effectLst/>
      </c:spPr>
    </c:plotArea>
    <c:legend>
      <c:legendPos val="b"/>
      <c:layout>
        <c:manualLayout>
          <c:xMode val="edge"/>
          <c:yMode val="edge"/>
          <c:x val="0.58525669446646456"/>
          <c:y val="0.87739870460796832"/>
          <c:w val="0.14860381635861264"/>
          <c:h val="8.1568341945586639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8-03-21T12:42:22.385" idx="38">
    <p:pos x="7476" y="1385"/>
    <p:text>I left off hotspotting Incorporating data on utilization of services, or hot-spotting, is a process for identifying concentrations of high-need individuals geographically. Periodic mobilization of intensive, comprehensive outreach across a community’s full geography can identify and confirm locations of “hot spots.” 
I get how this works in medicine, but I think this is suggesting the approach for physically locating unshelered, which I don't fully understand. Let me know if you want me to look into this.</p:text>
  </p:cm>
</p:cmLst>
</file>

<file path=ppt/diagrams/_rels/data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image" Target="../media/image61.jpeg"/></Relationships>
</file>

<file path=ppt/diagrams/_rels/data15.xml.rels><?xml version="1.0" encoding="UTF-8" standalone="yes"?>
<Relationships xmlns="http://schemas.openxmlformats.org/package/2006/relationships"><Relationship Id="rId1" Type="http://schemas.openxmlformats.org/officeDocument/2006/relationships/image" Target="../media/image71.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image" Target="../media/image61.jpeg"/></Relationships>
</file>

<file path=ppt/diagrams/_rels/drawing15.xml.rels><?xml version="1.0" encoding="UTF-8" standalone="yes"?>
<Relationships xmlns="http://schemas.openxmlformats.org/package/2006/relationships"><Relationship Id="rId1" Type="http://schemas.openxmlformats.org/officeDocument/2006/relationships/image" Target="../media/image7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4B93D1-6DA0-4262-BFDC-B6ED1FFAF444}" type="doc">
      <dgm:prSet loTypeId="urn:microsoft.com/office/officeart/2005/8/layout/target3" loCatId="relationship" qsTypeId="urn:microsoft.com/office/officeart/2005/8/quickstyle/simple1" qsCatId="simple" csTypeId="urn:microsoft.com/office/officeart/2005/8/colors/accent2_2" csCatId="accent2" phldr="1"/>
      <dgm:spPr/>
      <dgm:t>
        <a:bodyPr/>
        <a:lstStyle/>
        <a:p>
          <a:endParaRPr lang="en-US"/>
        </a:p>
      </dgm:t>
    </dgm:pt>
    <dgm:pt modelId="{40A7F91D-29DD-4B4B-B8B6-82F9506CE172}">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pPr rtl="0"/>
          <a:r>
            <a:rPr lang="en-US" sz="2000" dirty="0"/>
            <a:t>Length of time persons remain homeless – avg and median LOS (excludes outreach)</a:t>
          </a:r>
        </a:p>
      </dgm:t>
    </dgm:pt>
    <dgm:pt modelId="{7D40E0A9-952B-468F-BE4D-6E7BEED03E9F}" type="parTrans" cxnId="{96C8CAF4-BB31-40B2-A63D-C146EAA8AF0D}">
      <dgm:prSet/>
      <dgm:spPr/>
      <dgm:t>
        <a:bodyPr/>
        <a:lstStyle/>
        <a:p>
          <a:endParaRPr lang="en-US"/>
        </a:p>
      </dgm:t>
    </dgm:pt>
    <dgm:pt modelId="{234D1668-1D05-41F7-BBAC-F300AEE42376}" type="sibTrans" cxnId="{96C8CAF4-BB31-40B2-A63D-C146EAA8AF0D}">
      <dgm:prSet/>
      <dgm:spPr/>
      <dgm:t>
        <a:bodyPr/>
        <a:lstStyle/>
        <a:p>
          <a:endParaRPr lang="en-US"/>
        </a:p>
      </dgm:t>
    </dgm:pt>
    <dgm:pt modelId="{B2E7C49F-39FE-40E5-92A4-7A8C44C7BF3D}">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pPr rtl="0"/>
          <a:r>
            <a:rPr lang="en-US" sz="2000" dirty="0"/>
            <a:t>The extent to which persons who exit to permanent housing  return to homelessness (delineates outreach)</a:t>
          </a:r>
        </a:p>
      </dgm:t>
    </dgm:pt>
    <dgm:pt modelId="{8678BF03-AD46-4BF8-8D94-5EAECD30306B}" type="parTrans" cxnId="{63F01AC0-E2A3-4601-A086-E38242EB5444}">
      <dgm:prSet/>
      <dgm:spPr/>
      <dgm:t>
        <a:bodyPr/>
        <a:lstStyle/>
        <a:p>
          <a:endParaRPr lang="en-US"/>
        </a:p>
      </dgm:t>
    </dgm:pt>
    <dgm:pt modelId="{50037955-51C4-4FC4-A939-3E1EE2E4F3C0}" type="sibTrans" cxnId="{63F01AC0-E2A3-4601-A086-E38242EB5444}">
      <dgm:prSet/>
      <dgm:spPr/>
      <dgm:t>
        <a:bodyPr/>
        <a:lstStyle/>
        <a:p>
          <a:endParaRPr lang="en-US"/>
        </a:p>
      </dgm:t>
    </dgm:pt>
    <dgm:pt modelId="{3E11F06A-88A2-43E7-B8BC-F6D12CF58E3E}">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pPr rtl="0"/>
          <a:r>
            <a:rPr lang="en-US" sz="2000" dirty="0"/>
            <a:t>Number of homeless persons – PIT and Annual Counts (PIT delineates unsheltered, Annual excludes outreach) </a:t>
          </a:r>
        </a:p>
      </dgm:t>
    </dgm:pt>
    <dgm:pt modelId="{92295106-3AB4-49EF-93E8-08E226472375}" type="parTrans" cxnId="{C5D32BC4-8723-4D8B-97C3-E8CBD6C7F138}">
      <dgm:prSet/>
      <dgm:spPr/>
      <dgm:t>
        <a:bodyPr/>
        <a:lstStyle/>
        <a:p>
          <a:endParaRPr lang="en-US"/>
        </a:p>
      </dgm:t>
    </dgm:pt>
    <dgm:pt modelId="{D5110DD9-7DC0-4676-9C7A-4E21F9411343}" type="sibTrans" cxnId="{C5D32BC4-8723-4D8B-97C3-E8CBD6C7F138}">
      <dgm:prSet/>
      <dgm:spPr/>
      <dgm:t>
        <a:bodyPr/>
        <a:lstStyle/>
        <a:p>
          <a:endParaRPr lang="en-US"/>
        </a:p>
      </dgm:t>
    </dgm:pt>
    <dgm:pt modelId="{B9DD69CD-551C-430D-A926-C11932F75E90}">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pPr rtl="0"/>
          <a:r>
            <a:rPr lang="en-US" sz="2000" dirty="0"/>
            <a:t>Jobs and income growth for homeless persons in CoC funded projects (no outreach projects)</a:t>
          </a:r>
        </a:p>
      </dgm:t>
    </dgm:pt>
    <dgm:pt modelId="{B2220140-AC3D-4354-BCDE-150B8A8E2A9F}" type="parTrans" cxnId="{36DAEB03-1CB4-4E88-8EB2-ABA8A1D5A8CF}">
      <dgm:prSet/>
      <dgm:spPr/>
      <dgm:t>
        <a:bodyPr/>
        <a:lstStyle/>
        <a:p>
          <a:endParaRPr lang="en-US"/>
        </a:p>
      </dgm:t>
    </dgm:pt>
    <dgm:pt modelId="{61A5F12F-99AB-4246-A7FD-01161E8B8A7F}" type="sibTrans" cxnId="{36DAEB03-1CB4-4E88-8EB2-ABA8A1D5A8CF}">
      <dgm:prSet/>
      <dgm:spPr/>
      <dgm:t>
        <a:bodyPr/>
        <a:lstStyle/>
        <a:p>
          <a:endParaRPr lang="en-US"/>
        </a:p>
      </dgm:t>
    </dgm:pt>
    <dgm:pt modelId="{E4E99BE9-F173-4C6F-B071-EE68F625767E}">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pPr rtl="0"/>
          <a:r>
            <a:rPr lang="en-US" sz="2000" dirty="0"/>
            <a:t>Number of people who become homeless for the first time (excludes outreach)</a:t>
          </a:r>
        </a:p>
      </dgm:t>
    </dgm:pt>
    <dgm:pt modelId="{4FD51FFE-DE05-4517-9B33-B5E8B8E92753}" type="parTrans" cxnId="{FE104327-26F3-4E4F-8CF4-5FC861E3DD6B}">
      <dgm:prSet/>
      <dgm:spPr/>
      <dgm:t>
        <a:bodyPr/>
        <a:lstStyle/>
        <a:p>
          <a:endParaRPr lang="en-US"/>
        </a:p>
      </dgm:t>
    </dgm:pt>
    <dgm:pt modelId="{363966ED-B9FF-40C5-A42D-F1B0E1831664}" type="sibTrans" cxnId="{FE104327-26F3-4E4F-8CF4-5FC861E3DD6B}">
      <dgm:prSet/>
      <dgm:spPr/>
      <dgm:t>
        <a:bodyPr/>
        <a:lstStyle/>
        <a:p>
          <a:endParaRPr lang="en-US"/>
        </a:p>
      </dgm:t>
    </dgm:pt>
    <dgm:pt modelId="{224A6C74-1850-409C-BC33-0B5D39DD4F87}">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pPr rtl="0"/>
          <a:r>
            <a:rPr lang="en-US" sz="2000" dirty="0"/>
            <a:t>Number of successful housing placements (delineates outreach)</a:t>
          </a:r>
        </a:p>
      </dgm:t>
    </dgm:pt>
    <dgm:pt modelId="{42B134D7-2BDF-4FAD-986B-4F20D7F60AB1}" type="parTrans" cxnId="{FFE20DA7-EA67-448A-85F5-608D9F0D9574}">
      <dgm:prSet/>
      <dgm:spPr/>
      <dgm:t>
        <a:bodyPr/>
        <a:lstStyle/>
        <a:p>
          <a:endParaRPr lang="en-US"/>
        </a:p>
      </dgm:t>
    </dgm:pt>
    <dgm:pt modelId="{F3514706-6D2E-49F7-94CD-7079E2676454}" type="sibTrans" cxnId="{FFE20DA7-EA67-448A-85F5-608D9F0D9574}">
      <dgm:prSet/>
      <dgm:spPr/>
      <dgm:t>
        <a:bodyPr/>
        <a:lstStyle/>
        <a:p>
          <a:endParaRPr lang="en-US"/>
        </a:p>
      </dgm:t>
    </dgm:pt>
    <dgm:pt modelId="{F76C8311-890B-4A7E-BA05-AB51C185F501}" type="pres">
      <dgm:prSet presAssocID="{D04B93D1-6DA0-4262-BFDC-B6ED1FFAF444}" presName="Name0" presStyleCnt="0">
        <dgm:presLayoutVars>
          <dgm:chMax val="7"/>
          <dgm:dir/>
          <dgm:animLvl val="lvl"/>
          <dgm:resizeHandles val="exact"/>
        </dgm:presLayoutVars>
      </dgm:prSet>
      <dgm:spPr/>
    </dgm:pt>
    <dgm:pt modelId="{17547CB3-2D86-48D4-BBAE-A9F61152B548}" type="pres">
      <dgm:prSet presAssocID="{40A7F91D-29DD-4B4B-B8B6-82F9506CE172}" presName="circle1" presStyleLbl="node1" presStyleIdx="0" presStyleCnt="6"/>
      <dgm:spPr/>
    </dgm:pt>
    <dgm:pt modelId="{8A259828-1BE8-41F0-86A4-925B407E1154}" type="pres">
      <dgm:prSet presAssocID="{40A7F91D-29DD-4B4B-B8B6-82F9506CE172}" presName="space" presStyleCnt="0"/>
      <dgm:spPr/>
    </dgm:pt>
    <dgm:pt modelId="{6FAA4A64-24CE-4D61-8401-04533928AD7D}" type="pres">
      <dgm:prSet presAssocID="{40A7F91D-29DD-4B4B-B8B6-82F9506CE172}" presName="rect1" presStyleLbl="alignAcc1" presStyleIdx="0" presStyleCnt="6"/>
      <dgm:spPr/>
    </dgm:pt>
    <dgm:pt modelId="{043BE281-A932-4DB1-9368-22E12A739A2F}" type="pres">
      <dgm:prSet presAssocID="{B2E7C49F-39FE-40E5-92A4-7A8C44C7BF3D}" presName="vertSpace2" presStyleLbl="node1" presStyleIdx="0" presStyleCnt="6"/>
      <dgm:spPr/>
    </dgm:pt>
    <dgm:pt modelId="{F6E05A33-8BF2-4618-97CF-944891CA585B}" type="pres">
      <dgm:prSet presAssocID="{B2E7C49F-39FE-40E5-92A4-7A8C44C7BF3D}" presName="circle2" presStyleLbl="node1" presStyleIdx="1" presStyleCnt="6"/>
      <dgm:spPr/>
    </dgm:pt>
    <dgm:pt modelId="{41C8CB1A-A8DB-44B7-8FAA-A6629ADE9873}" type="pres">
      <dgm:prSet presAssocID="{B2E7C49F-39FE-40E5-92A4-7A8C44C7BF3D}" presName="rect2" presStyleLbl="alignAcc1" presStyleIdx="1" presStyleCnt="6"/>
      <dgm:spPr/>
    </dgm:pt>
    <dgm:pt modelId="{09DE396E-24CF-4E3E-A9F5-6C7B649AC83A}" type="pres">
      <dgm:prSet presAssocID="{3E11F06A-88A2-43E7-B8BC-F6D12CF58E3E}" presName="vertSpace3" presStyleLbl="node1" presStyleIdx="1" presStyleCnt="6"/>
      <dgm:spPr/>
    </dgm:pt>
    <dgm:pt modelId="{FC180706-5DEE-464F-8772-8C2574FFEA89}" type="pres">
      <dgm:prSet presAssocID="{3E11F06A-88A2-43E7-B8BC-F6D12CF58E3E}" presName="circle3" presStyleLbl="node1" presStyleIdx="2" presStyleCnt="6"/>
      <dgm:spPr/>
    </dgm:pt>
    <dgm:pt modelId="{B0B55105-4AF3-491A-BE98-4F92503D4E42}" type="pres">
      <dgm:prSet presAssocID="{3E11F06A-88A2-43E7-B8BC-F6D12CF58E3E}" presName="rect3" presStyleLbl="alignAcc1" presStyleIdx="2" presStyleCnt="6"/>
      <dgm:spPr/>
    </dgm:pt>
    <dgm:pt modelId="{732CDF16-1E28-46C0-9522-12DF1A2190F0}" type="pres">
      <dgm:prSet presAssocID="{B9DD69CD-551C-430D-A926-C11932F75E90}" presName="vertSpace4" presStyleLbl="node1" presStyleIdx="2" presStyleCnt="6"/>
      <dgm:spPr/>
    </dgm:pt>
    <dgm:pt modelId="{39DA3AFA-0062-4A83-B960-00282CE4F42A}" type="pres">
      <dgm:prSet presAssocID="{B9DD69CD-551C-430D-A926-C11932F75E90}" presName="circle4" presStyleLbl="node1" presStyleIdx="3" presStyleCnt="6"/>
      <dgm:spPr/>
    </dgm:pt>
    <dgm:pt modelId="{CCF97268-EC8D-4C6D-AE39-CF78E9C9053A}" type="pres">
      <dgm:prSet presAssocID="{B9DD69CD-551C-430D-A926-C11932F75E90}" presName="rect4" presStyleLbl="alignAcc1" presStyleIdx="3" presStyleCnt="6"/>
      <dgm:spPr/>
    </dgm:pt>
    <dgm:pt modelId="{6D34939D-FDEF-472E-86CA-58933FC55911}" type="pres">
      <dgm:prSet presAssocID="{E4E99BE9-F173-4C6F-B071-EE68F625767E}" presName="vertSpace5" presStyleLbl="node1" presStyleIdx="3" presStyleCnt="6"/>
      <dgm:spPr/>
    </dgm:pt>
    <dgm:pt modelId="{DC80AF6B-FDB1-4D0F-9836-E52B6318ED9B}" type="pres">
      <dgm:prSet presAssocID="{E4E99BE9-F173-4C6F-B071-EE68F625767E}" presName="circle5" presStyleLbl="node1" presStyleIdx="4" presStyleCnt="6"/>
      <dgm:spPr/>
    </dgm:pt>
    <dgm:pt modelId="{54041BE5-FCBB-4324-97D6-51ADD255996C}" type="pres">
      <dgm:prSet presAssocID="{E4E99BE9-F173-4C6F-B071-EE68F625767E}" presName="rect5" presStyleLbl="alignAcc1" presStyleIdx="4" presStyleCnt="6"/>
      <dgm:spPr/>
    </dgm:pt>
    <dgm:pt modelId="{663A0AEA-D0EA-434E-A5A9-ED2734681F9C}" type="pres">
      <dgm:prSet presAssocID="{224A6C74-1850-409C-BC33-0B5D39DD4F87}" presName="vertSpace6" presStyleLbl="node1" presStyleIdx="4" presStyleCnt="6"/>
      <dgm:spPr/>
    </dgm:pt>
    <dgm:pt modelId="{7569B9FC-9312-46E6-891B-88539763D7FF}" type="pres">
      <dgm:prSet presAssocID="{224A6C74-1850-409C-BC33-0B5D39DD4F87}" presName="circle6" presStyleLbl="node1" presStyleIdx="5" presStyleCnt="6"/>
      <dgm:spPr/>
    </dgm:pt>
    <dgm:pt modelId="{0F88A8A8-57D4-488E-8277-6E0DDDC6181F}" type="pres">
      <dgm:prSet presAssocID="{224A6C74-1850-409C-BC33-0B5D39DD4F87}" presName="rect6" presStyleLbl="alignAcc1" presStyleIdx="5" presStyleCnt="6"/>
      <dgm:spPr/>
    </dgm:pt>
    <dgm:pt modelId="{FF1CA14F-57B0-43CA-9EFF-AD35E1B45B25}" type="pres">
      <dgm:prSet presAssocID="{40A7F91D-29DD-4B4B-B8B6-82F9506CE172}" presName="rect1ParTxNoCh" presStyleLbl="alignAcc1" presStyleIdx="5" presStyleCnt="6">
        <dgm:presLayoutVars>
          <dgm:chMax val="1"/>
          <dgm:bulletEnabled val="1"/>
        </dgm:presLayoutVars>
      </dgm:prSet>
      <dgm:spPr/>
    </dgm:pt>
    <dgm:pt modelId="{40C4B745-5402-4AF6-9DB8-B95C9D8B0860}" type="pres">
      <dgm:prSet presAssocID="{B2E7C49F-39FE-40E5-92A4-7A8C44C7BF3D}" presName="rect2ParTxNoCh" presStyleLbl="alignAcc1" presStyleIdx="5" presStyleCnt="6">
        <dgm:presLayoutVars>
          <dgm:chMax val="1"/>
          <dgm:bulletEnabled val="1"/>
        </dgm:presLayoutVars>
      </dgm:prSet>
      <dgm:spPr/>
    </dgm:pt>
    <dgm:pt modelId="{2DBDEC75-0DB6-4223-ACC3-563821B92CDC}" type="pres">
      <dgm:prSet presAssocID="{3E11F06A-88A2-43E7-B8BC-F6D12CF58E3E}" presName="rect3ParTxNoCh" presStyleLbl="alignAcc1" presStyleIdx="5" presStyleCnt="6">
        <dgm:presLayoutVars>
          <dgm:chMax val="1"/>
          <dgm:bulletEnabled val="1"/>
        </dgm:presLayoutVars>
      </dgm:prSet>
      <dgm:spPr/>
    </dgm:pt>
    <dgm:pt modelId="{27387C6C-AEBC-4D9C-9BDA-E580E416ECA5}" type="pres">
      <dgm:prSet presAssocID="{B9DD69CD-551C-430D-A926-C11932F75E90}" presName="rect4ParTxNoCh" presStyleLbl="alignAcc1" presStyleIdx="5" presStyleCnt="6">
        <dgm:presLayoutVars>
          <dgm:chMax val="1"/>
          <dgm:bulletEnabled val="1"/>
        </dgm:presLayoutVars>
      </dgm:prSet>
      <dgm:spPr/>
    </dgm:pt>
    <dgm:pt modelId="{B04D2E83-B7BA-4823-B634-BBBB1CEFD5C3}" type="pres">
      <dgm:prSet presAssocID="{E4E99BE9-F173-4C6F-B071-EE68F625767E}" presName="rect5ParTxNoCh" presStyleLbl="alignAcc1" presStyleIdx="5" presStyleCnt="6">
        <dgm:presLayoutVars>
          <dgm:chMax val="1"/>
          <dgm:bulletEnabled val="1"/>
        </dgm:presLayoutVars>
      </dgm:prSet>
      <dgm:spPr/>
    </dgm:pt>
    <dgm:pt modelId="{BD50BA66-E174-47B7-913D-E26570CACED7}" type="pres">
      <dgm:prSet presAssocID="{224A6C74-1850-409C-BC33-0B5D39DD4F87}" presName="rect6ParTxNoCh" presStyleLbl="alignAcc1" presStyleIdx="5" presStyleCnt="6">
        <dgm:presLayoutVars>
          <dgm:chMax val="1"/>
          <dgm:bulletEnabled val="1"/>
        </dgm:presLayoutVars>
      </dgm:prSet>
      <dgm:spPr/>
    </dgm:pt>
  </dgm:ptLst>
  <dgm:cxnLst>
    <dgm:cxn modelId="{C28B9702-F45E-0846-A9F4-1C930127A5E7}" type="presOf" srcId="{B2E7C49F-39FE-40E5-92A4-7A8C44C7BF3D}" destId="{40C4B745-5402-4AF6-9DB8-B95C9D8B0860}" srcOrd="1" destOrd="0" presId="urn:microsoft.com/office/officeart/2005/8/layout/target3"/>
    <dgm:cxn modelId="{36DAEB03-1CB4-4E88-8EB2-ABA8A1D5A8CF}" srcId="{D04B93D1-6DA0-4262-BFDC-B6ED1FFAF444}" destId="{B9DD69CD-551C-430D-A926-C11932F75E90}" srcOrd="3" destOrd="0" parTransId="{B2220140-AC3D-4354-BCDE-150B8A8E2A9F}" sibTransId="{61A5F12F-99AB-4246-A7FD-01161E8B8A7F}"/>
    <dgm:cxn modelId="{4377190C-F984-8240-924B-F517C2DBD70A}" type="presOf" srcId="{D04B93D1-6DA0-4262-BFDC-B6ED1FFAF444}" destId="{F76C8311-890B-4A7E-BA05-AB51C185F501}" srcOrd="0" destOrd="0" presId="urn:microsoft.com/office/officeart/2005/8/layout/target3"/>
    <dgm:cxn modelId="{343F720E-CA4C-ED45-9F41-A0AF509D0F09}" type="presOf" srcId="{B9DD69CD-551C-430D-A926-C11932F75E90}" destId="{CCF97268-EC8D-4C6D-AE39-CF78E9C9053A}" srcOrd="0" destOrd="0" presId="urn:microsoft.com/office/officeart/2005/8/layout/target3"/>
    <dgm:cxn modelId="{FE104327-26F3-4E4F-8CF4-5FC861E3DD6B}" srcId="{D04B93D1-6DA0-4262-BFDC-B6ED1FFAF444}" destId="{E4E99BE9-F173-4C6F-B071-EE68F625767E}" srcOrd="4" destOrd="0" parTransId="{4FD51FFE-DE05-4517-9B33-B5E8B8E92753}" sibTransId="{363966ED-B9FF-40C5-A42D-F1B0E1831664}"/>
    <dgm:cxn modelId="{514F5C28-A720-8D49-BD3A-F40F8A83E61D}" type="presOf" srcId="{B9DD69CD-551C-430D-A926-C11932F75E90}" destId="{27387C6C-AEBC-4D9C-9BDA-E580E416ECA5}" srcOrd="1" destOrd="0" presId="urn:microsoft.com/office/officeart/2005/8/layout/target3"/>
    <dgm:cxn modelId="{C9165A38-0F83-7047-BBBF-5DFA3A3DB65C}" type="presOf" srcId="{3E11F06A-88A2-43E7-B8BC-F6D12CF58E3E}" destId="{B0B55105-4AF3-491A-BE98-4F92503D4E42}" srcOrd="0" destOrd="0" presId="urn:microsoft.com/office/officeart/2005/8/layout/target3"/>
    <dgm:cxn modelId="{5E091F4E-71E1-7D40-94C6-289AD86B430A}" type="presOf" srcId="{B2E7C49F-39FE-40E5-92A4-7A8C44C7BF3D}" destId="{41C8CB1A-A8DB-44B7-8FAA-A6629ADE9873}" srcOrd="0" destOrd="0" presId="urn:microsoft.com/office/officeart/2005/8/layout/target3"/>
    <dgm:cxn modelId="{8D08395A-6F26-FB4D-9B82-C4D7EDFD03EE}" type="presOf" srcId="{40A7F91D-29DD-4B4B-B8B6-82F9506CE172}" destId="{6FAA4A64-24CE-4D61-8401-04533928AD7D}" srcOrd="0" destOrd="0" presId="urn:microsoft.com/office/officeart/2005/8/layout/target3"/>
    <dgm:cxn modelId="{AC38E77C-1432-494C-8FCA-75C2D067D02D}" type="presOf" srcId="{224A6C74-1850-409C-BC33-0B5D39DD4F87}" destId="{0F88A8A8-57D4-488E-8277-6E0DDDC6181F}" srcOrd="0" destOrd="0" presId="urn:microsoft.com/office/officeart/2005/8/layout/target3"/>
    <dgm:cxn modelId="{1F2C149F-DAAD-C247-B069-FB3D24EB6E55}" type="presOf" srcId="{3E11F06A-88A2-43E7-B8BC-F6D12CF58E3E}" destId="{2DBDEC75-0DB6-4223-ACC3-563821B92CDC}" srcOrd="1" destOrd="0" presId="urn:microsoft.com/office/officeart/2005/8/layout/target3"/>
    <dgm:cxn modelId="{14634DA0-53C7-7C4B-B382-55919208266D}" type="presOf" srcId="{224A6C74-1850-409C-BC33-0B5D39DD4F87}" destId="{BD50BA66-E174-47B7-913D-E26570CACED7}" srcOrd="1" destOrd="0" presId="urn:microsoft.com/office/officeart/2005/8/layout/target3"/>
    <dgm:cxn modelId="{1DE549A4-066A-5249-B5F1-894F92A2B608}" type="presOf" srcId="{40A7F91D-29DD-4B4B-B8B6-82F9506CE172}" destId="{FF1CA14F-57B0-43CA-9EFF-AD35E1B45B25}" srcOrd="1" destOrd="0" presId="urn:microsoft.com/office/officeart/2005/8/layout/target3"/>
    <dgm:cxn modelId="{FFE20DA7-EA67-448A-85F5-608D9F0D9574}" srcId="{D04B93D1-6DA0-4262-BFDC-B6ED1FFAF444}" destId="{224A6C74-1850-409C-BC33-0B5D39DD4F87}" srcOrd="5" destOrd="0" parTransId="{42B134D7-2BDF-4FAD-986B-4F20D7F60AB1}" sibTransId="{F3514706-6D2E-49F7-94CD-7079E2676454}"/>
    <dgm:cxn modelId="{63F01AC0-E2A3-4601-A086-E38242EB5444}" srcId="{D04B93D1-6DA0-4262-BFDC-B6ED1FFAF444}" destId="{B2E7C49F-39FE-40E5-92A4-7A8C44C7BF3D}" srcOrd="1" destOrd="0" parTransId="{8678BF03-AD46-4BF8-8D94-5EAECD30306B}" sibTransId="{50037955-51C4-4FC4-A939-3E1EE2E4F3C0}"/>
    <dgm:cxn modelId="{C5D32BC4-8723-4D8B-97C3-E8CBD6C7F138}" srcId="{D04B93D1-6DA0-4262-BFDC-B6ED1FFAF444}" destId="{3E11F06A-88A2-43E7-B8BC-F6D12CF58E3E}" srcOrd="2" destOrd="0" parTransId="{92295106-3AB4-49EF-93E8-08E226472375}" sibTransId="{D5110DD9-7DC0-4676-9C7A-4E21F9411343}"/>
    <dgm:cxn modelId="{6FDBE4D1-B91A-2F44-A68D-485461CC0BE8}" type="presOf" srcId="{E4E99BE9-F173-4C6F-B071-EE68F625767E}" destId="{54041BE5-FCBB-4324-97D6-51ADD255996C}" srcOrd="0" destOrd="0" presId="urn:microsoft.com/office/officeart/2005/8/layout/target3"/>
    <dgm:cxn modelId="{7C7F8ED6-E252-4345-9611-84D62F09D51D}" type="presOf" srcId="{E4E99BE9-F173-4C6F-B071-EE68F625767E}" destId="{B04D2E83-B7BA-4823-B634-BBBB1CEFD5C3}" srcOrd="1" destOrd="0" presId="urn:microsoft.com/office/officeart/2005/8/layout/target3"/>
    <dgm:cxn modelId="{96C8CAF4-BB31-40B2-A63D-C146EAA8AF0D}" srcId="{D04B93D1-6DA0-4262-BFDC-B6ED1FFAF444}" destId="{40A7F91D-29DD-4B4B-B8B6-82F9506CE172}" srcOrd="0" destOrd="0" parTransId="{7D40E0A9-952B-468F-BE4D-6E7BEED03E9F}" sibTransId="{234D1668-1D05-41F7-BBAC-F300AEE42376}"/>
    <dgm:cxn modelId="{3BBF63B8-7BD8-F64F-8266-F4CC9379F2B3}" type="presParOf" srcId="{F76C8311-890B-4A7E-BA05-AB51C185F501}" destId="{17547CB3-2D86-48D4-BBAE-A9F61152B548}" srcOrd="0" destOrd="0" presId="urn:microsoft.com/office/officeart/2005/8/layout/target3"/>
    <dgm:cxn modelId="{7BBD9D6A-4BEF-C64B-A8E9-9194EC51EE0B}" type="presParOf" srcId="{F76C8311-890B-4A7E-BA05-AB51C185F501}" destId="{8A259828-1BE8-41F0-86A4-925B407E1154}" srcOrd="1" destOrd="0" presId="urn:microsoft.com/office/officeart/2005/8/layout/target3"/>
    <dgm:cxn modelId="{F56A72E6-2AA5-4849-974F-D5F7900A930E}" type="presParOf" srcId="{F76C8311-890B-4A7E-BA05-AB51C185F501}" destId="{6FAA4A64-24CE-4D61-8401-04533928AD7D}" srcOrd="2" destOrd="0" presId="urn:microsoft.com/office/officeart/2005/8/layout/target3"/>
    <dgm:cxn modelId="{B819D405-D0F7-FF4F-A2C1-D41E6C737B74}" type="presParOf" srcId="{F76C8311-890B-4A7E-BA05-AB51C185F501}" destId="{043BE281-A932-4DB1-9368-22E12A739A2F}" srcOrd="3" destOrd="0" presId="urn:microsoft.com/office/officeart/2005/8/layout/target3"/>
    <dgm:cxn modelId="{99CC8AC5-D158-E443-A249-C9A56026DC47}" type="presParOf" srcId="{F76C8311-890B-4A7E-BA05-AB51C185F501}" destId="{F6E05A33-8BF2-4618-97CF-944891CA585B}" srcOrd="4" destOrd="0" presId="urn:microsoft.com/office/officeart/2005/8/layout/target3"/>
    <dgm:cxn modelId="{CDF41B15-6CB1-2A49-A0E5-40AEABD94DE8}" type="presParOf" srcId="{F76C8311-890B-4A7E-BA05-AB51C185F501}" destId="{41C8CB1A-A8DB-44B7-8FAA-A6629ADE9873}" srcOrd="5" destOrd="0" presId="urn:microsoft.com/office/officeart/2005/8/layout/target3"/>
    <dgm:cxn modelId="{8C734425-5825-1141-A5E3-A8A57BC370B4}" type="presParOf" srcId="{F76C8311-890B-4A7E-BA05-AB51C185F501}" destId="{09DE396E-24CF-4E3E-A9F5-6C7B649AC83A}" srcOrd="6" destOrd="0" presId="urn:microsoft.com/office/officeart/2005/8/layout/target3"/>
    <dgm:cxn modelId="{87807DE4-ADB9-6440-8D48-18FEF66253DF}" type="presParOf" srcId="{F76C8311-890B-4A7E-BA05-AB51C185F501}" destId="{FC180706-5DEE-464F-8772-8C2574FFEA89}" srcOrd="7" destOrd="0" presId="urn:microsoft.com/office/officeart/2005/8/layout/target3"/>
    <dgm:cxn modelId="{31DB2C6F-EF40-FD4A-B4A6-7045F4BC893C}" type="presParOf" srcId="{F76C8311-890B-4A7E-BA05-AB51C185F501}" destId="{B0B55105-4AF3-491A-BE98-4F92503D4E42}" srcOrd="8" destOrd="0" presId="urn:microsoft.com/office/officeart/2005/8/layout/target3"/>
    <dgm:cxn modelId="{9207C188-CB26-0348-9A5B-AC59E5B910AE}" type="presParOf" srcId="{F76C8311-890B-4A7E-BA05-AB51C185F501}" destId="{732CDF16-1E28-46C0-9522-12DF1A2190F0}" srcOrd="9" destOrd="0" presId="urn:microsoft.com/office/officeart/2005/8/layout/target3"/>
    <dgm:cxn modelId="{7DC50D18-E673-BF45-B702-6D7ACBA5D6DD}" type="presParOf" srcId="{F76C8311-890B-4A7E-BA05-AB51C185F501}" destId="{39DA3AFA-0062-4A83-B960-00282CE4F42A}" srcOrd="10" destOrd="0" presId="urn:microsoft.com/office/officeart/2005/8/layout/target3"/>
    <dgm:cxn modelId="{B0FAA7D3-586D-E742-A6F9-F0C7435F908C}" type="presParOf" srcId="{F76C8311-890B-4A7E-BA05-AB51C185F501}" destId="{CCF97268-EC8D-4C6D-AE39-CF78E9C9053A}" srcOrd="11" destOrd="0" presId="urn:microsoft.com/office/officeart/2005/8/layout/target3"/>
    <dgm:cxn modelId="{63DEB5C8-81F0-0148-B2C8-93B3F5CF4C5F}" type="presParOf" srcId="{F76C8311-890B-4A7E-BA05-AB51C185F501}" destId="{6D34939D-FDEF-472E-86CA-58933FC55911}" srcOrd="12" destOrd="0" presId="urn:microsoft.com/office/officeart/2005/8/layout/target3"/>
    <dgm:cxn modelId="{F86C1FE4-F212-194B-92B5-8DB2588393A6}" type="presParOf" srcId="{F76C8311-890B-4A7E-BA05-AB51C185F501}" destId="{DC80AF6B-FDB1-4D0F-9836-E52B6318ED9B}" srcOrd="13" destOrd="0" presId="urn:microsoft.com/office/officeart/2005/8/layout/target3"/>
    <dgm:cxn modelId="{6F5FFA1E-27B5-0B44-8272-5E9F99A63FC9}" type="presParOf" srcId="{F76C8311-890B-4A7E-BA05-AB51C185F501}" destId="{54041BE5-FCBB-4324-97D6-51ADD255996C}" srcOrd="14" destOrd="0" presId="urn:microsoft.com/office/officeart/2005/8/layout/target3"/>
    <dgm:cxn modelId="{C1F5DD61-0C19-FA4E-B4BC-C69667C9CEAB}" type="presParOf" srcId="{F76C8311-890B-4A7E-BA05-AB51C185F501}" destId="{663A0AEA-D0EA-434E-A5A9-ED2734681F9C}" srcOrd="15" destOrd="0" presId="urn:microsoft.com/office/officeart/2005/8/layout/target3"/>
    <dgm:cxn modelId="{C77531D0-F0CB-954E-AE22-494E5183E442}" type="presParOf" srcId="{F76C8311-890B-4A7E-BA05-AB51C185F501}" destId="{7569B9FC-9312-46E6-891B-88539763D7FF}" srcOrd="16" destOrd="0" presId="urn:microsoft.com/office/officeart/2005/8/layout/target3"/>
    <dgm:cxn modelId="{784C2FF0-DDA2-D644-BD9C-FCA110732B6E}" type="presParOf" srcId="{F76C8311-890B-4A7E-BA05-AB51C185F501}" destId="{0F88A8A8-57D4-488E-8277-6E0DDDC6181F}" srcOrd="17" destOrd="0" presId="urn:microsoft.com/office/officeart/2005/8/layout/target3"/>
    <dgm:cxn modelId="{2FDA0A21-6A21-504B-B722-C87E13CC5FE2}" type="presParOf" srcId="{F76C8311-890B-4A7E-BA05-AB51C185F501}" destId="{FF1CA14F-57B0-43CA-9EFF-AD35E1B45B25}" srcOrd="18" destOrd="0" presId="urn:microsoft.com/office/officeart/2005/8/layout/target3"/>
    <dgm:cxn modelId="{7EA35CAD-46BD-BF49-9D12-EF0B31E66070}" type="presParOf" srcId="{F76C8311-890B-4A7E-BA05-AB51C185F501}" destId="{40C4B745-5402-4AF6-9DB8-B95C9D8B0860}" srcOrd="19" destOrd="0" presId="urn:microsoft.com/office/officeart/2005/8/layout/target3"/>
    <dgm:cxn modelId="{42BF26E2-F0FD-A243-B5D9-D96BB0D69204}" type="presParOf" srcId="{F76C8311-890B-4A7E-BA05-AB51C185F501}" destId="{2DBDEC75-0DB6-4223-ACC3-563821B92CDC}" srcOrd="20" destOrd="0" presId="urn:microsoft.com/office/officeart/2005/8/layout/target3"/>
    <dgm:cxn modelId="{A44FFC7E-1597-8E41-944F-BD6E26948A72}" type="presParOf" srcId="{F76C8311-890B-4A7E-BA05-AB51C185F501}" destId="{27387C6C-AEBC-4D9C-9BDA-E580E416ECA5}" srcOrd="21" destOrd="0" presId="urn:microsoft.com/office/officeart/2005/8/layout/target3"/>
    <dgm:cxn modelId="{F5EEA487-7022-7B45-829F-17CC8F201107}" type="presParOf" srcId="{F76C8311-890B-4A7E-BA05-AB51C185F501}" destId="{B04D2E83-B7BA-4823-B634-BBBB1CEFD5C3}" srcOrd="22" destOrd="0" presId="urn:microsoft.com/office/officeart/2005/8/layout/target3"/>
    <dgm:cxn modelId="{5FA7F818-6B64-3D4C-BFCD-10C5492649BD}" type="presParOf" srcId="{F76C8311-890B-4A7E-BA05-AB51C185F501}" destId="{BD50BA66-E174-47B7-913D-E26570CACED7}" srcOrd="2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F8563E3-5573-4FC6-B7B2-59A33C4B0D06}"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B4D26F3F-A8A9-4F70-98DD-AADF65460B4D}">
      <dgm:prSet custT="1"/>
      <dgm:spPr>
        <a:solidFill>
          <a:schemeClr val="accent2"/>
        </a:solidFill>
      </dgm:spPr>
      <dgm:t>
        <a:bodyPr/>
        <a:lstStyle/>
        <a:p>
          <a:pPr rtl="0"/>
          <a:r>
            <a:rPr lang="en-US" sz="2400" dirty="0"/>
            <a:t>New start </a:t>
          </a:r>
        </a:p>
      </dgm:t>
    </dgm:pt>
    <dgm:pt modelId="{265FA472-BD16-46D9-8B8F-EAC9C90B1D1C}" type="parTrans" cxnId="{9A2DE399-1C67-43BF-A911-7F76D66EBEB5}">
      <dgm:prSet/>
      <dgm:spPr/>
      <dgm:t>
        <a:bodyPr/>
        <a:lstStyle/>
        <a:p>
          <a:endParaRPr lang="en-US"/>
        </a:p>
      </dgm:t>
    </dgm:pt>
    <dgm:pt modelId="{BCEC85C2-65B3-4795-B878-083B3B93ED18}" type="sibTrans" cxnId="{9A2DE399-1C67-43BF-A911-7F76D66EBEB5}">
      <dgm:prSet/>
      <dgm:spPr/>
      <dgm:t>
        <a:bodyPr/>
        <a:lstStyle/>
        <a:p>
          <a:endParaRPr lang="en-US" dirty="0"/>
        </a:p>
      </dgm:t>
    </dgm:pt>
    <dgm:pt modelId="{33B8E7F7-D616-4169-BCD5-559DE61DF7DC}">
      <dgm:prSet custT="1"/>
      <dgm:spPr>
        <a:solidFill>
          <a:schemeClr val="accent2"/>
        </a:solidFill>
      </dgm:spPr>
      <dgm:t>
        <a:bodyPr/>
        <a:lstStyle/>
        <a:p>
          <a:pPr rtl="0"/>
          <a:r>
            <a:rPr lang="en-US" sz="2400" dirty="0"/>
            <a:t>Opportunity for change</a:t>
          </a:r>
        </a:p>
      </dgm:t>
    </dgm:pt>
    <dgm:pt modelId="{28287627-D218-4683-8022-3F8FC749FA18}" type="parTrans" cxnId="{409D8322-E130-485E-A7F8-89EAB0705740}">
      <dgm:prSet/>
      <dgm:spPr/>
      <dgm:t>
        <a:bodyPr/>
        <a:lstStyle/>
        <a:p>
          <a:endParaRPr lang="en-US"/>
        </a:p>
      </dgm:t>
    </dgm:pt>
    <dgm:pt modelId="{29E080AB-80BF-48B4-814F-75D3B31472AC}" type="sibTrans" cxnId="{409D8322-E130-485E-A7F8-89EAB0705740}">
      <dgm:prSet/>
      <dgm:spPr/>
      <dgm:t>
        <a:bodyPr/>
        <a:lstStyle/>
        <a:p>
          <a:endParaRPr lang="en-US" dirty="0"/>
        </a:p>
      </dgm:t>
    </dgm:pt>
    <dgm:pt modelId="{C037FDA3-EFB7-418A-AC84-E8A783842BAF}">
      <dgm:prSet custT="1"/>
      <dgm:spPr>
        <a:solidFill>
          <a:schemeClr val="accent2"/>
        </a:solidFill>
      </dgm:spPr>
      <dgm:t>
        <a:bodyPr/>
        <a:lstStyle/>
        <a:p>
          <a:pPr rtl="0"/>
          <a:r>
            <a:rPr lang="en-US" sz="2400" dirty="0"/>
            <a:t>Involve both loss and gain</a:t>
          </a:r>
        </a:p>
      </dgm:t>
    </dgm:pt>
    <dgm:pt modelId="{0DEF5EDB-413B-4439-AF2E-6A59ABCFC066}" type="parTrans" cxnId="{B8FC88F9-8717-4402-9AAB-4F26BFFB90BB}">
      <dgm:prSet/>
      <dgm:spPr/>
      <dgm:t>
        <a:bodyPr/>
        <a:lstStyle/>
        <a:p>
          <a:endParaRPr lang="en-US"/>
        </a:p>
      </dgm:t>
    </dgm:pt>
    <dgm:pt modelId="{0D528D4E-EE8D-47EA-B599-B4E6548879E0}" type="sibTrans" cxnId="{B8FC88F9-8717-4402-9AAB-4F26BFFB90BB}">
      <dgm:prSet/>
      <dgm:spPr/>
      <dgm:t>
        <a:bodyPr/>
        <a:lstStyle/>
        <a:p>
          <a:endParaRPr lang="en-US" dirty="0"/>
        </a:p>
      </dgm:t>
    </dgm:pt>
    <dgm:pt modelId="{7B57E144-A32E-42F6-B30D-E9DCDC54099B}">
      <dgm:prSet custT="1"/>
      <dgm:spPr>
        <a:solidFill>
          <a:schemeClr val="accent2"/>
        </a:solidFill>
      </dgm:spPr>
      <dgm:t>
        <a:bodyPr/>
        <a:lstStyle/>
        <a:p>
          <a:pPr rtl="0"/>
          <a:r>
            <a:rPr lang="en-US" sz="2400" dirty="0"/>
            <a:t>Often stressful</a:t>
          </a:r>
        </a:p>
      </dgm:t>
    </dgm:pt>
    <dgm:pt modelId="{94C6EF8C-08D9-417A-A44F-E09B6D0FEB68}" type="parTrans" cxnId="{92C3B329-D3FC-4EDF-A877-171A9DA53D51}">
      <dgm:prSet/>
      <dgm:spPr/>
      <dgm:t>
        <a:bodyPr/>
        <a:lstStyle/>
        <a:p>
          <a:endParaRPr lang="en-US"/>
        </a:p>
      </dgm:t>
    </dgm:pt>
    <dgm:pt modelId="{4708476F-B614-49FF-91DF-6A429C62A531}" type="sibTrans" cxnId="{92C3B329-D3FC-4EDF-A877-171A9DA53D51}">
      <dgm:prSet/>
      <dgm:spPr/>
      <dgm:t>
        <a:bodyPr/>
        <a:lstStyle/>
        <a:p>
          <a:endParaRPr lang="en-US" dirty="0"/>
        </a:p>
      </dgm:t>
    </dgm:pt>
    <dgm:pt modelId="{77DC1AF8-8ACF-4EDB-9695-083A64EAC4FD}">
      <dgm:prSet custT="1"/>
      <dgm:spPr>
        <a:solidFill>
          <a:schemeClr val="accent2"/>
        </a:solidFill>
      </dgm:spPr>
      <dgm:t>
        <a:bodyPr/>
        <a:lstStyle/>
        <a:p>
          <a:pPr rtl="0"/>
          <a:r>
            <a:rPr lang="en-US" sz="2400" dirty="0"/>
            <a:t>Can increase symptoms </a:t>
          </a:r>
        </a:p>
      </dgm:t>
    </dgm:pt>
    <dgm:pt modelId="{15D518F1-4383-4A25-879D-8DB849DE9EB3}" type="parTrans" cxnId="{634FAC24-1ED6-41AC-AD75-467B27E17C3B}">
      <dgm:prSet/>
      <dgm:spPr/>
      <dgm:t>
        <a:bodyPr/>
        <a:lstStyle/>
        <a:p>
          <a:endParaRPr lang="en-US"/>
        </a:p>
      </dgm:t>
    </dgm:pt>
    <dgm:pt modelId="{E8053395-90CF-4C50-A597-AD8ACE57846E}" type="sibTrans" cxnId="{634FAC24-1ED6-41AC-AD75-467B27E17C3B}">
      <dgm:prSet/>
      <dgm:spPr/>
      <dgm:t>
        <a:bodyPr/>
        <a:lstStyle/>
        <a:p>
          <a:endParaRPr lang="en-US" dirty="0"/>
        </a:p>
      </dgm:t>
    </dgm:pt>
    <dgm:pt modelId="{95718B5B-774B-4AF6-8E61-F920BCAA6571}">
      <dgm:prSet custT="1"/>
      <dgm:spPr>
        <a:solidFill>
          <a:schemeClr val="accent2"/>
        </a:solidFill>
      </dgm:spPr>
      <dgm:t>
        <a:bodyPr/>
        <a:lstStyle/>
        <a:p>
          <a:pPr rtl="0"/>
          <a:r>
            <a:rPr lang="en-US" sz="2300" dirty="0"/>
            <a:t>Unknown/uncertainty increases anxiety</a:t>
          </a:r>
        </a:p>
      </dgm:t>
    </dgm:pt>
    <dgm:pt modelId="{20AEC2AE-E3A8-45BD-800F-8A1C01862054}" type="parTrans" cxnId="{E55ED151-C112-4C40-B953-B311F03E7882}">
      <dgm:prSet/>
      <dgm:spPr/>
      <dgm:t>
        <a:bodyPr/>
        <a:lstStyle/>
        <a:p>
          <a:endParaRPr lang="en-US"/>
        </a:p>
      </dgm:t>
    </dgm:pt>
    <dgm:pt modelId="{6A39C844-3DA8-43FF-AA14-786035D0B692}" type="sibTrans" cxnId="{E55ED151-C112-4C40-B953-B311F03E7882}">
      <dgm:prSet/>
      <dgm:spPr/>
      <dgm:t>
        <a:bodyPr/>
        <a:lstStyle/>
        <a:p>
          <a:endParaRPr lang="en-US" dirty="0"/>
        </a:p>
      </dgm:t>
    </dgm:pt>
    <dgm:pt modelId="{7A0673E5-1721-48DE-8AFD-DAED35A8CEF2}">
      <dgm:prSet custT="1"/>
      <dgm:spPr>
        <a:solidFill>
          <a:schemeClr val="accent2"/>
        </a:solidFill>
      </dgm:spPr>
      <dgm:t>
        <a:bodyPr/>
        <a:lstStyle/>
        <a:p>
          <a:pPr rtl="0"/>
          <a:r>
            <a:rPr lang="en-US" sz="2400" dirty="0"/>
            <a:t>Require a new daily schedule</a:t>
          </a:r>
        </a:p>
      </dgm:t>
    </dgm:pt>
    <dgm:pt modelId="{64378229-C683-41BE-A860-366B3292F4A7}" type="parTrans" cxnId="{2E555AA2-567A-4487-9F11-6E2D7C8B60F1}">
      <dgm:prSet/>
      <dgm:spPr/>
      <dgm:t>
        <a:bodyPr/>
        <a:lstStyle/>
        <a:p>
          <a:endParaRPr lang="en-US"/>
        </a:p>
      </dgm:t>
    </dgm:pt>
    <dgm:pt modelId="{33CA648B-5140-4A07-95DC-DE477D9EDECC}" type="sibTrans" cxnId="{2E555AA2-567A-4487-9F11-6E2D7C8B60F1}">
      <dgm:prSet/>
      <dgm:spPr/>
      <dgm:t>
        <a:bodyPr/>
        <a:lstStyle/>
        <a:p>
          <a:endParaRPr lang="en-US" dirty="0"/>
        </a:p>
      </dgm:t>
    </dgm:pt>
    <dgm:pt modelId="{C4B5A695-023C-425F-8493-1513EB3485FD}">
      <dgm:prSet custT="1"/>
      <dgm:spPr>
        <a:solidFill>
          <a:schemeClr val="accent2"/>
        </a:solidFill>
      </dgm:spPr>
      <dgm:t>
        <a:bodyPr/>
        <a:lstStyle/>
        <a:p>
          <a:pPr rtl="0"/>
          <a:r>
            <a:rPr lang="en-US" sz="2400" dirty="0"/>
            <a:t>Trigger fears of failure</a:t>
          </a:r>
        </a:p>
      </dgm:t>
    </dgm:pt>
    <dgm:pt modelId="{41A3C2F0-7175-41E1-809B-FE45E9F01B45}" type="parTrans" cxnId="{20956D7F-F54B-47C7-8670-004CDAF5A4BB}">
      <dgm:prSet/>
      <dgm:spPr/>
      <dgm:t>
        <a:bodyPr/>
        <a:lstStyle/>
        <a:p>
          <a:endParaRPr lang="en-US"/>
        </a:p>
      </dgm:t>
    </dgm:pt>
    <dgm:pt modelId="{DD7DA2D5-21C1-48E6-BAEB-2EA3D3A5DD9C}" type="sibTrans" cxnId="{20956D7F-F54B-47C7-8670-004CDAF5A4BB}">
      <dgm:prSet/>
      <dgm:spPr/>
      <dgm:t>
        <a:bodyPr/>
        <a:lstStyle/>
        <a:p>
          <a:endParaRPr lang="en-US" dirty="0"/>
        </a:p>
      </dgm:t>
    </dgm:pt>
    <dgm:pt modelId="{0913A4C4-4F9E-44A5-8067-D0A82DF3109B}">
      <dgm:prSet custT="1"/>
      <dgm:spPr>
        <a:solidFill>
          <a:schemeClr val="accent2"/>
        </a:solidFill>
      </dgm:spPr>
      <dgm:t>
        <a:bodyPr/>
        <a:lstStyle/>
        <a:p>
          <a:pPr rtl="0"/>
          <a:r>
            <a:rPr lang="en-US" sz="2400" dirty="0"/>
            <a:t>Require support</a:t>
          </a:r>
        </a:p>
      </dgm:t>
    </dgm:pt>
    <dgm:pt modelId="{8D69B498-ACC3-4BF7-A7A0-3F02B6F496DF}" type="parTrans" cxnId="{A7A7FFE9-F27D-4397-A275-AC324C267CC0}">
      <dgm:prSet/>
      <dgm:spPr/>
      <dgm:t>
        <a:bodyPr/>
        <a:lstStyle/>
        <a:p>
          <a:endParaRPr lang="en-US"/>
        </a:p>
      </dgm:t>
    </dgm:pt>
    <dgm:pt modelId="{03D52A1E-FB31-438D-8323-337AC96C93B3}" type="sibTrans" cxnId="{A7A7FFE9-F27D-4397-A275-AC324C267CC0}">
      <dgm:prSet/>
      <dgm:spPr/>
      <dgm:t>
        <a:bodyPr/>
        <a:lstStyle/>
        <a:p>
          <a:endParaRPr lang="en-US" dirty="0"/>
        </a:p>
      </dgm:t>
    </dgm:pt>
    <dgm:pt modelId="{793C8E61-4AF7-49F6-A44B-47A9B4650915}" type="pres">
      <dgm:prSet presAssocID="{3F8563E3-5573-4FC6-B7B2-59A33C4B0D06}" presName="Name0" presStyleCnt="0">
        <dgm:presLayoutVars>
          <dgm:dir/>
          <dgm:resizeHandles val="exact"/>
        </dgm:presLayoutVars>
      </dgm:prSet>
      <dgm:spPr/>
    </dgm:pt>
    <dgm:pt modelId="{D8A5E148-D8B4-4713-9946-E3D0BC87CA6A}" type="pres">
      <dgm:prSet presAssocID="{B4D26F3F-A8A9-4F70-98DD-AADF65460B4D}" presName="node" presStyleLbl="node1" presStyleIdx="0" presStyleCnt="9" custScaleX="199974" custScaleY="205925" custRadScaleRad="94983" custRadScaleInc="-37413">
        <dgm:presLayoutVars>
          <dgm:bulletEnabled val="1"/>
        </dgm:presLayoutVars>
      </dgm:prSet>
      <dgm:spPr/>
    </dgm:pt>
    <dgm:pt modelId="{4FC4660A-01DD-4451-ADAB-DCDC8F177768}" type="pres">
      <dgm:prSet presAssocID="{BCEC85C2-65B3-4795-B878-083B3B93ED18}" presName="sibTrans" presStyleLbl="sibTrans2D1" presStyleIdx="0" presStyleCnt="9"/>
      <dgm:spPr/>
    </dgm:pt>
    <dgm:pt modelId="{2F6B9F32-E477-4C6D-9601-7E4C8003AFBF}" type="pres">
      <dgm:prSet presAssocID="{BCEC85C2-65B3-4795-B878-083B3B93ED18}" presName="connectorText" presStyleLbl="sibTrans2D1" presStyleIdx="0" presStyleCnt="9"/>
      <dgm:spPr/>
    </dgm:pt>
    <dgm:pt modelId="{603C9F87-1CBE-48E5-BE92-9E4339F683AB}" type="pres">
      <dgm:prSet presAssocID="{33B8E7F7-D616-4169-BCD5-559DE61DF7DC}" presName="node" presStyleLbl="node1" presStyleIdx="1" presStyleCnt="9" custScaleX="258928" custScaleY="195339" custRadScaleRad="110274" custRadScaleInc="53231">
        <dgm:presLayoutVars>
          <dgm:bulletEnabled val="1"/>
        </dgm:presLayoutVars>
      </dgm:prSet>
      <dgm:spPr/>
    </dgm:pt>
    <dgm:pt modelId="{049023F4-998B-4550-AB24-60F1F4D64C60}" type="pres">
      <dgm:prSet presAssocID="{29E080AB-80BF-48B4-814F-75D3B31472AC}" presName="sibTrans" presStyleLbl="sibTrans2D1" presStyleIdx="1" presStyleCnt="9"/>
      <dgm:spPr/>
    </dgm:pt>
    <dgm:pt modelId="{1C44EE69-7E41-49DC-8E56-72F8B747EC71}" type="pres">
      <dgm:prSet presAssocID="{29E080AB-80BF-48B4-814F-75D3B31472AC}" presName="connectorText" presStyleLbl="sibTrans2D1" presStyleIdx="1" presStyleCnt="9"/>
      <dgm:spPr/>
    </dgm:pt>
    <dgm:pt modelId="{D467BAF9-8155-4EF4-9D0E-14E5ED3A014E}" type="pres">
      <dgm:prSet presAssocID="{C037FDA3-EFB7-418A-AC84-E8A783842BAF}" presName="node" presStyleLbl="node1" presStyleIdx="2" presStyleCnt="9" custScaleX="274141" custScaleY="195339" custRadScaleRad="114967" custRadScaleInc="-9413">
        <dgm:presLayoutVars>
          <dgm:bulletEnabled val="1"/>
        </dgm:presLayoutVars>
      </dgm:prSet>
      <dgm:spPr/>
    </dgm:pt>
    <dgm:pt modelId="{02814981-FFE7-4DF9-A2C7-BF9CF20883E5}" type="pres">
      <dgm:prSet presAssocID="{0D528D4E-EE8D-47EA-B599-B4E6548879E0}" presName="sibTrans" presStyleLbl="sibTrans2D1" presStyleIdx="2" presStyleCnt="9"/>
      <dgm:spPr/>
    </dgm:pt>
    <dgm:pt modelId="{0DE7D1C1-2932-40AB-9421-50EB525238C8}" type="pres">
      <dgm:prSet presAssocID="{0D528D4E-EE8D-47EA-B599-B4E6548879E0}" presName="connectorText" presStyleLbl="sibTrans2D1" presStyleIdx="2" presStyleCnt="9"/>
      <dgm:spPr/>
    </dgm:pt>
    <dgm:pt modelId="{DA74F23C-5020-4AE0-9901-0603CBD04877}" type="pres">
      <dgm:prSet presAssocID="{7B57E144-A32E-42F6-B30D-E9DCDC54099B}" presName="node" presStyleLbl="node1" presStyleIdx="3" presStyleCnt="9" custScaleX="251235" custScaleY="172132" custRadScaleRad="111460" custRadScaleInc="-77851">
        <dgm:presLayoutVars>
          <dgm:bulletEnabled val="1"/>
        </dgm:presLayoutVars>
      </dgm:prSet>
      <dgm:spPr/>
    </dgm:pt>
    <dgm:pt modelId="{EEC5D9E7-19B7-433B-A2C6-97E8C8C6275B}" type="pres">
      <dgm:prSet presAssocID="{4708476F-B614-49FF-91DF-6A429C62A531}" presName="sibTrans" presStyleLbl="sibTrans2D1" presStyleIdx="3" presStyleCnt="9"/>
      <dgm:spPr/>
    </dgm:pt>
    <dgm:pt modelId="{0948C311-1128-496C-92DB-94FA88A5F132}" type="pres">
      <dgm:prSet presAssocID="{4708476F-B614-49FF-91DF-6A429C62A531}" presName="connectorText" presStyleLbl="sibTrans2D1" presStyleIdx="3" presStyleCnt="9"/>
      <dgm:spPr/>
    </dgm:pt>
    <dgm:pt modelId="{FD4F6027-3E61-40D3-ACB0-3FCB482D41B0}" type="pres">
      <dgm:prSet presAssocID="{77DC1AF8-8ACF-4EDB-9695-083A64EAC4FD}" presName="node" presStyleLbl="node1" presStyleIdx="4" presStyleCnt="9" custScaleX="301683" custScaleY="195339" custRadScaleRad="111238" custRadScaleInc="-136285">
        <dgm:presLayoutVars>
          <dgm:bulletEnabled val="1"/>
        </dgm:presLayoutVars>
      </dgm:prSet>
      <dgm:spPr/>
    </dgm:pt>
    <dgm:pt modelId="{F884E207-2CE0-4806-AF18-F48E183B8F70}" type="pres">
      <dgm:prSet presAssocID="{E8053395-90CF-4C50-A597-AD8ACE57846E}" presName="sibTrans" presStyleLbl="sibTrans2D1" presStyleIdx="4" presStyleCnt="9"/>
      <dgm:spPr/>
    </dgm:pt>
    <dgm:pt modelId="{9D6D3B59-824D-40DC-9939-0853A22A5B12}" type="pres">
      <dgm:prSet presAssocID="{E8053395-90CF-4C50-A597-AD8ACE57846E}" presName="connectorText" presStyleLbl="sibTrans2D1" presStyleIdx="4" presStyleCnt="9"/>
      <dgm:spPr/>
    </dgm:pt>
    <dgm:pt modelId="{CB75136E-A34B-4E1C-9D23-BE5083E4BBB8}" type="pres">
      <dgm:prSet presAssocID="{95718B5B-774B-4AF6-8E61-F920BCAA6571}" presName="node" presStyleLbl="node1" presStyleIdx="5" presStyleCnt="9" custScaleX="432155" custScaleY="195556" custRadScaleRad="117728" custRadScaleInc="150490">
        <dgm:presLayoutVars>
          <dgm:bulletEnabled val="1"/>
        </dgm:presLayoutVars>
      </dgm:prSet>
      <dgm:spPr/>
    </dgm:pt>
    <dgm:pt modelId="{D9063E56-DA2C-4F91-ACF6-030B57C15C6F}" type="pres">
      <dgm:prSet presAssocID="{6A39C844-3DA8-43FF-AA14-786035D0B692}" presName="sibTrans" presStyleLbl="sibTrans2D1" presStyleIdx="5" presStyleCnt="9"/>
      <dgm:spPr/>
    </dgm:pt>
    <dgm:pt modelId="{BD63847B-22C5-4F1E-B1F2-B621F2739752}" type="pres">
      <dgm:prSet presAssocID="{6A39C844-3DA8-43FF-AA14-786035D0B692}" presName="connectorText" presStyleLbl="sibTrans2D1" presStyleIdx="5" presStyleCnt="9"/>
      <dgm:spPr/>
    </dgm:pt>
    <dgm:pt modelId="{A3FCEFB7-1A5F-43A1-9C8B-974F4E1AE4FC}" type="pres">
      <dgm:prSet presAssocID="{7A0673E5-1721-48DE-8AFD-DAED35A8CEF2}" presName="node" presStyleLbl="node1" presStyleIdx="6" presStyleCnt="9" custScaleX="295910" custScaleY="195339" custRadScaleRad="136207" custRadScaleInc="91659">
        <dgm:presLayoutVars>
          <dgm:bulletEnabled val="1"/>
        </dgm:presLayoutVars>
      </dgm:prSet>
      <dgm:spPr/>
    </dgm:pt>
    <dgm:pt modelId="{5ABC02F0-65B2-41BE-8B92-9378732A9CB0}" type="pres">
      <dgm:prSet presAssocID="{33CA648B-5140-4A07-95DC-DE477D9EDECC}" presName="sibTrans" presStyleLbl="sibTrans2D1" presStyleIdx="6" presStyleCnt="9"/>
      <dgm:spPr/>
    </dgm:pt>
    <dgm:pt modelId="{509A320C-86C7-46EF-9D44-35A2AF62A462}" type="pres">
      <dgm:prSet presAssocID="{33CA648B-5140-4A07-95DC-DE477D9EDECC}" presName="connectorText" presStyleLbl="sibTrans2D1" presStyleIdx="6" presStyleCnt="9"/>
      <dgm:spPr/>
    </dgm:pt>
    <dgm:pt modelId="{BEE1C014-0E68-46A6-A86A-723B1A6FE0F6}" type="pres">
      <dgm:prSet presAssocID="{C4B5A695-023C-425F-8493-1513EB3485FD}" presName="node" presStyleLbl="node1" presStyleIdx="7" presStyleCnt="9" custScaleX="315476" custScaleY="195339" custRadScaleRad="134731" custRadScaleInc="-6449">
        <dgm:presLayoutVars>
          <dgm:bulletEnabled val="1"/>
        </dgm:presLayoutVars>
      </dgm:prSet>
      <dgm:spPr/>
    </dgm:pt>
    <dgm:pt modelId="{412ADF1B-2470-440A-8C41-0D3C72056B1B}" type="pres">
      <dgm:prSet presAssocID="{DD7DA2D5-21C1-48E6-BAEB-2EA3D3A5DD9C}" presName="sibTrans" presStyleLbl="sibTrans2D1" presStyleIdx="7" presStyleCnt="9"/>
      <dgm:spPr/>
    </dgm:pt>
    <dgm:pt modelId="{A92135C0-FD69-482E-86B2-42FDE0128312}" type="pres">
      <dgm:prSet presAssocID="{DD7DA2D5-21C1-48E6-BAEB-2EA3D3A5DD9C}" presName="connectorText" presStyleLbl="sibTrans2D1" presStyleIdx="7" presStyleCnt="9"/>
      <dgm:spPr/>
    </dgm:pt>
    <dgm:pt modelId="{0B89A428-2181-4DA1-8DE5-2E197737EF1D}" type="pres">
      <dgm:prSet presAssocID="{0913A4C4-4F9E-44A5-8067-D0A82DF3109B}" presName="node" presStyleLbl="node1" presStyleIdx="8" presStyleCnt="9" custScaleX="259161" custScaleY="195339" custRadScaleRad="134349" custRadScaleInc="-93694">
        <dgm:presLayoutVars>
          <dgm:bulletEnabled val="1"/>
        </dgm:presLayoutVars>
      </dgm:prSet>
      <dgm:spPr/>
    </dgm:pt>
    <dgm:pt modelId="{7C5DE866-2BA4-42A0-910A-D5F60DBEB9C4}" type="pres">
      <dgm:prSet presAssocID="{03D52A1E-FB31-438D-8323-337AC96C93B3}" presName="sibTrans" presStyleLbl="sibTrans2D1" presStyleIdx="8" presStyleCnt="9"/>
      <dgm:spPr/>
    </dgm:pt>
    <dgm:pt modelId="{D0A3805D-3BEF-4A9E-95B4-2510D9D4E935}" type="pres">
      <dgm:prSet presAssocID="{03D52A1E-FB31-438D-8323-337AC96C93B3}" presName="connectorText" presStyleLbl="sibTrans2D1" presStyleIdx="8" presStyleCnt="9"/>
      <dgm:spPr/>
    </dgm:pt>
  </dgm:ptLst>
  <dgm:cxnLst>
    <dgm:cxn modelId="{0461B404-FA81-4676-8FD5-3FA3D23B7B25}" type="presOf" srcId="{6A39C844-3DA8-43FF-AA14-786035D0B692}" destId="{BD63847B-22C5-4F1E-B1F2-B621F2739752}" srcOrd="1" destOrd="0" presId="urn:microsoft.com/office/officeart/2005/8/layout/cycle7"/>
    <dgm:cxn modelId="{F59C4E0C-8515-4718-B05C-66FE5941619D}" type="presOf" srcId="{B4D26F3F-A8A9-4F70-98DD-AADF65460B4D}" destId="{D8A5E148-D8B4-4713-9946-E3D0BC87CA6A}" srcOrd="0" destOrd="0" presId="urn:microsoft.com/office/officeart/2005/8/layout/cycle7"/>
    <dgm:cxn modelId="{EF71CC12-3C69-425B-A29A-AD1E0C134D55}" type="presOf" srcId="{29E080AB-80BF-48B4-814F-75D3B31472AC}" destId="{049023F4-998B-4550-AB24-60F1F4D64C60}" srcOrd="0" destOrd="0" presId="urn:microsoft.com/office/officeart/2005/8/layout/cycle7"/>
    <dgm:cxn modelId="{58015A1B-A567-4D60-AF1E-5994FEF1D5F7}" type="presOf" srcId="{33CA648B-5140-4A07-95DC-DE477D9EDECC}" destId="{509A320C-86C7-46EF-9D44-35A2AF62A462}" srcOrd="1" destOrd="0" presId="urn:microsoft.com/office/officeart/2005/8/layout/cycle7"/>
    <dgm:cxn modelId="{409D8322-E130-485E-A7F8-89EAB0705740}" srcId="{3F8563E3-5573-4FC6-B7B2-59A33C4B0D06}" destId="{33B8E7F7-D616-4169-BCD5-559DE61DF7DC}" srcOrd="1" destOrd="0" parTransId="{28287627-D218-4683-8022-3F8FC749FA18}" sibTransId="{29E080AB-80BF-48B4-814F-75D3B31472AC}"/>
    <dgm:cxn modelId="{634FAC24-1ED6-41AC-AD75-467B27E17C3B}" srcId="{3F8563E3-5573-4FC6-B7B2-59A33C4B0D06}" destId="{77DC1AF8-8ACF-4EDB-9695-083A64EAC4FD}" srcOrd="4" destOrd="0" parTransId="{15D518F1-4383-4A25-879D-8DB849DE9EB3}" sibTransId="{E8053395-90CF-4C50-A597-AD8ACE57846E}"/>
    <dgm:cxn modelId="{92C3B329-D3FC-4EDF-A877-171A9DA53D51}" srcId="{3F8563E3-5573-4FC6-B7B2-59A33C4B0D06}" destId="{7B57E144-A32E-42F6-B30D-E9DCDC54099B}" srcOrd="3" destOrd="0" parTransId="{94C6EF8C-08D9-417A-A44F-E09B6D0FEB68}" sibTransId="{4708476F-B614-49FF-91DF-6A429C62A531}"/>
    <dgm:cxn modelId="{6C443631-78D4-4E44-8F77-778CA7EFFE91}" type="presOf" srcId="{33B8E7F7-D616-4169-BCD5-559DE61DF7DC}" destId="{603C9F87-1CBE-48E5-BE92-9E4339F683AB}" srcOrd="0" destOrd="0" presId="urn:microsoft.com/office/officeart/2005/8/layout/cycle7"/>
    <dgm:cxn modelId="{AE4EF634-6189-41C2-9EBC-D136C2845437}" type="presOf" srcId="{BCEC85C2-65B3-4795-B878-083B3B93ED18}" destId="{2F6B9F32-E477-4C6D-9601-7E4C8003AFBF}" srcOrd="1" destOrd="0" presId="urn:microsoft.com/office/officeart/2005/8/layout/cycle7"/>
    <dgm:cxn modelId="{E2796A3A-5E77-4FEF-9B29-0CA7F2BED88D}" type="presOf" srcId="{7B57E144-A32E-42F6-B30D-E9DCDC54099B}" destId="{DA74F23C-5020-4AE0-9901-0603CBD04877}" srcOrd="0" destOrd="0" presId="urn:microsoft.com/office/officeart/2005/8/layout/cycle7"/>
    <dgm:cxn modelId="{4062F43F-4C04-49FF-B888-B006FC839D40}" type="presOf" srcId="{03D52A1E-FB31-438D-8323-337AC96C93B3}" destId="{D0A3805D-3BEF-4A9E-95B4-2510D9D4E935}" srcOrd="1" destOrd="0" presId="urn:microsoft.com/office/officeart/2005/8/layout/cycle7"/>
    <dgm:cxn modelId="{E55ED151-C112-4C40-B953-B311F03E7882}" srcId="{3F8563E3-5573-4FC6-B7B2-59A33C4B0D06}" destId="{95718B5B-774B-4AF6-8E61-F920BCAA6571}" srcOrd="5" destOrd="0" parTransId="{20AEC2AE-E3A8-45BD-800F-8A1C01862054}" sibTransId="{6A39C844-3DA8-43FF-AA14-786035D0B692}"/>
    <dgm:cxn modelId="{CB770255-393D-43CA-9827-696D57557627}" type="presOf" srcId="{DD7DA2D5-21C1-48E6-BAEB-2EA3D3A5DD9C}" destId="{A92135C0-FD69-482E-86B2-42FDE0128312}" srcOrd="1" destOrd="0" presId="urn:microsoft.com/office/officeart/2005/8/layout/cycle7"/>
    <dgm:cxn modelId="{9AE01158-FAAF-41C1-8019-EF991739A7A2}" type="presOf" srcId="{6A39C844-3DA8-43FF-AA14-786035D0B692}" destId="{D9063E56-DA2C-4F91-ACF6-030B57C15C6F}" srcOrd="0" destOrd="0" presId="urn:microsoft.com/office/officeart/2005/8/layout/cycle7"/>
    <dgm:cxn modelId="{B826825A-6EEC-46B7-A598-448C719346D7}" type="presOf" srcId="{95718B5B-774B-4AF6-8E61-F920BCAA6571}" destId="{CB75136E-A34B-4E1C-9D23-BE5083E4BBB8}" srcOrd="0" destOrd="0" presId="urn:microsoft.com/office/officeart/2005/8/layout/cycle7"/>
    <dgm:cxn modelId="{57FEAD69-0566-4D5B-9BB5-39BAD29CEF8A}" type="presOf" srcId="{0D528D4E-EE8D-47EA-B599-B4E6548879E0}" destId="{0DE7D1C1-2932-40AB-9421-50EB525238C8}" srcOrd="1" destOrd="0" presId="urn:microsoft.com/office/officeart/2005/8/layout/cycle7"/>
    <dgm:cxn modelId="{21C18A77-D645-4911-AD30-2767790F5828}" type="presOf" srcId="{E8053395-90CF-4C50-A597-AD8ACE57846E}" destId="{F884E207-2CE0-4806-AF18-F48E183B8F70}" srcOrd="0" destOrd="0" presId="urn:microsoft.com/office/officeart/2005/8/layout/cycle7"/>
    <dgm:cxn modelId="{3484D67A-C12B-409E-9F8E-514FACF8A021}" type="presOf" srcId="{4708476F-B614-49FF-91DF-6A429C62A531}" destId="{EEC5D9E7-19B7-433B-A2C6-97E8C8C6275B}" srcOrd="0" destOrd="0" presId="urn:microsoft.com/office/officeart/2005/8/layout/cycle7"/>
    <dgm:cxn modelId="{0C5B337C-A5C9-4284-8E6D-0A45F89AD184}" type="presOf" srcId="{C037FDA3-EFB7-418A-AC84-E8A783842BAF}" destId="{D467BAF9-8155-4EF4-9D0E-14E5ED3A014E}" srcOrd="0" destOrd="0" presId="urn:microsoft.com/office/officeart/2005/8/layout/cycle7"/>
    <dgm:cxn modelId="{3864A57D-5FE1-43A4-9F37-9B203F7D08CC}" type="presOf" srcId="{4708476F-B614-49FF-91DF-6A429C62A531}" destId="{0948C311-1128-496C-92DB-94FA88A5F132}" srcOrd="1" destOrd="0" presId="urn:microsoft.com/office/officeart/2005/8/layout/cycle7"/>
    <dgm:cxn modelId="{20956D7F-F54B-47C7-8670-004CDAF5A4BB}" srcId="{3F8563E3-5573-4FC6-B7B2-59A33C4B0D06}" destId="{C4B5A695-023C-425F-8493-1513EB3485FD}" srcOrd="7" destOrd="0" parTransId="{41A3C2F0-7175-41E1-809B-FE45E9F01B45}" sibTransId="{DD7DA2D5-21C1-48E6-BAEB-2EA3D3A5DD9C}"/>
    <dgm:cxn modelId="{9A2DE399-1C67-43BF-A911-7F76D66EBEB5}" srcId="{3F8563E3-5573-4FC6-B7B2-59A33C4B0D06}" destId="{B4D26F3F-A8A9-4F70-98DD-AADF65460B4D}" srcOrd="0" destOrd="0" parTransId="{265FA472-BD16-46D9-8B8F-EAC9C90B1D1C}" sibTransId="{BCEC85C2-65B3-4795-B878-083B3B93ED18}"/>
    <dgm:cxn modelId="{CB98C99E-67E3-4F73-B358-03AB308D783F}" type="presOf" srcId="{E8053395-90CF-4C50-A597-AD8ACE57846E}" destId="{9D6D3B59-824D-40DC-9939-0853A22A5B12}" srcOrd="1" destOrd="0" presId="urn:microsoft.com/office/officeart/2005/8/layout/cycle7"/>
    <dgm:cxn modelId="{2E555AA2-567A-4487-9F11-6E2D7C8B60F1}" srcId="{3F8563E3-5573-4FC6-B7B2-59A33C4B0D06}" destId="{7A0673E5-1721-48DE-8AFD-DAED35A8CEF2}" srcOrd="6" destOrd="0" parTransId="{64378229-C683-41BE-A860-366B3292F4A7}" sibTransId="{33CA648B-5140-4A07-95DC-DE477D9EDECC}"/>
    <dgm:cxn modelId="{6E2589A3-724B-4E7B-B5C4-E402588DBF1D}" type="presOf" srcId="{0913A4C4-4F9E-44A5-8067-D0A82DF3109B}" destId="{0B89A428-2181-4DA1-8DE5-2E197737EF1D}" srcOrd="0" destOrd="0" presId="urn:microsoft.com/office/officeart/2005/8/layout/cycle7"/>
    <dgm:cxn modelId="{6078DDCC-2B66-4C60-8A88-6C1A984DAB13}" type="presOf" srcId="{33CA648B-5140-4A07-95DC-DE477D9EDECC}" destId="{5ABC02F0-65B2-41BE-8B92-9378732A9CB0}" srcOrd="0" destOrd="0" presId="urn:microsoft.com/office/officeart/2005/8/layout/cycle7"/>
    <dgm:cxn modelId="{9E9E93D5-F835-4E68-8256-38821BDB093C}" type="presOf" srcId="{0D528D4E-EE8D-47EA-B599-B4E6548879E0}" destId="{02814981-FFE7-4DF9-A2C7-BF9CF20883E5}" srcOrd="0" destOrd="0" presId="urn:microsoft.com/office/officeart/2005/8/layout/cycle7"/>
    <dgm:cxn modelId="{D28E85DB-D810-4536-B892-D647C9C20F5C}" type="presOf" srcId="{3F8563E3-5573-4FC6-B7B2-59A33C4B0D06}" destId="{793C8E61-4AF7-49F6-A44B-47A9B4650915}" srcOrd="0" destOrd="0" presId="urn:microsoft.com/office/officeart/2005/8/layout/cycle7"/>
    <dgm:cxn modelId="{D1D5B6DE-5EE7-4D7E-AC15-6F16DBD76B46}" type="presOf" srcId="{77DC1AF8-8ACF-4EDB-9695-083A64EAC4FD}" destId="{FD4F6027-3E61-40D3-ACB0-3FCB482D41B0}" srcOrd="0" destOrd="0" presId="urn:microsoft.com/office/officeart/2005/8/layout/cycle7"/>
    <dgm:cxn modelId="{A7A7FFE9-F27D-4397-A275-AC324C267CC0}" srcId="{3F8563E3-5573-4FC6-B7B2-59A33C4B0D06}" destId="{0913A4C4-4F9E-44A5-8067-D0A82DF3109B}" srcOrd="8" destOrd="0" parTransId="{8D69B498-ACC3-4BF7-A7A0-3F02B6F496DF}" sibTransId="{03D52A1E-FB31-438D-8323-337AC96C93B3}"/>
    <dgm:cxn modelId="{361EC1EB-6112-4798-8157-9BAFF7F2313F}" type="presOf" srcId="{7A0673E5-1721-48DE-8AFD-DAED35A8CEF2}" destId="{A3FCEFB7-1A5F-43A1-9C8B-974F4E1AE4FC}" srcOrd="0" destOrd="0" presId="urn:microsoft.com/office/officeart/2005/8/layout/cycle7"/>
    <dgm:cxn modelId="{EBF6F6F3-4B99-499A-8552-4DCD812754D5}" type="presOf" srcId="{BCEC85C2-65B3-4795-B878-083B3B93ED18}" destId="{4FC4660A-01DD-4451-ADAB-DCDC8F177768}" srcOrd="0" destOrd="0" presId="urn:microsoft.com/office/officeart/2005/8/layout/cycle7"/>
    <dgm:cxn modelId="{619595F6-7A79-4D62-BA71-7AC476E2F761}" type="presOf" srcId="{DD7DA2D5-21C1-48E6-BAEB-2EA3D3A5DD9C}" destId="{412ADF1B-2470-440A-8C41-0D3C72056B1B}" srcOrd="0" destOrd="0" presId="urn:microsoft.com/office/officeart/2005/8/layout/cycle7"/>
    <dgm:cxn modelId="{6FB6E6F6-F45A-4E63-BC4A-659D75EFE554}" type="presOf" srcId="{29E080AB-80BF-48B4-814F-75D3B31472AC}" destId="{1C44EE69-7E41-49DC-8E56-72F8B747EC71}" srcOrd="1" destOrd="0" presId="urn:microsoft.com/office/officeart/2005/8/layout/cycle7"/>
    <dgm:cxn modelId="{B8FC88F9-8717-4402-9AAB-4F26BFFB90BB}" srcId="{3F8563E3-5573-4FC6-B7B2-59A33C4B0D06}" destId="{C037FDA3-EFB7-418A-AC84-E8A783842BAF}" srcOrd="2" destOrd="0" parTransId="{0DEF5EDB-413B-4439-AF2E-6A59ABCFC066}" sibTransId="{0D528D4E-EE8D-47EA-B599-B4E6548879E0}"/>
    <dgm:cxn modelId="{7E9D77FC-8C5E-438F-8B3D-F15DBE8F57A7}" type="presOf" srcId="{03D52A1E-FB31-438D-8323-337AC96C93B3}" destId="{7C5DE866-2BA4-42A0-910A-D5F60DBEB9C4}" srcOrd="0" destOrd="0" presId="urn:microsoft.com/office/officeart/2005/8/layout/cycle7"/>
    <dgm:cxn modelId="{9E7360FF-8B0A-46D2-A359-45F47FBA3B0A}" type="presOf" srcId="{C4B5A695-023C-425F-8493-1513EB3485FD}" destId="{BEE1C014-0E68-46A6-A86A-723B1A6FE0F6}" srcOrd="0" destOrd="0" presId="urn:microsoft.com/office/officeart/2005/8/layout/cycle7"/>
    <dgm:cxn modelId="{1B1ADB4C-0C1B-48F9-B983-616B09A46976}" type="presParOf" srcId="{793C8E61-4AF7-49F6-A44B-47A9B4650915}" destId="{D8A5E148-D8B4-4713-9946-E3D0BC87CA6A}" srcOrd="0" destOrd="0" presId="urn:microsoft.com/office/officeart/2005/8/layout/cycle7"/>
    <dgm:cxn modelId="{BA31D462-7F78-431E-8A98-7F5EA8577E71}" type="presParOf" srcId="{793C8E61-4AF7-49F6-A44B-47A9B4650915}" destId="{4FC4660A-01DD-4451-ADAB-DCDC8F177768}" srcOrd="1" destOrd="0" presId="urn:microsoft.com/office/officeart/2005/8/layout/cycle7"/>
    <dgm:cxn modelId="{D1E11FAD-C757-4808-A457-65FEA578424C}" type="presParOf" srcId="{4FC4660A-01DD-4451-ADAB-DCDC8F177768}" destId="{2F6B9F32-E477-4C6D-9601-7E4C8003AFBF}" srcOrd="0" destOrd="0" presId="urn:microsoft.com/office/officeart/2005/8/layout/cycle7"/>
    <dgm:cxn modelId="{FDEDB58C-2063-4FD2-8293-4DA668C9B13C}" type="presParOf" srcId="{793C8E61-4AF7-49F6-A44B-47A9B4650915}" destId="{603C9F87-1CBE-48E5-BE92-9E4339F683AB}" srcOrd="2" destOrd="0" presId="urn:microsoft.com/office/officeart/2005/8/layout/cycle7"/>
    <dgm:cxn modelId="{710A7E05-7CAE-4BE3-B13C-F56F1255ED4A}" type="presParOf" srcId="{793C8E61-4AF7-49F6-A44B-47A9B4650915}" destId="{049023F4-998B-4550-AB24-60F1F4D64C60}" srcOrd="3" destOrd="0" presId="urn:microsoft.com/office/officeart/2005/8/layout/cycle7"/>
    <dgm:cxn modelId="{0C1C49D8-9DA0-434D-935C-D1173240CDC8}" type="presParOf" srcId="{049023F4-998B-4550-AB24-60F1F4D64C60}" destId="{1C44EE69-7E41-49DC-8E56-72F8B747EC71}" srcOrd="0" destOrd="0" presId="urn:microsoft.com/office/officeart/2005/8/layout/cycle7"/>
    <dgm:cxn modelId="{97AF6B83-B508-4C3A-86ED-981BCCBC8ECC}" type="presParOf" srcId="{793C8E61-4AF7-49F6-A44B-47A9B4650915}" destId="{D467BAF9-8155-4EF4-9D0E-14E5ED3A014E}" srcOrd="4" destOrd="0" presId="urn:microsoft.com/office/officeart/2005/8/layout/cycle7"/>
    <dgm:cxn modelId="{7BFE0DD5-1CFD-46EE-80E9-65AE3E40C7B5}" type="presParOf" srcId="{793C8E61-4AF7-49F6-A44B-47A9B4650915}" destId="{02814981-FFE7-4DF9-A2C7-BF9CF20883E5}" srcOrd="5" destOrd="0" presId="urn:microsoft.com/office/officeart/2005/8/layout/cycle7"/>
    <dgm:cxn modelId="{B9A0DF9D-F4F6-43FA-9F2C-6EAD36365892}" type="presParOf" srcId="{02814981-FFE7-4DF9-A2C7-BF9CF20883E5}" destId="{0DE7D1C1-2932-40AB-9421-50EB525238C8}" srcOrd="0" destOrd="0" presId="urn:microsoft.com/office/officeart/2005/8/layout/cycle7"/>
    <dgm:cxn modelId="{49C6B5E7-DEBB-42DF-B6C6-937D95BC0EC3}" type="presParOf" srcId="{793C8E61-4AF7-49F6-A44B-47A9B4650915}" destId="{DA74F23C-5020-4AE0-9901-0603CBD04877}" srcOrd="6" destOrd="0" presId="urn:microsoft.com/office/officeart/2005/8/layout/cycle7"/>
    <dgm:cxn modelId="{E78D82FC-8CCE-45A1-98CB-A190E3780AE8}" type="presParOf" srcId="{793C8E61-4AF7-49F6-A44B-47A9B4650915}" destId="{EEC5D9E7-19B7-433B-A2C6-97E8C8C6275B}" srcOrd="7" destOrd="0" presId="urn:microsoft.com/office/officeart/2005/8/layout/cycle7"/>
    <dgm:cxn modelId="{52DCB449-2868-43FA-B444-971FE3021E44}" type="presParOf" srcId="{EEC5D9E7-19B7-433B-A2C6-97E8C8C6275B}" destId="{0948C311-1128-496C-92DB-94FA88A5F132}" srcOrd="0" destOrd="0" presId="urn:microsoft.com/office/officeart/2005/8/layout/cycle7"/>
    <dgm:cxn modelId="{5240FDA5-E3E0-40DF-AD01-59072F6A7316}" type="presParOf" srcId="{793C8E61-4AF7-49F6-A44B-47A9B4650915}" destId="{FD4F6027-3E61-40D3-ACB0-3FCB482D41B0}" srcOrd="8" destOrd="0" presId="urn:microsoft.com/office/officeart/2005/8/layout/cycle7"/>
    <dgm:cxn modelId="{F8B763E2-8D48-407E-9ED6-02AF32CF3DCD}" type="presParOf" srcId="{793C8E61-4AF7-49F6-A44B-47A9B4650915}" destId="{F884E207-2CE0-4806-AF18-F48E183B8F70}" srcOrd="9" destOrd="0" presId="urn:microsoft.com/office/officeart/2005/8/layout/cycle7"/>
    <dgm:cxn modelId="{37A76AC8-06A1-4712-805E-A9CF0BC3913C}" type="presParOf" srcId="{F884E207-2CE0-4806-AF18-F48E183B8F70}" destId="{9D6D3B59-824D-40DC-9939-0853A22A5B12}" srcOrd="0" destOrd="0" presId="urn:microsoft.com/office/officeart/2005/8/layout/cycle7"/>
    <dgm:cxn modelId="{C89151BE-9A8C-49F0-93EC-96C2F00CB5D2}" type="presParOf" srcId="{793C8E61-4AF7-49F6-A44B-47A9B4650915}" destId="{CB75136E-A34B-4E1C-9D23-BE5083E4BBB8}" srcOrd="10" destOrd="0" presId="urn:microsoft.com/office/officeart/2005/8/layout/cycle7"/>
    <dgm:cxn modelId="{82A5CC6E-4575-40E2-85DA-D9825C1F85F7}" type="presParOf" srcId="{793C8E61-4AF7-49F6-A44B-47A9B4650915}" destId="{D9063E56-DA2C-4F91-ACF6-030B57C15C6F}" srcOrd="11" destOrd="0" presId="urn:microsoft.com/office/officeart/2005/8/layout/cycle7"/>
    <dgm:cxn modelId="{6F340BE3-F07C-457F-BEFF-2847F95607A3}" type="presParOf" srcId="{D9063E56-DA2C-4F91-ACF6-030B57C15C6F}" destId="{BD63847B-22C5-4F1E-B1F2-B621F2739752}" srcOrd="0" destOrd="0" presId="urn:microsoft.com/office/officeart/2005/8/layout/cycle7"/>
    <dgm:cxn modelId="{EC916BED-3B30-47BB-8505-B697042F268E}" type="presParOf" srcId="{793C8E61-4AF7-49F6-A44B-47A9B4650915}" destId="{A3FCEFB7-1A5F-43A1-9C8B-974F4E1AE4FC}" srcOrd="12" destOrd="0" presId="urn:microsoft.com/office/officeart/2005/8/layout/cycle7"/>
    <dgm:cxn modelId="{4ABFCF08-5FF9-4E4E-845D-ACEB902D13BA}" type="presParOf" srcId="{793C8E61-4AF7-49F6-A44B-47A9B4650915}" destId="{5ABC02F0-65B2-41BE-8B92-9378732A9CB0}" srcOrd="13" destOrd="0" presId="urn:microsoft.com/office/officeart/2005/8/layout/cycle7"/>
    <dgm:cxn modelId="{B9E7F9A0-13AC-434D-B89B-CAA0C1D67974}" type="presParOf" srcId="{5ABC02F0-65B2-41BE-8B92-9378732A9CB0}" destId="{509A320C-86C7-46EF-9D44-35A2AF62A462}" srcOrd="0" destOrd="0" presId="urn:microsoft.com/office/officeart/2005/8/layout/cycle7"/>
    <dgm:cxn modelId="{4A0B88B0-B67B-49F9-B15B-7EA82845A3B1}" type="presParOf" srcId="{793C8E61-4AF7-49F6-A44B-47A9B4650915}" destId="{BEE1C014-0E68-46A6-A86A-723B1A6FE0F6}" srcOrd="14" destOrd="0" presId="urn:microsoft.com/office/officeart/2005/8/layout/cycle7"/>
    <dgm:cxn modelId="{6A8E6C11-2D51-4A52-9FCC-AF1E66F4E148}" type="presParOf" srcId="{793C8E61-4AF7-49F6-A44B-47A9B4650915}" destId="{412ADF1B-2470-440A-8C41-0D3C72056B1B}" srcOrd="15" destOrd="0" presId="urn:microsoft.com/office/officeart/2005/8/layout/cycle7"/>
    <dgm:cxn modelId="{7468DA29-E068-4CCC-AE0E-E5C11BC10405}" type="presParOf" srcId="{412ADF1B-2470-440A-8C41-0D3C72056B1B}" destId="{A92135C0-FD69-482E-86B2-42FDE0128312}" srcOrd="0" destOrd="0" presId="urn:microsoft.com/office/officeart/2005/8/layout/cycle7"/>
    <dgm:cxn modelId="{96B32712-3F61-48DA-B565-3791EEFD6690}" type="presParOf" srcId="{793C8E61-4AF7-49F6-A44B-47A9B4650915}" destId="{0B89A428-2181-4DA1-8DE5-2E197737EF1D}" srcOrd="16" destOrd="0" presId="urn:microsoft.com/office/officeart/2005/8/layout/cycle7"/>
    <dgm:cxn modelId="{EB2A2881-F929-4759-A359-1B36D1B5E53D}" type="presParOf" srcId="{793C8E61-4AF7-49F6-A44B-47A9B4650915}" destId="{7C5DE866-2BA4-42A0-910A-D5F60DBEB9C4}" srcOrd="17" destOrd="0" presId="urn:microsoft.com/office/officeart/2005/8/layout/cycle7"/>
    <dgm:cxn modelId="{1E6E4E9E-0BC1-49D9-AFA4-760773CB100B}" type="presParOf" srcId="{7C5DE866-2BA4-42A0-910A-D5F60DBEB9C4}" destId="{D0A3805D-3BEF-4A9E-95B4-2510D9D4E935}"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F90B00A-D33B-463D-9B9A-19F4D4C9A24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6407949-C515-4A08-B6C5-018180DA3D24}">
      <dgm:prSet custT="1"/>
      <dgm:spPr/>
      <dgm:t>
        <a:bodyPr/>
        <a:lstStyle/>
        <a:p>
          <a:pPr rtl="0"/>
          <a:r>
            <a:rPr lang="en-US" sz="2800" dirty="0">
              <a:solidFill>
                <a:schemeClr val="tx1"/>
              </a:solidFill>
            </a:rPr>
            <a:t>Past housing &amp; homeless  experiences</a:t>
          </a:r>
        </a:p>
      </dgm:t>
    </dgm:pt>
    <dgm:pt modelId="{828AA309-F879-4083-BB71-249C5B905FDB}" type="parTrans" cxnId="{5845151A-4CDF-4069-A04E-9E0D8A31E78C}">
      <dgm:prSet/>
      <dgm:spPr/>
      <dgm:t>
        <a:bodyPr/>
        <a:lstStyle/>
        <a:p>
          <a:endParaRPr lang="en-US"/>
        </a:p>
      </dgm:t>
    </dgm:pt>
    <dgm:pt modelId="{3FA9300D-3DCB-4380-8E52-ED1421814DBB}" type="sibTrans" cxnId="{5845151A-4CDF-4069-A04E-9E0D8A31E78C}">
      <dgm:prSet/>
      <dgm:spPr/>
      <dgm:t>
        <a:bodyPr/>
        <a:lstStyle/>
        <a:p>
          <a:endParaRPr lang="en-US"/>
        </a:p>
      </dgm:t>
    </dgm:pt>
    <dgm:pt modelId="{83F4FC31-CC91-40D8-9E0C-A13CC95ED4E4}">
      <dgm:prSet custT="1"/>
      <dgm:spPr/>
      <dgm:t>
        <a:bodyPr/>
        <a:lstStyle/>
        <a:p>
          <a:pPr rtl="0"/>
          <a:r>
            <a:rPr lang="en-US" sz="2800" dirty="0">
              <a:solidFill>
                <a:schemeClr val="tx1"/>
              </a:solidFill>
            </a:rPr>
            <a:t>Current  housing  goals</a:t>
          </a:r>
        </a:p>
      </dgm:t>
    </dgm:pt>
    <dgm:pt modelId="{51C525DD-4166-4AC0-9D29-041A4AB0EB7E}" type="parTrans" cxnId="{F081E9A9-13A7-4405-8C43-D934A0CB4D8E}">
      <dgm:prSet/>
      <dgm:spPr/>
      <dgm:t>
        <a:bodyPr/>
        <a:lstStyle/>
        <a:p>
          <a:endParaRPr lang="en-US"/>
        </a:p>
      </dgm:t>
    </dgm:pt>
    <dgm:pt modelId="{7336A1B9-3F4B-497E-94DB-9B928389223F}" type="sibTrans" cxnId="{F081E9A9-13A7-4405-8C43-D934A0CB4D8E}">
      <dgm:prSet/>
      <dgm:spPr/>
      <dgm:t>
        <a:bodyPr/>
        <a:lstStyle/>
        <a:p>
          <a:endParaRPr lang="en-US"/>
        </a:p>
      </dgm:t>
    </dgm:pt>
    <dgm:pt modelId="{C96597E8-50D5-4AC9-843C-6426B376FA13}">
      <dgm:prSet custT="1"/>
      <dgm:spPr/>
      <dgm:t>
        <a:bodyPr/>
        <a:lstStyle/>
        <a:p>
          <a:pPr rtl="0"/>
          <a:r>
            <a:rPr lang="en-US" sz="2800" dirty="0">
              <a:solidFill>
                <a:schemeClr val="tx1"/>
              </a:solidFill>
            </a:rPr>
            <a:t>Housing likes/dislikes</a:t>
          </a:r>
        </a:p>
      </dgm:t>
    </dgm:pt>
    <dgm:pt modelId="{D68E2277-7B62-4A83-BD15-0C266B41CFC6}" type="parTrans" cxnId="{699E44A4-A60D-4E73-87E4-7E382076B390}">
      <dgm:prSet/>
      <dgm:spPr/>
      <dgm:t>
        <a:bodyPr/>
        <a:lstStyle/>
        <a:p>
          <a:endParaRPr lang="en-US"/>
        </a:p>
      </dgm:t>
    </dgm:pt>
    <dgm:pt modelId="{1308E81F-0601-42D4-BBEE-69A818295CEF}" type="sibTrans" cxnId="{699E44A4-A60D-4E73-87E4-7E382076B390}">
      <dgm:prSet/>
      <dgm:spPr/>
      <dgm:t>
        <a:bodyPr/>
        <a:lstStyle/>
        <a:p>
          <a:endParaRPr lang="en-US"/>
        </a:p>
      </dgm:t>
    </dgm:pt>
    <dgm:pt modelId="{AAD1169A-857F-4277-A9B6-D4DCC4020A34}">
      <dgm:prSet custT="1"/>
      <dgm:spPr/>
      <dgm:t>
        <a:bodyPr/>
        <a:lstStyle/>
        <a:p>
          <a:pPr rtl="0"/>
          <a:r>
            <a:rPr lang="en-US" sz="2800" dirty="0">
              <a:solidFill>
                <a:schemeClr val="tx1"/>
              </a:solidFill>
            </a:rPr>
            <a:t>Barriers to access and sustainability </a:t>
          </a:r>
        </a:p>
      </dgm:t>
    </dgm:pt>
    <dgm:pt modelId="{02884CC5-86C1-4CD3-889B-32EFD98A0EEC}" type="parTrans" cxnId="{D0D2F0F2-5BC7-4A15-992A-FD5C5C9FF694}">
      <dgm:prSet/>
      <dgm:spPr/>
      <dgm:t>
        <a:bodyPr/>
        <a:lstStyle/>
        <a:p>
          <a:endParaRPr lang="en-US"/>
        </a:p>
      </dgm:t>
    </dgm:pt>
    <dgm:pt modelId="{3A8C8C04-B31A-40E0-ABD4-BBC2A2FF59CB}" type="sibTrans" cxnId="{D0D2F0F2-5BC7-4A15-992A-FD5C5C9FF694}">
      <dgm:prSet/>
      <dgm:spPr/>
      <dgm:t>
        <a:bodyPr/>
        <a:lstStyle/>
        <a:p>
          <a:endParaRPr lang="en-US"/>
        </a:p>
      </dgm:t>
    </dgm:pt>
    <dgm:pt modelId="{1BA591EB-E4AA-D04B-A732-A837FFDD9B53}">
      <dgm:prSet custT="1"/>
      <dgm:spPr/>
      <dgm:t>
        <a:bodyPr/>
        <a:lstStyle/>
        <a:p>
          <a:r>
            <a:rPr lang="en-US" sz="2800" dirty="0"/>
            <a:t>Housing</a:t>
          </a:r>
          <a:r>
            <a:rPr lang="en-US" sz="4000" dirty="0"/>
            <a:t> </a:t>
          </a:r>
          <a:r>
            <a:rPr lang="en-US" sz="2800" dirty="0"/>
            <a:t>dreams</a:t>
          </a:r>
        </a:p>
      </dgm:t>
    </dgm:pt>
    <dgm:pt modelId="{BE48C95D-9E45-E844-855E-2BF622C0E6EC}" type="parTrans" cxnId="{CCDBD414-C4C2-E845-B7AD-2BEFF378AB0A}">
      <dgm:prSet/>
      <dgm:spPr/>
      <dgm:t>
        <a:bodyPr/>
        <a:lstStyle/>
        <a:p>
          <a:endParaRPr lang="en-US"/>
        </a:p>
      </dgm:t>
    </dgm:pt>
    <dgm:pt modelId="{7F445D82-E8B5-144A-82C8-8157E09536A7}" type="sibTrans" cxnId="{CCDBD414-C4C2-E845-B7AD-2BEFF378AB0A}">
      <dgm:prSet/>
      <dgm:spPr/>
      <dgm:t>
        <a:bodyPr/>
        <a:lstStyle/>
        <a:p>
          <a:endParaRPr lang="en-US"/>
        </a:p>
      </dgm:t>
    </dgm:pt>
    <dgm:pt modelId="{B627FCBD-41F8-4BC4-A5F0-210D8DDEB26A}" type="pres">
      <dgm:prSet presAssocID="{DF90B00A-D33B-463D-9B9A-19F4D4C9A24C}" presName="vert0" presStyleCnt="0">
        <dgm:presLayoutVars>
          <dgm:dir/>
          <dgm:animOne val="branch"/>
          <dgm:animLvl val="lvl"/>
        </dgm:presLayoutVars>
      </dgm:prSet>
      <dgm:spPr/>
    </dgm:pt>
    <dgm:pt modelId="{B3962E32-E50B-42AE-9832-387FFB269D40}" type="pres">
      <dgm:prSet presAssocID="{96407949-C515-4A08-B6C5-018180DA3D24}" presName="thickLine" presStyleLbl="alignNode1" presStyleIdx="0" presStyleCnt="5"/>
      <dgm:spPr/>
    </dgm:pt>
    <dgm:pt modelId="{7456571E-1B0F-4468-9BEB-4AA79A4BA84E}" type="pres">
      <dgm:prSet presAssocID="{96407949-C515-4A08-B6C5-018180DA3D24}" presName="horz1" presStyleCnt="0"/>
      <dgm:spPr/>
    </dgm:pt>
    <dgm:pt modelId="{EE94F000-3186-4549-B04C-CB47600BFE95}" type="pres">
      <dgm:prSet presAssocID="{96407949-C515-4A08-B6C5-018180DA3D24}" presName="tx1" presStyleLbl="revTx" presStyleIdx="0" presStyleCnt="5"/>
      <dgm:spPr/>
    </dgm:pt>
    <dgm:pt modelId="{FDBC0630-F74A-4697-85F8-C82FF8B51333}" type="pres">
      <dgm:prSet presAssocID="{96407949-C515-4A08-B6C5-018180DA3D24}" presName="vert1" presStyleCnt="0"/>
      <dgm:spPr/>
    </dgm:pt>
    <dgm:pt modelId="{03F7DA59-B668-F146-8883-F5AC411C36ED}" type="pres">
      <dgm:prSet presAssocID="{1BA591EB-E4AA-D04B-A732-A837FFDD9B53}" presName="thickLine" presStyleLbl="alignNode1" presStyleIdx="1" presStyleCnt="5"/>
      <dgm:spPr/>
    </dgm:pt>
    <dgm:pt modelId="{5A8B66D4-7536-6C41-B966-7F27D814A542}" type="pres">
      <dgm:prSet presAssocID="{1BA591EB-E4AA-D04B-A732-A837FFDD9B53}" presName="horz1" presStyleCnt="0"/>
      <dgm:spPr/>
    </dgm:pt>
    <dgm:pt modelId="{D660D819-0362-CD4D-A4A9-B9635625AC11}" type="pres">
      <dgm:prSet presAssocID="{1BA591EB-E4AA-D04B-A732-A837FFDD9B53}" presName="tx1" presStyleLbl="revTx" presStyleIdx="1" presStyleCnt="5"/>
      <dgm:spPr/>
    </dgm:pt>
    <dgm:pt modelId="{5E1D7E25-7922-A146-B076-10AD97A7B453}" type="pres">
      <dgm:prSet presAssocID="{1BA591EB-E4AA-D04B-A732-A837FFDD9B53}" presName="vert1" presStyleCnt="0"/>
      <dgm:spPr/>
    </dgm:pt>
    <dgm:pt modelId="{12A090E0-DDFC-4562-8DEF-71970910FB30}" type="pres">
      <dgm:prSet presAssocID="{83F4FC31-CC91-40D8-9E0C-A13CC95ED4E4}" presName="thickLine" presStyleLbl="alignNode1" presStyleIdx="2" presStyleCnt="5"/>
      <dgm:spPr/>
    </dgm:pt>
    <dgm:pt modelId="{7F139B86-E26A-47C4-B5A7-FD9B17FB8566}" type="pres">
      <dgm:prSet presAssocID="{83F4FC31-CC91-40D8-9E0C-A13CC95ED4E4}" presName="horz1" presStyleCnt="0"/>
      <dgm:spPr/>
    </dgm:pt>
    <dgm:pt modelId="{9EC4E121-466E-41CB-A603-EF1DF07F2756}" type="pres">
      <dgm:prSet presAssocID="{83F4FC31-CC91-40D8-9E0C-A13CC95ED4E4}" presName="tx1" presStyleLbl="revTx" presStyleIdx="2" presStyleCnt="5"/>
      <dgm:spPr/>
    </dgm:pt>
    <dgm:pt modelId="{BE2EB780-E990-4EF6-A931-9F90BB8E1343}" type="pres">
      <dgm:prSet presAssocID="{83F4FC31-CC91-40D8-9E0C-A13CC95ED4E4}" presName="vert1" presStyleCnt="0"/>
      <dgm:spPr/>
    </dgm:pt>
    <dgm:pt modelId="{5952965F-AFEE-404C-9316-26E91EB9AE98}" type="pres">
      <dgm:prSet presAssocID="{C96597E8-50D5-4AC9-843C-6426B376FA13}" presName="thickLine" presStyleLbl="alignNode1" presStyleIdx="3" presStyleCnt="5"/>
      <dgm:spPr/>
    </dgm:pt>
    <dgm:pt modelId="{60081513-04F0-4779-AC15-703C802B7C5E}" type="pres">
      <dgm:prSet presAssocID="{C96597E8-50D5-4AC9-843C-6426B376FA13}" presName="horz1" presStyleCnt="0"/>
      <dgm:spPr/>
    </dgm:pt>
    <dgm:pt modelId="{247ED5A8-573F-4E2A-AAC6-A90D772B1EC6}" type="pres">
      <dgm:prSet presAssocID="{C96597E8-50D5-4AC9-843C-6426B376FA13}" presName="tx1" presStyleLbl="revTx" presStyleIdx="3" presStyleCnt="5"/>
      <dgm:spPr/>
    </dgm:pt>
    <dgm:pt modelId="{68EBB18F-797F-4C36-B107-CD6CD8B50A01}" type="pres">
      <dgm:prSet presAssocID="{C96597E8-50D5-4AC9-843C-6426B376FA13}" presName="vert1" presStyleCnt="0"/>
      <dgm:spPr/>
    </dgm:pt>
    <dgm:pt modelId="{E3951DB9-FE0F-43AE-813F-48786576FAC3}" type="pres">
      <dgm:prSet presAssocID="{AAD1169A-857F-4277-A9B6-D4DCC4020A34}" presName="thickLine" presStyleLbl="alignNode1" presStyleIdx="4" presStyleCnt="5"/>
      <dgm:spPr/>
    </dgm:pt>
    <dgm:pt modelId="{4252612F-FCCA-457D-86A6-FC3658505565}" type="pres">
      <dgm:prSet presAssocID="{AAD1169A-857F-4277-A9B6-D4DCC4020A34}" presName="horz1" presStyleCnt="0"/>
      <dgm:spPr/>
    </dgm:pt>
    <dgm:pt modelId="{597D4218-EAB8-488A-9EA4-7053A6EB395C}" type="pres">
      <dgm:prSet presAssocID="{AAD1169A-857F-4277-A9B6-D4DCC4020A34}" presName="tx1" presStyleLbl="revTx" presStyleIdx="4" presStyleCnt="5"/>
      <dgm:spPr/>
    </dgm:pt>
    <dgm:pt modelId="{480C0816-EED5-47D5-8C13-F6CFBAC6336C}" type="pres">
      <dgm:prSet presAssocID="{AAD1169A-857F-4277-A9B6-D4DCC4020A34}" presName="vert1" presStyleCnt="0"/>
      <dgm:spPr/>
    </dgm:pt>
  </dgm:ptLst>
  <dgm:cxnLst>
    <dgm:cxn modelId="{CCDBD414-C4C2-E845-B7AD-2BEFF378AB0A}" srcId="{DF90B00A-D33B-463D-9B9A-19F4D4C9A24C}" destId="{1BA591EB-E4AA-D04B-A732-A837FFDD9B53}" srcOrd="1" destOrd="0" parTransId="{BE48C95D-9E45-E844-855E-2BF622C0E6EC}" sibTransId="{7F445D82-E8B5-144A-82C8-8157E09536A7}"/>
    <dgm:cxn modelId="{E362C916-077B-9A49-A17F-6218BD7E09E9}" type="presOf" srcId="{96407949-C515-4A08-B6C5-018180DA3D24}" destId="{EE94F000-3186-4549-B04C-CB47600BFE95}" srcOrd="0" destOrd="0" presId="urn:microsoft.com/office/officeart/2008/layout/LinedList"/>
    <dgm:cxn modelId="{5845151A-4CDF-4069-A04E-9E0D8A31E78C}" srcId="{DF90B00A-D33B-463D-9B9A-19F4D4C9A24C}" destId="{96407949-C515-4A08-B6C5-018180DA3D24}" srcOrd="0" destOrd="0" parTransId="{828AA309-F879-4083-BB71-249C5B905FDB}" sibTransId="{3FA9300D-3DCB-4380-8E52-ED1421814DBB}"/>
    <dgm:cxn modelId="{0714F864-7DB1-F946-91CA-6B642F3BE917}" type="presOf" srcId="{DF90B00A-D33B-463D-9B9A-19F4D4C9A24C}" destId="{B627FCBD-41F8-4BC4-A5F0-210D8DDEB26A}" srcOrd="0" destOrd="0" presId="urn:microsoft.com/office/officeart/2008/layout/LinedList"/>
    <dgm:cxn modelId="{37D4BA67-2FBD-4544-8BCE-53EDDA61857D}" type="presOf" srcId="{1BA591EB-E4AA-D04B-A732-A837FFDD9B53}" destId="{D660D819-0362-CD4D-A4A9-B9635625AC11}" srcOrd="0" destOrd="0" presId="urn:microsoft.com/office/officeart/2008/layout/LinedList"/>
    <dgm:cxn modelId="{E3F6DA68-F8BF-0843-B994-339C50C14C2B}" type="presOf" srcId="{C96597E8-50D5-4AC9-843C-6426B376FA13}" destId="{247ED5A8-573F-4E2A-AAC6-A90D772B1EC6}" srcOrd="0" destOrd="0" presId="urn:microsoft.com/office/officeart/2008/layout/LinedList"/>
    <dgm:cxn modelId="{6DB0B36C-7D30-CB41-93E3-8D3877773EC7}" type="presOf" srcId="{83F4FC31-CC91-40D8-9E0C-A13CC95ED4E4}" destId="{9EC4E121-466E-41CB-A603-EF1DF07F2756}" srcOrd="0" destOrd="0" presId="urn:microsoft.com/office/officeart/2008/layout/LinedList"/>
    <dgm:cxn modelId="{699E44A4-A60D-4E73-87E4-7E382076B390}" srcId="{DF90B00A-D33B-463D-9B9A-19F4D4C9A24C}" destId="{C96597E8-50D5-4AC9-843C-6426B376FA13}" srcOrd="3" destOrd="0" parTransId="{D68E2277-7B62-4A83-BD15-0C266B41CFC6}" sibTransId="{1308E81F-0601-42D4-BBEE-69A818295CEF}"/>
    <dgm:cxn modelId="{F081E9A9-13A7-4405-8C43-D934A0CB4D8E}" srcId="{DF90B00A-D33B-463D-9B9A-19F4D4C9A24C}" destId="{83F4FC31-CC91-40D8-9E0C-A13CC95ED4E4}" srcOrd="2" destOrd="0" parTransId="{51C525DD-4166-4AC0-9D29-041A4AB0EB7E}" sibTransId="{7336A1B9-3F4B-497E-94DB-9B928389223F}"/>
    <dgm:cxn modelId="{D0D2F0F2-5BC7-4A15-992A-FD5C5C9FF694}" srcId="{DF90B00A-D33B-463D-9B9A-19F4D4C9A24C}" destId="{AAD1169A-857F-4277-A9B6-D4DCC4020A34}" srcOrd="4" destOrd="0" parTransId="{02884CC5-86C1-4CD3-889B-32EFD98A0EEC}" sibTransId="{3A8C8C04-B31A-40E0-ABD4-BBC2A2FF59CB}"/>
    <dgm:cxn modelId="{4E9FA8F8-E995-6C4C-AF91-9CE3131BF026}" type="presOf" srcId="{AAD1169A-857F-4277-A9B6-D4DCC4020A34}" destId="{597D4218-EAB8-488A-9EA4-7053A6EB395C}" srcOrd="0" destOrd="0" presId="urn:microsoft.com/office/officeart/2008/layout/LinedList"/>
    <dgm:cxn modelId="{23C3D5B6-F223-1945-917C-D1ADFF3E9BC0}" type="presParOf" srcId="{B627FCBD-41F8-4BC4-A5F0-210D8DDEB26A}" destId="{B3962E32-E50B-42AE-9832-387FFB269D40}" srcOrd="0" destOrd="0" presId="urn:microsoft.com/office/officeart/2008/layout/LinedList"/>
    <dgm:cxn modelId="{4281746C-1755-AE49-884D-39C1F4419F3B}" type="presParOf" srcId="{B627FCBD-41F8-4BC4-A5F0-210D8DDEB26A}" destId="{7456571E-1B0F-4468-9BEB-4AA79A4BA84E}" srcOrd="1" destOrd="0" presId="urn:microsoft.com/office/officeart/2008/layout/LinedList"/>
    <dgm:cxn modelId="{739FE601-BFB2-8048-A226-64E9A275C385}" type="presParOf" srcId="{7456571E-1B0F-4468-9BEB-4AA79A4BA84E}" destId="{EE94F000-3186-4549-B04C-CB47600BFE95}" srcOrd="0" destOrd="0" presId="urn:microsoft.com/office/officeart/2008/layout/LinedList"/>
    <dgm:cxn modelId="{D6E72957-A2E6-2C40-B2EA-DC75A5CB1665}" type="presParOf" srcId="{7456571E-1B0F-4468-9BEB-4AA79A4BA84E}" destId="{FDBC0630-F74A-4697-85F8-C82FF8B51333}" srcOrd="1" destOrd="0" presId="urn:microsoft.com/office/officeart/2008/layout/LinedList"/>
    <dgm:cxn modelId="{8FAED699-83DA-F443-BCA5-D945ADA44487}" type="presParOf" srcId="{B627FCBD-41F8-4BC4-A5F0-210D8DDEB26A}" destId="{03F7DA59-B668-F146-8883-F5AC411C36ED}" srcOrd="2" destOrd="0" presId="urn:microsoft.com/office/officeart/2008/layout/LinedList"/>
    <dgm:cxn modelId="{56A61F4A-F61D-8045-B48A-381AF60DB7EA}" type="presParOf" srcId="{B627FCBD-41F8-4BC4-A5F0-210D8DDEB26A}" destId="{5A8B66D4-7536-6C41-B966-7F27D814A542}" srcOrd="3" destOrd="0" presId="urn:microsoft.com/office/officeart/2008/layout/LinedList"/>
    <dgm:cxn modelId="{79126271-DA83-FA41-BD27-D484D46D472A}" type="presParOf" srcId="{5A8B66D4-7536-6C41-B966-7F27D814A542}" destId="{D660D819-0362-CD4D-A4A9-B9635625AC11}" srcOrd="0" destOrd="0" presId="urn:microsoft.com/office/officeart/2008/layout/LinedList"/>
    <dgm:cxn modelId="{1B652240-0F56-A54F-BFDE-B0A18A8558AD}" type="presParOf" srcId="{5A8B66D4-7536-6C41-B966-7F27D814A542}" destId="{5E1D7E25-7922-A146-B076-10AD97A7B453}" srcOrd="1" destOrd="0" presId="urn:microsoft.com/office/officeart/2008/layout/LinedList"/>
    <dgm:cxn modelId="{9AB1AC96-8DEA-9D47-A95A-394B0657D148}" type="presParOf" srcId="{B627FCBD-41F8-4BC4-A5F0-210D8DDEB26A}" destId="{12A090E0-DDFC-4562-8DEF-71970910FB30}" srcOrd="4" destOrd="0" presId="urn:microsoft.com/office/officeart/2008/layout/LinedList"/>
    <dgm:cxn modelId="{EF9F2533-3B69-814B-9721-3942CC1299FB}" type="presParOf" srcId="{B627FCBD-41F8-4BC4-A5F0-210D8DDEB26A}" destId="{7F139B86-E26A-47C4-B5A7-FD9B17FB8566}" srcOrd="5" destOrd="0" presId="urn:microsoft.com/office/officeart/2008/layout/LinedList"/>
    <dgm:cxn modelId="{D187BA7B-7AD2-3E40-9698-FFE931660961}" type="presParOf" srcId="{7F139B86-E26A-47C4-B5A7-FD9B17FB8566}" destId="{9EC4E121-466E-41CB-A603-EF1DF07F2756}" srcOrd="0" destOrd="0" presId="urn:microsoft.com/office/officeart/2008/layout/LinedList"/>
    <dgm:cxn modelId="{CDD302C0-A342-B948-ADDF-C9D0BFEE1508}" type="presParOf" srcId="{7F139B86-E26A-47C4-B5A7-FD9B17FB8566}" destId="{BE2EB780-E990-4EF6-A931-9F90BB8E1343}" srcOrd="1" destOrd="0" presId="urn:microsoft.com/office/officeart/2008/layout/LinedList"/>
    <dgm:cxn modelId="{81AAC9AF-B02F-8344-BCE8-5AFB6C9F39CB}" type="presParOf" srcId="{B627FCBD-41F8-4BC4-A5F0-210D8DDEB26A}" destId="{5952965F-AFEE-404C-9316-26E91EB9AE98}" srcOrd="6" destOrd="0" presId="urn:microsoft.com/office/officeart/2008/layout/LinedList"/>
    <dgm:cxn modelId="{B3F92967-EC33-C74B-BBA1-810F60BBBD49}" type="presParOf" srcId="{B627FCBD-41F8-4BC4-A5F0-210D8DDEB26A}" destId="{60081513-04F0-4779-AC15-703C802B7C5E}" srcOrd="7" destOrd="0" presId="urn:microsoft.com/office/officeart/2008/layout/LinedList"/>
    <dgm:cxn modelId="{04916DB5-AE94-FB4F-A52F-2CCBF94D3383}" type="presParOf" srcId="{60081513-04F0-4779-AC15-703C802B7C5E}" destId="{247ED5A8-573F-4E2A-AAC6-A90D772B1EC6}" srcOrd="0" destOrd="0" presId="urn:microsoft.com/office/officeart/2008/layout/LinedList"/>
    <dgm:cxn modelId="{6109ADCF-F48F-B642-A1EA-F7FCB093D4EC}" type="presParOf" srcId="{60081513-04F0-4779-AC15-703C802B7C5E}" destId="{68EBB18F-797F-4C36-B107-CD6CD8B50A01}" srcOrd="1" destOrd="0" presId="urn:microsoft.com/office/officeart/2008/layout/LinedList"/>
    <dgm:cxn modelId="{56028E66-78E0-6D48-980E-5841E7221FA7}" type="presParOf" srcId="{B627FCBD-41F8-4BC4-A5F0-210D8DDEB26A}" destId="{E3951DB9-FE0F-43AE-813F-48786576FAC3}" srcOrd="8" destOrd="0" presId="urn:microsoft.com/office/officeart/2008/layout/LinedList"/>
    <dgm:cxn modelId="{0D029000-0E1B-804E-8720-1B02F5D63B45}" type="presParOf" srcId="{B627FCBD-41F8-4BC4-A5F0-210D8DDEB26A}" destId="{4252612F-FCCA-457D-86A6-FC3658505565}" srcOrd="9" destOrd="0" presId="urn:microsoft.com/office/officeart/2008/layout/LinedList"/>
    <dgm:cxn modelId="{71800235-D3D3-2E4A-A8D9-85F99BA548B3}" type="presParOf" srcId="{4252612F-FCCA-457D-86A6-FC3658505565}" destId="{597D4218-EAB8-488A-9EA4-7053A6EB395C}" srcOrd="0" destOrd="0" presId="urn:microsoft.com/office/officeart/2008/layout/LinedList"/>
    <dgm:cxn modelId="{9E68D251-355B-9940-88EA-7EEF7F4E4356}" type="presParOf" srcId="{4252612F-FCCA-457D-86A6-FC3658505565}" destId="{480C0816-EED5-47D5-8C13-F6CFBAC6336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6834E04-C814-47A4-8639-9A2B66CC0495}" type="doc">
      <dgm:prSet loTypeId="urn:microsoft.com/office/officeart/2005/8/layout/bList2" loCatId="list" qsTypeId="urn:microsoft.com/office/officeart/2005/8/quickstyle/simple2" qsCatId="simple" csTypeId="urn:microsoft.com/office/officeart/2005/8/colors/accent1_2" csCatId="accent1" phldr="1"/>
      <dgm:spPr/>
      <dgm:t>
        <a:bodyPr/>
        <a:lstStyle/>
        <a:p>
          <a:endParaRPr lang="en-US"/>
        </a:p>
      </dgm:t>
    </dgm:pt>
    <dgm:pt modelId="{42280C61-96E3-4EC3-AD75-82F12780ED66}">
      <dgm:prSet custT="1"/>
      <dgm:spPr/>
      <dgm:t>
        <a:bodyPr/>
        <a:lstStyle/>
        <a:p>
          <a:pPr rtl="0"/>
          <a:r>
            <a:rPr lang="en-US" sz="3200" dirty="0">
              <a:solidFill>
                <a:schemeClr val="tx1"/>
              </a:solidFill>
            </a:rPr>
            <a:t>Upfront cash needs</a:t>
          </a:r>
        </a:p>
      </dgm:t>
    </dgm:pt>
    <dgm:pt modelId="{8C536F04-90AF-4AE4-BC3E-E1A72C205CD7}" type="parTrans" cxnId="{E628D3AF-A8A6-4C39-8AAF-9FC5A04DAF7C}">
      <dgm:prSet/>
      <dgm:spPr/>
      <dgm:t>
        <a:bodyPr/>
        <a:lstStyle/>
        <a:p>
          <a:endParaRPr lang="en-US"/>
        </a:p>
      </dgm:t>
    </dgm:pt>
    <dgm:pt modelId="{9FF16C5B-F4A0-458D-9AED-9BE908393A1D}" type="sibTrans" cxnId="{E628D3AF-A8A6-4C39-8AAF-9FC5A04DAF7C}">
      <dgm:prSet/>
      <dgm:spPr/>
      <dgm:t>
        <a:bodyPr/>
        <a:lstStyle/>
        <a:p>
          <a:endParaRPr lang="en-US"/>
        </a:p>
      </dgm:t>
    </dgm:pt>
    <dgm:pt modelId="{8280CE87-4B26-4252-B076-DDC456156580}">
      <dgm:prSet custT="1"/>
      <dgm:spPr/>
      <dgm:t>
        <a:bodyPr/>
        <a:lstStyle/>
        <a:p>
          <a:pPr rtl="0"/>
          <a:r>
            <a:rPr lang="en-US" sz="2400" dirty="0">
              <a:solidFill>
                <a:schemeClr val="tx1"/>
              </a:solidFill>
            </a:rPr>
            <a:t>Deposits</a:t>
          </a:r>
        </a:p>
      </dgm:t>
    </dgm:pt>
    <dgm:pt modelId="{2A6B3179-9986-42F6-A01C-081770E72E05}" type="parTrans" cxnId="{CA834F14-3AC9-48EC-A71D-A64C43B25642}">
      <dgm:prSet/>
      <dgm:spPr/>
      <dgm:t>
        <a:bodyPr/>
        <a:lstStyle/>
        <a:p>
          <a:endParaRPr lang="en-US"/>
        </a:p>
      </dgm:t>
    </dgm:pt>
    <dgm:pt modelId="{C4A846F8-F0A6-44B6-A6C4-0E3DA92C864C}" type="sibTrans" cxnId="{CA834F14-3AC9-48EC-A71D-A64C43B25642}">
      <dgm:prSet/>
      <dgm:spPr/>
      <dgm:t>
        <a:bodyPr/>
        <a:lstStyle/>
        <a:p>
          <a:endParaRPr lang="en-US"/>
        </a:p>
      </dgm:t>
    </dgm:pt>
    <dgm:pt modelId="{B3D8A5F4-573A-4966-8408-122612655BDF}">
      <dgm:prSet custT="1"/>
      <dgm:spPr/>
      <dgm:t>
        <a:bodyPr/>
        <a:lstStyle/>
        <a:p>
          <a:pPr rtl="0"/>
          <a:r>
            <a:rPr lang="en-US" sz="2400" dirty="0">
              <a:solidFill>
                <a:schemeClr val="tx1"/>
              </a:solidFill>
            </a:rPr>
            <a:t>First and Last </a:t>
          </a:r>
        </a:p>
      </dgm:t>
    </dgm:pt>
    <dgm:pt modelId="{3F7C9468-B119-4689-900F-BB76CDFCA21B}" type="parTrans" cxnId="{439C0760-5258-47F4-AE45-658D47F2FFF4}">
      <dgm:prSet/>
      <dgm:spPr/>
      <dgm:t>
        <a:bodyPr/>
        <a:lstStyle/>
        <a:p>
          <a:endParaRPr lang="en-US"/>
        </a:p>
      </dgm:t>
    </dgm:pt>
    <dgm:pt modelId="{CB7946F7-7E84-4AF1-A716-79ECF8E57AE6}" type="sibTrans" cxnId="{439C0760-5258-47F4-AE45-658D47F2FFF4}">
      <dgm:prSet/>
      <dgm:spPr/>
      <dgm:t>
        <a:bodyPr/>
        <a:lstStyle/>
        <a:p>
          <a:endParaRPr lang="en-US"/>
        </a:p>
      </dgm:t>
    </dgm:pt>
    <dgm:pt modelId="{D37F1DA1-1151-41E4-BD07-651CF34E4AD9}">
      <dgm:prSet custT="1"/>
      <dgm:spPr/>
      <dgm:t>
        <a:bodyPr/>
        <a:lstStyle/>
        <a:p>
          <a:pPr rtl="0"/>
          <a:r>
            <a:rPr lang="en-US" sz="2400" dirty="0">
              <a:solidFill>
                <a:schemeClr val="tx1"/>
              </a:solidFill>
            </a:rPr>
            <a:t>Utility deposit</a:t>
          </a:r>
        </a:p>
      </dgm:t>
    </dgm:pt>
    <dgm:pt modelId="{00C08EF1-29E4-4804-B9BE-3FE4C1EB5DC1}" type="parTrans" cxnId="{A5973CD9-55A0-479D-A5C0-24AB23930A28}">
      <dgm:prSet/>
      <dgm:spPr/>
      <dgm:t>
        <a:bodyPr/>
        <a:lstStyle/>
        <a:p>
          <a:endParaRPr lang="en-US"/>
        </a:p>
      </dgm:t>
    </dgm:pt>
    <dgm:pt modelId="{98EAAA1A-980A-4712-965A-782DE0C7D311}" type="sibTrans" cxnId="{A5973CD9-55A0-479D-A5C0-24AB23930A28}">
      <dgm:prSet/>
      <dgm:spPr/>
      <dgm:t>
        <a:bodyPr/>
        <a:lstStyle/>
        <a:p>
          <a:endParaRPr lang="en-US"/>
        </a:p>
      </dgm:t>
    </dgm:pt>
    <dgm:pt modelId="{26113EB1-B7F3-4AA0-8F3F-8071C53ED5DA}">
      <dgm:prSet custT="1"/>
      <dgm:spPr/>
      <dgm:t>
        <a:bodyPr/>
        <a:lstStyle/>
        <a:p>
          <a:pPr rtl="0"/>
          <a:r>
            <a:rPr lang="en-US" sz="2400" dirty="0">
              <a:solidFill>
                <a:schemeClr val="tx1"/>
              </a:solidFill>
            </a:rPr>
            <a:t>Furnishings</a:t>
          </a:r>
        </a:p>
      </dgm:t>
    </dgm:pt>
    <dgm:pt modelId="{3C6C8D47-3535-4684-AED7-0A430152FE80}" type="parTrans" cxnId="{A4257BA8-9107-46E0-92B2-283AC2153296}">
      <dgm:prSet/>
      <dgm:spPr/>
      <dgm:t>
        <a:bodyPr/>
        <a:lstStyle/>
        <a:p>
          <a:endParaRPr lang="en-US"/>
        </a:p>
      </dgm:t>
    </dgm:pt>
    <dgm:pt modelId="{6DAE5D6D-894E-43CB-BAD8-838E4A68FBB4}" type="sibTrans" cxnId="{A4257BA8-9107-46E0-92B2-283AC2153296}">
      <dgm:prSet/>
      <dgm:spPr/>
      <dgm:t>
        <a:bodyPr/>
        <a:lstStyle/>
        <a:p>
          <a:endParaRPr lang="en-US"/>
        </a:p>
      </dgm:t>
    </dgm:pt>
    <dgm:pt modelId="{D0DD9AED-054E-432C-A311-E9443E9BB218}">
      <dgm:prSet custT="1"/>
      <dgm:spPr/>
      <dgm:t>
        <a:bodyPr/>
        <a:lstStyle/>
        <a:p>
          <a:pPr rtl="0"/>
          <a:r>
            <a:rPr lang="en-US" sz="3200" dirty="0">
              <a:solidFill>
                <a:schemeClr val="tx1"/>
              </a:solidFill>
            </a:rPr>
            <a:t>Ongoing cash requirements</a:t>
          </a:r>
        </a:p>
      </dgm:t>
    </dgm:pt>
    <dgm:pt modelId="{226CA9C5-2E92-4E45-9792-B1286DB4F606}" type="parTrans" cxnId="{688442AE-82CE-4E93-9C11-E27994F76B86}">
      <dgm:prSet/>
      <dgm:spPr/>
      <dgm:t>
        <a:bodyPr/>
        <a:lstStyle/>
        <a:p>
          <a:endParaRPr lang="en-US"/>
        </a:p>
      </dgm:t>
    </dgm:pt>
    <dgm:pt modelId="{85D2E41C-910D-431C-A04A-0F644C634271}" type="sibTrans" cxnId="{688442AE-82CE-4E93-9C11-E27994F76B86}">
      <dgm:prSet/>
      <dgm:spPr/>
      <dgm:t>
        <a:bodyPr/>
        <a:lstStyle/>
        <a:p>
          <a:endParaRPr lang="en-US"/>
        </a:p>
      </dgm:t>
    </dgm:pt>
    <dgm:pt modelId="{E850BCD9-F114-40EA-9B3C-562826624DD4}">
      <dgm:prSet custT="1"/>
      <dgm:spPr/>
      <dgm:t>
        <a:bodyPr/>
        <a:lstStyle/>
        <a:p>
          <a:pPr rtl="0"/>
          <a:r>
            <a:rPr lang="en-US" sz="2400" dirty="0">
              <a:solidFill>
                <a:schemeClr val="tx1"/>
              </a:solidFill>
            </a:rPr>
            <a:t>Utility cost above ‘utility allowance’</a:t>
          </a:r>
        </a:p>
      </dgm:t>
    </dgm:pt>
    <dgm:pt modelId="{A11E5C76-1F4C-4268-8688-CC77A4395967}" type="parTrans" cxnId="{188F59E7-1A4E-4FF2-BBAA-1584E30A2CC7}">
      <dgm:prSet/>
      <dgm:spPr/>
      <dgm:t>
        <a:bodyPr/>
        <a:lstStyle/>
        <a:p>
          <a:endParaRPr lang="en-US"/>
        </a:p>
      </dgm:t>
    </dgm:pt>
    <dgm:pt modelId="{11221F0E-29B4-4F67-A8E8-848D22151D75}" type="sibTrans" cxnId="{188F59E7-1A4E-4FF2-BBAA-1584E30A2CC7}">
      <dgm:prSet/>
      <dgm:spPr/>
      <dgm:t>
        <a:bodyPr/>
        <a:lstStyle/>
        <a:p>
          <a:endParaRPr lang="en-US"/>
        </a:p>
      </dgm:t>
    </dgm:pt>
    <dgm:pt modelId="{F965261E-ECB8-45FF-8C87-4D1FB7643A12}">
      <dgm:prSet custT="1"/>
      <dgm:spPr/>
      <dgm:t>
        <a:bodyPr/>
        <a:lstStyle/>
        <a:p>
          <a:pPr rtl="0"/>
          <a:r>
            <a:rPr lang="en-US" sz="2400" dirty="0">
              <a:solidFill>
                <a:schemeClr val="tx1"/>
              </a:solidFill>
            </a:rPr>
            <a:t>Tenant rent – minimum rent</a:t>
          </a:r>
        </a:p>
      </dgm:t>
    </dgm:pt>
    <dgm:pt modelId="{61615111-4AB7-4D91-B0E6-8356BFB663CE}" type="parTrans" cxnId="{10691757-45BF-45E4-BD4D-198F6AADDD1A}">
      <dgm:prSet/>
      <dgm:spPr/>
      <dgm:t>
        <a:bodyPr/>
        <a:lstStyle/>
        <a:p>
          <a:endParaRPr lang="en-US"/>
        </a:p>
      </dgm:t>
    </dgm:pt>
    <dgm:pt modelId="{24E35851-1E2F-47D0-9777-38C9296B1FFA}" type="sibTrans" cxnId="{10691757-45BF-45E4-BD4D-198F6AADDD1A}">
      <dgm:prSet/>
      <dgm:spPr/>
      <dgm:t>
        <a:bodyPr/>
        <a:lstStyle/>
        <a:p>
          <a:endParaRPr lang="en-US"/>
        </a:p>
      </dgm:t>
    </dgm:pt>
    <dgm:pt modelId="{92351A39-3DFD-468B-88EE-38DA0A08C23E}">
      <dgm:prSet custT="1"/>
      <dgm:spPr/>
      <dgm:t>
        <a:bodyPr/>
        <a:lstStyle/>
        <a:p>
          <a:pPr rtl="0"/>
          <a:r>
            <a:rPr lang="en-US" sz="2400" dirty="0">
              <a:solidFill>
                <a:schemeClr val="tx1"/>
              </a:solidFill>
            </a:rPr>
            <a:t>Other living expenses</a:t>
          </a:r>
        </a:p>
      </dgm:t>
    </dgm:pt>
    <dgm:pt modelId="{1B14C7C8-4D8E-4EE6-B78F-2AA15A0DA827}" type="parTrans" cxnId="{7AB242C0-5533-429D-BEB9-29F72F367094}">
      <dgm:prSet/>
      <dgm:spPr/>
      <dgm:t>
        <a:bodyPr/>
        <a:lstStyle/>
        <a:p>
          <a:endParaRPr lang="en-US"/>
        </a:p>
      </dgm:t>
    </dgm:pt>
    <dgm:pt modelId="{78911105-8A62-4043-94E5-1A131F18E28A}" type="sibTrans" cxnId="{7AB242C0-5533-429D-BEB9-29F72F367094}">
      <dgm:prSet/>
      <dgm:spPr/>
      <dgm:t>
        <a:bodyPr/>
        <a:lstStyle/>
        <a:p>
          <a:endParaRPr lang="en-US"/>
        </a:p>
      </dgm:t>
    </dgm:pt>
    <dgm:pt modelId="{2269C8AC-FF2B-4F96-83AE-D63ABED1D441}">
      <dgm:prSet custT="1"/>
      <dgm:spPr/>
      <dgm:t>
        <a:bodyPr/>
        <a:lstStyle/>
        <a:p>
          <a:pPr rtl="0"/>
          <a:r>
            <a:rPr lang="en-US" sz="2400" dirty="0">
              <a:solidFill>
                <a:schemeClr val="tx1"/>
              </a:solidFill>
            </a:rPr>
            <a:t>Moving costs</a:t>
          </a:r>
        </a:p>
      </dgm:t>
    </dgm:pt>
    <dgm:pt modelId="{BD7E9056-3301-4FF1-9B51-3390DD3364C7}" type="parTrans" cxnId="{EC9981F5-2E16-4EB2-84F2-259FA9258DBF}">
      <dgm:prSet/>
      <dgm:spPr/>
      <dgm:t>
        <a:bodyPr/>
        <a:lstStyle/>
        <a:p>
          <a:endParaRPr lang="en-US"/>
        </a:p>
      </dgm:t>
    </dgm:pt>
    <dgm:pt modelId="{0EC8B05A-0949-46AE-B65D-26B4D6487583}" type="sibTrans" cxnId="{EC9981F5-2E16-4EB2-84F2-259FA9258DBF}">
      <dgm:prSet/>
      <dgm:spPr/>
      <dgm:t>
        <a:bodyPr/>
        <a:lstStyle/>
        <a:p>
          <a:endParaRPr lang="en-US"/>
        </a:p>
      </dgm:t>
    </dgm:pt>
    <dgm:pt modelId="{D8B17A4D-A171-431A-871F-456CE1C62E64}">
      <dgm:prSet custT="1"/>
      <dgm:spPr/>
      <dgm:t>
        <a:bodyPr/>
        <a:lstStyle/>
        <a:p>
          <a:pPr rtl="0"/>
          <a:r>
            <a:rPr lang="en-US" sz="2400" dirty="0">
              <a:solidFill>
                <a:schemeClr val="tx1"/>
              </a:solidFill>
            </a:rPr>
            <a:t>Security</a:t>
          </a:r>
        </a:p>
      </dgm:t>
    </dgm:pt>
    <dgm:pt modelId="{CDC0ECAD-7294-46A0-9EBC-0F01CBBDC92F}" type="parTrans" cxnId="{2FF9C376-48B3-4428-AFD5-5FC1E2F5148D}">
      <dgm:prSet/>
      <dgm:spPr/>
      <dgm:t>
        <a:bodyPr/>
        <a:lstStyle/>
        <a:p>
          <a:endParaRPr lang="en-US"/>
        </a:p>
      </dgm:t>
    </dgm:pt>
    <dgm:pt modelId="{2E869EC1-DD18-4C1B-AC99-C260E4667A9D}" type="sibTrans" cxnId="{2FF9C376-48B3-4428-AFD5-5FC1E2F5148D}">
      <dgm:prSet/>
      <dgm:spPr/>
      <dgm:t>
        <a:bodyPr/>
        <a:lstStyle/>
        <a:p>
          <a:endParaRPr lang="en-US"/>
        </a:p>
      </dgm:t>
    </dgm:pt>
    <dgm:pt modelId="{6F74F705-C178-4429-89F5-1432DAC405BB}" type="pres">
      <dgm:prSet presAssocID="{36834E04-C814-47A4-8639-9A2B66CC0495}" presName="diagram" presStyleCnt="0">
        <dgm:presLayoutVars>
          <dgm:dir/>
          <dgm:animLvl val="lvl"/>
          <dgm:resizeHandles val="exact"/>
        </dgm:presLayoutVars>
      </dgm:prSet>
      <dgm:spPr/>
    </dgm:pt>
    <dgm:pt modelId="{11CE37A5-8A55-4B17-BD4D-57FE7DE258BF}" type="pres">
      <dgm:prSet presAssocID="{42280C61-96E3-4EC3-AD75-82F12780ED66}" presName="compNode" presStyleCnt="0"/>
      <dgm:spPr/>
    </dgm:pt>
    <dgm:pt modelId="{64BED81E-1CBE-4E2E-B217-34F5E7F74216}" type="pres">
      <dgm:prSet presAssocID="{42280C61-96E3-4EC3-AD75-82F12780ED66}" presName="childRect" presStyleLbl="bgAcc1" presStyleIdx="0" presStyleCnt="2">
        <dgm:presLayoutVars>
          <dgm:bulletEnabled val="1"/>
        </dgm:presLayoutVars>
      </dgm:prSet>
      <dgm:spPr/>
    </dgm:pt>
    <dgm:pt modelId="{CE7C661A-1CFF-4EF3-AA69-A9D1D210E8A6}" type="pres">
      <dgm:prSet presAssocID="{42280C61-96E3-4EC3-AD75-82F12780ED66}" presName="parentText" presStyleLbl="node1" presStyleIdx="0" presStyleCnt="0">
        <dgm:presLayoutVars>
          <dgm:chMax val="0"/>
          <dgm:bulletEnabled val="1"/>
        </dgm:presLayoutVars>
      </dgm:prSet>
      <dgm:spPr/>
    </dgm:pt>
    <dgm:pt modelId="{444EFDAD-BA5D-49C5-A9B8-C216427E28F5}" type="pres">
      <dgm:prSet presAssocID="{42280C61-96E3-4EC3-AD75-82F12780ED66}" presName="parentRect" presStyleLbl="alignNode1" presStyleIdx="0" presStyleCnt="2"/>
      <dgm:spPr/>
    </dgm:pt>
    <dgm:pt modelId="{9CBF7311-F49E-4924-A967-6D433131B60B}" type="pres">
      <dgm:prSet presAssocID="{42280C61-96E3-4EC3-AD75-82F12780ED66}" presName="adorn" presStyleLbl="fgAccFollow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dgm:spPr>
    </dgm:pt>
    <dgm:pt modelId="{D49FE03A-A4A3-4F59-A632-562E70AFB88F}" type="pres">
      <dgm:prSet presAssocID="{9FF16C5B-F4A0-458D-9AED-9BE908393A1D}" presName="sibTrans" presStyleLbl="sibTrans2D1" presStyleIdx="0" presStyleCnt="0"/>
      <dgm:spPr/>
    </dgm:pt>
    <dgm:pt modelId="{C4029618-B359-4C4E-BF78-F1BEFA2B1315}" type="pres">
      <dgm:prSet presAssocID="{D0DD9AED-054E-432C-A311-E9443E9BB218}" presName="compNode" presStyleCnt="0"/>
      <dgm:spPr/>
    </dgm:pt>
    <dgm:pt modelId="{FBF94E2C-C55C-4E2D-AA0D-5BD502E524BF}" type="pres">
      <dgm:prSet presAssocID="{D0DD9AED-054E-432C-A311-E9443E9BB218}" presName="childRect" presStyleLbl="bgAcc1" presStyleIdx="1" presStyleCnt="2">
        <dgm:presLayoutVars>
          <dgm:bulletEnabled val="1"/>
        </dgm:presLayoutVars>
      </dgm:prSet>
      <dgm:spPr/>
    </dgm:pt>
    <dgm:pt modelId="{EA77462F-447F-45ED-AA27-871F70A33C59}" type="pres">
      <dgm:prSet presAssocID="{D0DD9AED-054E-432C-A311-E9443E9BB218}" presName="parentText" presStyleLbl="node1" presStyleIdx="0" presStyleCnt="0">
        <dgm:presLayoutVars>
          <dgm:chMax val="0"/>
          <dgm:bulletEnabled val="1"/>
        </dgm:presLayoutVars>
      </dgm:prSet>
      <dgm:spPr/>
    </dgm:pt>
    <dgm:pt modelId="{FE2B7D54-CA89-402F-B1EE-20820C0E18AC}" type="pres">
      <dgm:prSet presAssocID="{D0DD9AED-054E-432C-A311-E9443E9BB218}" presName="parentRect" presStyleLbl="alignNode1" presStyleIdx="1" presStyleCnt="2"/>
      <dgm:spPr/>
    </dgm:pt>
    <dgm:pt modelId="{158818CD-EFBA-4CAC-B6C6-ED3E63F2329F}" type="pres">
      <dgm:prSet presAssocID="{D0DD9AED-054E-432C-A311-E9443E9BB218}" presName="adorn" presStyleLbl="fgAccFollowNod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dgm:spPr>
    </dgm:pt>
  </dgm:ptLst>
  <dgm:cxnLst>
    <dgm:cxn modelId="{CA834F14-3AC9-48EC-A71D-A64C43B25642}" srcId="{42280C61-96E3-4EC3-AD75-82F12780ED66}" destId="{8280CE87-4B26-4252-B076-DDC456156580}" srcOrd="0" destOrd="0" parTransId="{2A6B3179-9986-42F6-A01C-081770E72E05}" sibTransId="{C4A846F8-F0A6-44B6-A6C4-0E3DA92C864C}"/>
    <dgm:cxn modelId="{832FB82C-457F-2543-83C2-23DB6E4AED3E}" type="presOf" srcId="{D0DD9AED-054E-432C-A311-E9443E9BB218}" destId="{EA77462F-447F-45ED-AA27-871F70A33C59}" srcOrd="0" destOrd="0" presId="urn:microsoft.com/office/officeart/2005/8/layout/bList2"/>
    <dgm:cxn modelId="{EBE3DA4C-89B7-314B-B874-DAFE382D12A4}" type="presOf" srcId="{E850BCD9-F114-40EA-9B3C-562826624DD4}" destId="{FBF94E2C-C55C-4E2D-AA0D-5BD502E524BF}" srcOrd="0" destOrd="0" presId="urn:microsoft.com/office/officeart/2005/8/layout/bList2"/>
    <dgm:cxn modelId="{10691757-45BF-45E4-BD4D-198F6AADDD1A}" srcId="{D0DD9AED-054E-432C-A311-E9443E9BB218}" destId="{F965261E-ECB8-45FF-8C87-4D1FB7643A12}" srcOrd="1" destOrd="0" parTransId="{61615111-4AB7-4D91-B0E6-8356BFB663CE}" sibTransId="{24E35851-1E2F-47D0-9777-38C9296B1FFA}"/>
    <dgm:cxn modelId="{439C0760-5258-47F4-AE45-658D47F2FFF4}" srcId="{8280CE87-4B26-4252-B076-DDC456156580}" destId="{B3D8A5F4-573A-4966-8408-122612655BDF}" srcOrd="0" destOrd="0" parTransId="{3F7C9468-B119-4689-900F-BB76CDFCA21B}" sibTransId="{CB7946F7-7E84-4AF1-A716-79ECF8E57AE6}"/>
    <dgm:cxn modelId="{A5E46169-11FA-5740-A49C-0F224621A090}" type="presOf" srcId="{36834E04-C814-47A4-8639-9A2B66CC0495}" destId="{6F74F705-C178-4429-89F5-1432DAC405BB}" srcOrd="0" destOrd="0" presId="urn:microsoft.com/office/officeart/2005/8/layout/bList2"/>
    <dgm:cxn modelId="{2FF9C376-48B3-4428-AFD5-5FC1E2F5148D}" srcId="{8280CE87-4B26-4252-B076-DDC456156580}" destId="{D8B17A4D-A171-431A-871F-456CE1C62E64}" srcOrd="1" destOrd="0" parTransId="{CDC0ECAD-7294-46A0-9EBC-0F01CBBDC92F}" sibTransId="{2E869EC1-DD18-4C1B-AC99-C260E4667A9D}"/>
    <dgm:cxn modelId="{14B8AB78-F7E8-5845-A619-A28D3B79D549}" type="presOf" srcId="{92351A39-3DFD-468B-88EE-38DA0A08C23E}" destId="{FBF94E2C-C55C-4E2D-AA0D-5BD502E524BF}" srcOrd="0" destOrd="2" presId="urn:microsoft.com/office/officeart/2005/8/layout/bList2"/>
    <dgm:cxn modelId="{45D7E480-63B9-3244-80B0-B3BBD68718E9}" type="presOf" srcId="{D0DD9AED-054E-432C-A311-E9443E9BB218}" destId="{FE2B7D54-CA89-402F-B1EE-20820C0E18AC}" srcOrd="1" destOrd="0" presId="urn:microsoft.com/office/officeart/2005/8/layout/bList2"/>
    <dgm:cxn modelId="{F739E78F-0F48-2440-97BD-13FB84D31AC5}" type="presOf" srcId="{D8B17A4D-A171-431A-871F-456CE1C62E64}" destId="{64BED81E-1CBE-4E2E-B217-34F5E7F74216}" srcOrd="0" destOrd="2" presId="urn:microsoft.com/office/officeart/2005/8/layout/bList2"/>
    <dgm:cxn modelId="{88AD70A1-8556-4449-9AEA-9240678B72EB}" type="presOf" srcId="{2269C8AC-FF2B-4F96-83AE-D63ABED1D441}" destId="{64BED81E-1CBE-4E2E-B217-34F5E7F74216}" srcOrd="0" destOrd="4" presId="urn:microsoft.com/office/officeart/2005/8/layout/bList2"/>
    <dgm:cxn modelId="{A4257BA8-9107-46E0-92B2-283AC2153296}" srcId="{42280C61-96E3-4EC3-AD75-82F12780ED66}" destId="{26113EB1-B7F3-4AA0-8F3F-8071C53ED5DA}" srcOrd="2" destOrd="0" parTransId="{3C6C8D47-3535-4684-AED7-0A430152FE80}" sibTransId="{6DAE5D6D-894E-43CB-BAD8-838E4A68FBB4}"/>
    <dgm:cxn modelId="{688442AE-82CE-4E93-9C11-E27994F76B86}" srcId="{36834E04-C814-47A4-8639-9A2B66CC0495}" destId="{D0DD9AED-054E-432C-A311-E9443E9BB218}" srcOrd="1" destOrd="0" parTransId="{226CA9C5-2E92-4E45-9792-B1286DB4F606}" sibTransId="{85D2E41C-910D-431C-A04A-0F644C634271}"/>
    <dgm:cxn modelId="{E628D3AF-A8A6-4C39-8AAF-9FC5A04DAF7C}" srcId="{36834E04-C814-47A4-8639-9A2B66CC0495}" destId="{42280C61-96E3-4EC3-AD75-82F12780ED66}" srcOrd="0" destOrd="0" parTransId="{8C536F04-90AF-4AE4-BC3E-E1A72C205CD7}" sibTransId="{9FF16C5B-F4A0-458D-9AED-9BE908393A1D}"/>
    <dgm:cxn modelId="{441752BC-AD92-844B-92B4-09D3109A7045}" type="presOf" srcId="{42280C61-96E3-4EC3-AD75-82F12780ED66}" destId="{CE7C661A-1CFF-4EF3-AA69-A9D1D210E8A6}" srcOrd="0" destOrd="0" presId="urn:microsoft.com/office/officeart/2005/8/layout/bList2"/>
    <dgm:cxn modelId="{5D3B69BD-5F61-794A-B3A6-18EC391B5E5B}" type="presOf" srcId="{B3D8A5F4-573A-4966-8408-122612655BDF}" destId="{64BED81E-1CBE-4E2E-B217-34F5E7F74216}" srcOrd="0" destOrd="1" presId="urn:microsoft.com/office/officeart/2005/8/layout/bList2"/>
    <dgm:cxn modelId="{7AB242C0-5533-429D-BEB9-29F72F367094}" srcId="{D0DD9AED-054E-432C-A311-E9443E9BB218}" destId="{92351A39-3DFD-468B-88EE-38DA0A08C23E}" srcOrd="2" destOrd="0" parTransId="{1B14C7C8-4D8E-4EE6-B78F-2AA15A0DA827}" sibTransId="{78911105-8A62-4043-94E5-1A131F18E28A}"/>
    <dgm:cxn modelId="{B32E25C5-27E5-EA4C-ABF6-A490117E8136}" type="presOf" srcId="{F965261E-ECB8-45FF-8C87-4D1FB7643A12}" destId="{FBF94E2C-C55C-4E2D-AA0D-5BD502E524BF}" srcOrd="0" destOrd="1" presId="urn:microsoft.com/office/officeart/2005/8/layout/bList2"/>
    <dgm:cxn modelId="{A5973CD9-55A0-479D-A5C0-24AB23930A28}" srcId="{8280CE87-4B26-4252-B076-DDC456156580}" destId="{D37F1DA1-1151-41E4-BD07-651CF34E4AD9}" srcOrd="2" destOrd="0" parTransId="{00C08EF1-29E4-4804-B9BE-3FE4C1EB5DC1}" sibTransId="{98EAAA1A-980A-4712-965A-782DE0C7D311}"/>
    <dgm:cxn modelId="{DE300CDD-7E9D-4345-B865-504A51B798E2}" type="presOf" srcId="{9FF16C5B-F4A0-458D-9AED-9BE908393A1D}" destId="{D49FE03A-A4A3-4F59-A632-562E70AFB88F}" srcOrd="0" destOrd="0" presId="urn:microsoft.com/office/officeart/2005/8/layout/bList2"/>
    <dgm:cxn modelId="{188F59E7-1A4E-4FF2-BBAA-1584E30A2CC7}" srcId="{D0DD9AED-054E-432C-A311-E9443E9BB218}" destId="{E850BCD9-F114-40EA-9B3C-562826624DD4}" srcOrd="0" destOrd="0" parTransId="{A11E5C76-1F4C-4268-8688-CC77A4395967}" sibTransId="{11221F0E-29B4-4F67-A8E8-848D22151D75}"/>
    <dgm:cxn modelId="{88638CED-F4AB-5440-B54A-A090DB7DF266}" type="presOf" srcId="{8280CE87-4B26-4252-B076-DDC456156580}" destId="{64BED81E-1CBE-4E2E-B217-34F5E7F74216}" srcOrd="0" destOrd="0" presId="urn:microsoft.com/office/officeart/2005/8/layout/bList2"/>
    <dgm:cxn modelId="{9662D7F3-05D4-1E44-9C9D-4B77D7599B61}" type="presOf" srcId="{42280C61-96E3-4EC3-AD75-82F12780ED66}" destId="{444EFDAD-BA5D-49C5-A9B8-C216427E28F5}" srcOrd="1" destOrd="0" presId="urn:microsoft.com/office/officeart/2005/8/layout/bList2"/>
    <dgm:cxn modelId="{8101EAF4-EAD3-3840-AC15-9A78709E51B0}" type="presOf" srcId="{D37F1DA1-1151-41E4-BD07-651CF34E4AD9}" destId="{64BED81E-1CBE-4E2E-B217-34F5E7F74216}" srcOrd="0" destOrd="3" presId="urn:microsoft.com/office/officeart/2005/8/layout/bList2"/>
    <dgm:cxn modelId="{EC9981F5-2E16-4EB2-84F2-259FA9258DBF}" srcId="{42280C61-96E3-4EC3-AD75-82F12780ED66}" destId="{2269C8AC-FF2B-4F96-83AE-D63ABED1D441}" srcOrd="1" destOrd="0" parTransId="{BD7E9056-3301-4FF1-9B51-3390DD3364C7}" sibTransId="{0EC8B05A-0949-46AE-B65D-26B4D6487583}"/>
    <dgm:cxn modelId="{274BF8FF-84B3-CB40-B4A5-DC3CC3D84ED0}" type="presOf" srcId="{26113EB1-B7F3-4AA0-8F3F-8071C53ED5DA}" destId="{64BED81E-1CBE-4E2E-B217-34F5E7F74216}" srcOrd="0" destOrd="5" presId="urn:microsoft.com/office/officeart/2005/8/layout/bList2"/>
    <dgm:cxn modelId="{A178C315-75D4-DE4A-A2FE-57918F4C3C45}" type="presParOf" srcId="{6F74F705-C178-4429-89F5-1432DAC405BB}" destId="{11CE37A5-8A55-4B17-BD4D-57FE7DE258BF}" srcOrd="0" destOrd="0" presId="urn:microsoft.com/office/officeart/2005/8/layout/bList2"/>
    <dgm:cxn modelId="{01BDF4DA-33BE-EC4E-B075-A10C69E18B9B}" type="presParOf" srcId="{11CE37A5-8A55-4B17-BD4D-57FE7DE258BF}" destId="{64BED81E-1CBE-4E2E-B217-34F5E7F74216}" srcOrd="0" destOrd="0" presId="urn:microsoft.com/office/officeart/2005/8/layout/bList2"/>
    <dgm:cxn modelId="{93C24B6F-224D-E549-A77C-06B01D484606}" type="presParOf" srcId="{11CE37A5-8A55-4B17-BD4D-57FE7DE258BF}" destId="{CE7C661A-1CFF-4EF3-AA69-A9D1D210E8A6}" srcOrd="1" destOrd="0" presId="urn:microsoft.com/office/officeart/2005/8/layout/bList2"/>
    <dgm:cxn modelId="{A739E002-CA60-0342-AB24-0FC6614646D4}" type="presParOf" srcId="{11CE37A5-8A55-4B17-BD4D-57FE7DE258BF}" destId="{444EFDAD-BA5D-49C5-A9B8-C216427E28F5}" srcOrd="2" destOrd="0" presId="urn:microsoft.com/office/officeart/2005/8/layout/bList2"/>
    <dgm:cxn modelId="{6683C998-D9AA-FC40-AC64-4DA30A7C122F}" type="presParOf" srcId="{11CE37A5-8A55-4B17-BD4D-57FE7DE258BF}" destId="{9CBF7311-F49E-4924-A967-6D433131B60B}" srcOrd="3" destOrd="0" presId="urn:microsoft.com/office/officeart/2005/8/layout/bList2"/>
    <dgm:cxn modelId="{7DFDC579-1A5A-3C41-964B-A7E0F2DB0C03}" type="presParOf" srcId="{6F74F705-C178-4429-89F5-1432DAC405BB}" destId="{D49FE03A-A4A3-4F59-A632-562E70AFB88F}" srcOrd="1" destOrd="0" presId="urn:microsoft.com/office/officeart/2005/8/layout/bList2"/>
    <dgm:cxn modelId="{909EFCE7-A377-854A-97F7-8A5171831BA3}" type="presParOf" srcId="{6F74F705-C178-4429-89F5-1432DAC405BB}" destId="{C4029618-B359-4C4E-BF78-F1BEFA2B1315}" srcOrd="2" destOrd="0" presId="urn:microsoft.com/office/officeart/2005/8/layout/bList2"/>
    <dgm:cxn modelId="{57B7ED26-A777-844C-BF42-6AE562630F30}" type="presParOf" srcId="{C4029618-B359-4C4E-BF78-F1BEFA2B1315}" destId="{FBF94E2C-C55C-4E2D-AA0D-5BD502E524BF}" srcOrd="0" destOrd="0" presId="urn:microsoft.com/office/officeart/2005/8/layout/bList2"/>
    <dgm:cxn modelId="{F7952D7D-DDF2-C14C-BB0C-49D310CEC92C}" type="presParOf" srcId="{C4029618-B359-4C4E-BF78-F1BEFA2B1315}" destId="{EA77462F-447F-45ED-AA27-871F70A33C59}" srcOrd="1" destOrd="0" presId="urn:microsoft.com/office/officeart/2005/8/layout/bList2"/>
    <dgm:cxn modelId="{A3326277-F422-AF47-B589-072724D432E5}" type="presParOf" srcId="{C4029618-B359-4C4E-BF78-F1BEFA2B1315}" destId="{FE2B7D54-CA89-402F-B1EE-20820C0E18AC}" srcOrd="2" destOrd="0" presId="urn:microsoft.com/office/officeart/2005/8/layout/bList2"/>
    <dgm:cxn modelId="{6BBCD136-1A66-7C4C-86B3-57C420401F32}" type="presParOf" srcId="{C4029618-B359-4C4E-BF78-F1BEFA2B1315}" destId="{158818CD-EFBA-4CAC-B6C6-ED3E63F2329F}"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054E31C-FADD-4169-9F55-144E5D3E5A7B}" type="doc">
      <dgm:prSet loTypeId="urn:microsoft.com/office/officeart/2005/8/layout/default#4" loCatId="list" qsTypeId="urn:microsoft.com/office/officeart/2005/8/quickstyle/simple2" qsCatId="simple" csTypeId="urn:microsoft.com/office/officeart/2005/8/colors/accent0_2" csCatId="mainScheme" phldr="1"/>
      <dgm:spPr/>
      <dgm:t>
        <a:bodyPr/>
        <a:lstStyle/>
        <a:p>
          <a:endParaRPr lang="en-US"/>
        </a:p>
      </dgm:t>
    </dgm:pt>
    <dgm:pt modelId="{8C1A0DE3-4943-44E6-A14D-EB2929AA3C5E}">
      <dgm:prSet custT="1"/>
      <dgm:spPr>
        <a:solidFill>
          <a:schemeClr val="accent1"/>
        </a:solidFill>
      </dgm:spPr>
      <dgm:t>
        <a:bodyPr/>
        <a:lstStyle/>
        <a:p>
          <a:pPr rtl="0"/>
          <a:r>
            <a:rPr lang="en-US" sz="2800" dirty="0"/>
            <a:t>Limit the areas of intervention</a:t>
          </a:r>
        </a:p>
      </dgm:t>
    </dgm:pt>
    <dgm:pt modelId="{856EA98B-783E-4D79-9EDA-B38BA60DC32F}" type="parTrans" cxnId="{D945F778-EC46-4815-AD6A-5B78573BB168}">
      <dgm:prSet/>
      <dgm:spPr/>
      <dgm:t>
        <a:bodyPr/>
        <a:lstStyle/>
        <a:p>
          <a:endParaRPr lang="en-US"/>
        </a:p>
      </dgm:t>
    </dgm:pt>
    <dgm:pt modelId="{02CA07D4-23C3-4887-9BEB-3AEAEA4E1327}" type="sibTrans" cxnId="{D945F778-EC46-4815-AD6A-5B78573BB168}">
      <dgm:prSet/>
      <dgm:spPr/>
      <dgm:t>
        <a:bodyPr/>
        <a:lstStyle/>
        <a:p>
          <a:endParaRPr lang="en-US"/>
        </a:p>
      </dgm:t>
    </dgm:pt>
    <dgm:pt modelId="{4208D80F-13CF-43D6-BD40-E2C358D02D87}">
      <dgm:prSet custT="1"/>
      <dgm:spPr>
        <a:solidFill>
          <a:schemeClr val="accent1"/>
        </a:solidFill>
      </dgm:spPr>
      <dgm:t>
        <a:bodyPr/>
        <a:lstStyle/>
        <a:p>
          <a:pPr rtl="0"/>
          <a:r>
            <a:rPr lang="en-US" sz="2800" dirty="0"/>
            <a:t>Focus on the most pressing needs that impact housing access &amp; retention</a:t>
          </a:r>
        </a:p>
      </dgm:t>
    </dgm:pt>
    <dgm:pt modelId="{7B673CE0-116C-4F43-A07B-EC4BCC407F80}" type="parTrans" cxnId="{70E557D5-4295-4FBB-ADCF-C6D52437145E}">
      <dgm:prSet/>
      <dgm:spPr/>
      <dgm:t>
        <a:bodyPr/>
        <a:lstStyle/>
        <a:p>
          <a:endParaRPr lang="en-US"/>
        </a:p>
      </dgm:t>
    </dgm:pt>
    <dgm:pt modelId="{B7A8FA84-F120-4059-841F-797BA1B21321}" type="sibTrans" cxnId="{70E557D5-4295-4FBB-ADCF-C6D52437145E}">
      <dgm:prSet/>
      <dgm:spPr/>
      <dgm:t>
        <a:bodyPr/>
        <a:lstStyle/>
        <a:p>
          <a:endParaRPr lang="en-US"/>
        </a:p>
      </dgm:t>
    </dgm:pt>
    <dgm:pt modelId="{D9F5A81E-C204-45BD-854F-6FD5F6BCF56B}">
      <dgm:prSet custT="1"/>
      <dgm:spPr>
        <a:solidFill>
          <a:schemeClr val="accent1"/>
        </a:solidFill>
      </dgm:spPr>
      <dgm:t>
        <a:bodyPr/>
        <a:lstStyle/>
        <a:p>
          <a:pPr rtl="0"/>
          <a:r>
            <a:rPr lang="en-US" sz="2800" dirty="0"/>
            <a:t>Relate all interventions to long term goals</a:t>
          </a:r>
        </a:p>
      </dgm:t>
    </dgm:pt>
    <dgm:pt modelId="{37C2079C-BE0B-45AD-9494-963BBF965A16}" type="parTrans" cxnId="{EFCDC102-5A42-4345-98CC-D61DC9956163}">
      <dgm:prSet/>
      <dgm:spPr/>
      <dgm:t>
        <a:bodyPr/>
        <a:lstStyle/>
        <a:p>
          <a:endParaRPr lang="en-US"/>
        </a:p>
      </dgm:t>
    </dgm:pt>
    <dgm:pt modelId="{9F82C539-59EE-429A-9540-DD7DC5496A0E}" type="sibTrans" cxnId="{EFCDC102-5A42-4345-98CC-D61DC9956163}">
      <dgm:prSet/>
      <dgm:spPr/>
      <dgm:t>
        <a:bodyPr/>
        <a:lstStyle/>
        <a:p>
          <a:endParaRPr lang="en-US"/>
        </a:p>
      </dgm:t>
    </dgm:pt>
    <dgm:pt modelId="{A3EE60DF-5BDA-4675-9287-BED89276EDB8}">
      <dgm:prSet custT="1"/>
      <dgm:spPr>
        <a:solidFill>
          <a:schemeClr val="accent1"/>
        </a:solidFill>
      </dgm:spPr>
      <dgm:t>
        <a:bodyPr/>
        <a:lstStyle/>
        <a:p>
          <a:pPr rtl="0"/>
          <a:r>
            <a:rPr lang="en-US" sz="2800" dirty="0"/>
            <a:t>Usually not a linear process</a:t>
          </a:r>
        </a:p>
      </dgm:t>
    </dgm:pt>
    <dgm:pt modelId="{5638013D-EFC1-40A4-A0FA-BA78DE90A89A}" type="parTrans" cxnId="{9E2550C0-6004-4A77-8A01-22EDF3A82510}">
      <dgm:prSet/>
      <dgm:spPr/>
      <dgm:t>
        <a:bodyPr/>
        <a:lstStyle/>
        <a:p>
          <a:endParaRPr lang="en-US"/>
        </a:p>
      </dgm:t>
    </dgm:pt>
    <dgm:pt modelId="{4CA486C4-C613-402A-9B4C-AC3171FB3BA9}" type="sibTrans" cxnId="{9E2550C0-6004-4A77-8A01-22EDF3A82510}">
      <dgm:prSet/>
      <dgm:spPr/>
      <dgm:t>
        <a:bodyPr/>
        <a:lstStyle/>
        <a:p>
          <a:endParaRPr lang="en-US"/>
        </a:p>
      </dgm:t>
    </dgm:pt>
    <dgm:pt modelId="{548FD3B1-1615-4AB3-8499-DC3185905825}">
      <dgm:prSet custT="1"/>
      <dgm:spPr>
        <a:solidFill>
          <a:schemeClr val="accent1"/>
        </a:solidFill>
      </dgm:spPr>
      <dgm:t>
        <a:bodyPr/>
        <a:lstStyle/>
        <a:p>
          <a:pPr rtl="0"/>
          <a:r>
            <a:rPr lang="en-US" sz="2800" dirty="0"/>
            <a:t>Help people move away from crisis-driven lives</a:t>
          </a:r>
        </a:p>
      </dgm:t>
    </dgm:pt>
    <dgm:pt modelId="{DCD5976F-A8A7-4493-B55A-57720B6B1BB1}" type="parTrans" cxnId="{A89B8C01-3881-4749-A28F-5C5F7F894079}">
      <dgm:prSet/>
      <dgm:spPr/>
      <dgm:t>
        <a:bodyPr/>
        <a:lstStyle/>
        <a:p>
          <a:endParaRPr lang="en-US"/>
        </a:p>
      </dgm:t>
    </dgm:pt>
    <dgm:pt modelId="{3AE26798-8890-419B-B5FD-F7DF77440D7F}" type="sibTrans" cxnId="{A89B8C01-3881-4749-A28F-5C5F7F894079}">
      <dgm:prSet/>
      <dgm:spPr/>
      <dgm:t>
        <a:bodyPr/>
        <a:lstStyle/>
        <a:p>
          <a:endParaRPr lang="en-US"/>
        </a:p>
      </dgm:t>
    </dgm:pt>
    <dgm:pt modelId="{406E6DD4-278D-4110-836A-C851ABFE2E38}" type="pres">
      <dgm:prSet presAssocID="{A054E31C-FADD-4169-9F55-144E5D3E5A7B}" presName="diagram" presStyleCnt="0">
        <dgm:presLayoutVars>
          <dgm:dir/>
          <dgm:resizeHandles val="exact"/>
        </dgm:presLayoutVars>
      </dgm:prSet>
      <dgm:spPr/>
    </dgm:pt>
    <dgm:pt modelId="{D3E7EAF0-D3DA-4FC7-BFFE-39E193D7498C}" type="pres">
      <dgm:prSet presAssocID="{8C1A0DE3-4943-44E6-A14D-EB2929AA3C5E}" presName="node" presStyleLbl="node1" presStyleIdx="0" presStyleCnt="5" custLinFactNeighborY="-1570">
        <dgm:presLayoutVars>
          <dgm:bulletEnabled val="1"/>
        </dgm:presLayoutVars>
      </dgm:prSet>
      <dgm:spPr/>
    </dgm:pt>
    <dgm:pt modelId="{EC658847-9B66-4F7A-B9BE-B76105ACA2B5}" type="pres">
      <dgm:prSet presAssocID="{02CA07D4-23C3-4887-9BEB-3AEAEA4E1327}" presName="sibTrans" presStyleCnt="0"/>
      <dgm:spPr/>
    </dgm:pt>
    <dgm:pt modelId="{EDC925BA-4F1F-4C22-BB36-014EC6F5D111}" type="pres">
      <dgm:prSet presAssocID="{4208D80F-13CF-43D6-BD40-E2C358D02D87}" presName="node" presStyleLbl="node1" presStyleIdx="1" presStyleCnt="5">
        <dgm:presLayoutVars>
          <dgm:bulletEnabled val="1"/>
        </dgm:presLayoutVars>
      </dgm:prSet>
      <dgm:spPr/>
    </dgm:pt>
    <dgm:pt modelId="{A9C97A63-68C3-4A39-B94B-B82AE04837A9}" type="pres">
      <dgm:prSet presAssocID="{B7A8FA84-F120-4059-841F-797BA1B21321}" presName="sibTrans" presStyleCnt="0"/>
      <dgm:spPr/>
    </dgm:pt>
    <dgm:pt modelId="{A0CCEC05-0488-49A4-BC27-8E91811620BC}" type="pres">
      <dgm:prSet presAssocID="{D9F5A81E-C204-45BD-854F-6FD5F6BCF56B}" presName="node" presStyleLbl="node1" presStyleIdx="2" presStyleCnt="5">
        <dgm:presLayoutVars>
          <dgm:bulletEnabled val="1"/>
        </dgm:presLayoutVars>
      </dgm:prSet>
      <dgm:spPr/>
    </dgm:pt>
    <dgm:pt modelId="{9ACEECBB-75BD-4A9B-ADEE-AB99A88A5785}" type="pres">
      <dgm:prSet presAssocID="{9F82C539-59EE-429A-9540-DD7DC5496A0E}" presName="sibTrans" presStyleCnt="0"/>
      <dgm:spPr/>
    </dgm:pt>
    <dgm:pt modelId="{39600787-C465-4737-B0C8-F2FF54D63218}" type="pres">
      <dgm:prSet presAssocID="{A3EE60DF-5BDA-4675-9287-BED89276EDB8}" presName="node" presStyleLbl="node1" presStyleIdx="3" presStyleCnt="5">
        <dgm:presLayoutVars>
          <dgm:bulletEnabled val="1"/>
        </dgm:presLayoutVars>
      </dgm:prSet>
      <dgm:spPr/>
    </dgm:pt>
    <dgm:pt modelId="{AC36C685-A0ED-41C8-A4AA-FB3773C70354}" type="pres">
      <dgm:prSet presAssocID="{4CA486C4-C613-402A-9B4C-AC3171FB3BA9}" presName="sibTrans" presStyleCnt="0"/>
      <dgm:spPr/>
    </dgm:pt>
    <dgm:pt modelId="{CDCB6F42-8F24-4E51-A2A0-70D10160C7D7}" type="pres">
      <dgm:prSet presAssocID="{548FD3B1-1615-4AB3-8499-DC3185905825}" presName="node" presStyleLbl="node1" presStyleIdx="4" presStyleCnt="5">
        <dgm:presLayoutVars>
          <dgm:bulletEnabled val="1"/>
        </dgm:presLayoutVars>
      </dgm:prSet>
      <dgm:spPr/>
    </dgm:pt>
  </dgm:ptLst>
  <dgm:cxnLst>
    <dgm:cxn modelId="{A89B8C01-3881-4749-A28F-5C5F7F894079}" srcId="{A054E31C-FADD-4169-9F55-144E5D3E5A7B}" destId="{548FD3B1-1615-4AB3-8499-DC3185905825}" srcOrd="4" destOrd="0" parTransId="{DCD5976F-A8A7-4493-B55A-57720B6B1BB1}" sibTransId="{3AE26798-8890-419B-B5FD-F7DF77440D7F}"/>
    <dgm:cxn modelId="{EFCDC102-5A42-4345-98CC-D61DC9956163}" srcId="{A054E31C-FADD-4169-9F55-144E5D3E5A7B}" destId="{D9F5A81E-C204-45BD-854F-6FD5F6BCF56B}" srcOrd="2" destOrd="0" parTransId="{37C2079C-BE0B-45AD-9494-963BBF965A16}" sibTransId="{9F82C539-59EE-429A-9540-DD7DC5496A0E}"/>
    <dgm:cxn modelId="{E7C47518-F981-EA46-AC48-1DC2E9AE303B}" type="presOf" srcId="{4208D80F-13CF-43D6-BD40-E2C358D02D87}" destId="{EDC925BA-4F1F-4C22-BB36-014EC6F5D111}" srcOrd="0" destOrd="0" presId="urn:microsoft.com/office/officeart/2005/8/layout/default#4"/>
    <dgm:cxn modelId="{D6EE594C-77B6-194C-940C-BAF4C5D3F324}" type="presOf" srcId="{8C1A0DE3-4943-44E6-A14D-EB2929AA3C5E}" destId="{D3E7EAF0-D3DA-4FC7-BFFE-39E193D7498C}" srcOrd="0" destOrd="0" presId="urn:microsoft.com/office/officeart/2005/8/layout/default#4"/>
    <dgm:cxn modelId="{DD8A2A4F-ADD2-FC42-8342-B1B049F54199}" type="presOf" srcId="{A3EE60DF-5BDA-4675-9287-BED89276EDB8}" destId="{39600787-C465-4737-B0C8-F2FF54D63218}" srcOrd="0" destOrd="0" presId="urn:microsoft.com/office/officeart/2005/8/layout/default#4"/>
    <dgm:cxn modelId="{D945F778-EC46-4815-AD6A-5B78573BB168}" srcId="{A054E31C-FADD-4169-9F55-144E5D3E5A7B}" destId="{8C1A0DE3-4943-44E6-A14D-EB2929AA3C5E}" srcOrd="0" destOrd="0" parTransId="{856EA98B-783E-4D79-9EDA-B38BA60DC32F}" sibTransId="{02CA07D4-23C3-4887-9BEB-3AEAEA4E1327}"/>
    <dgm:cxn modelId="{4B0F10BE-098F-2D4B-A008-42BF7A9C3C55}" type="presOf" srcId="{548FD3B1-1615-4AB3-8499-DC3185905825}" destId="{CDCB6F42-8F24-4E51-A2A0-70D10160C7D7}" srcOrd="0" destOrd="0" presId="urn:microsoft.com/office/officeart/2005/8/layout/default#4"/>
    <dgm:cxn modelId="{9E2550C0-6004-4A77-8A01-22EDF3A82510}" srcId="{A054E31C-FADD-4169-9F55-144E5D3E5A7B}" destId="{A3EE60DF-5BDA-4675-9287-BED89276EDB8}" srcOrd="3" destOrd="0" parTransId="{5638013D-EFC1-40A4-A0FA-BA78DE90A89A}" sibTransId="{4CA486C4-C613-402A-9B4C-AC3171FB3BA9}"/>
    <dgm:cxn modelId="{70E557D5-4295-4FBB-ADCF-C6D52437145E}" srcId="{A054E31C-FADD-4169-9F55-144E5D3E5A7B}" destId="{4208D80F-13CF-43D6-BD40-E2C358D02D87}" srcOrd="1" destOrd="0" parTransId="{7B673CE0-116C-4F43-A07B-EC4BCC407F80}" sibTransId="{B7A8FA84-F120-4059-841F-797BA1B21321}"/>
    <dgm:cxn modelId="{B8D7AAE0-6653-4144-B1EB-74BF86A9D76F}" type="presOf" srcId="{D9F5A81E-C204-45BD-854F-6FD5F6BCF56B}" destId="{A0CCEC05-0488-49A4-BC27-8E91811620BC}" srcOrd="0" destOrd="0" presId="urn:microsoft.com/office/officeart/2005/8/layout/default#4"/>
    <dgm:cxn modelId="{963C71FA-0B16-874B-97B6-B5B464DDEECB}" type="presOf" srcId="{A054E31C-FADD-4169-9F55-144E5D3E5A7B}" destId="{406E6DD4-278D-4110-836A-C851ABFE2E38}" srcOrd="0" destOrd="0" presId="urn:microsoft.com/office/officeart/2005/8/layout/default#4"/>
    <dgm:cxn modelId="{44974CEF-71C0-3B4A-9336-C741E01124B4}" type="presParOf" srcId="{406E6DD4-278D-4110-836A-C851ABFE2E38}" destId="{D3E7EAF0-D3DA-4FC7-BFFE-39E193D7498C}" srcOrd="0" destOrd="0" presId="urn:microsoft.com/office/officeart/2005/8/layout/default#4"/>
    <dgm:cxn modelId="{E7156489-09F8-6E40-A8C7-0F4692E677B4}" type="presParOf" srcId="{406E6DD4-278D-4110-836A-C851ABFE2E38}" destId="{EC658847-9B66-4F7A-B9BE-B76105ACA2B5}" srcOrd="1" destOrd="0" presId="urn:microsoft.com/office/officeart/2005/8/layout/default#4"/>
    <dgm:cxn modelId="{2C873BCE-7857-B049-AA67-4DB7E0A16682}" type="presParOf" srcId="{406E6DD4-278D-4110-836A-C851ABFE2E38}" destId="{EDC925BA-4F1F-4C22-BB36-014EC6F5D111}" srcOrd="2" destOrd="0" presId="urn:microsoft.com/office/officeart/2005/8/layout/default#4"/>
    <dgm:cxn modelId="{7FBB8EF8-3363-8E48-B002-A8785268EBE5}" type="presParOf" srcId="{406E6DD4-278D-4110-836A-C851ABFE2E38}" destId="{A9C97A63-68C3-4A39-B94B-B82AE04837A9}" srcOrd="3" destOrd="0" presId="urn:microsoft.com/office/officeart/2005/8/layout/default#4"/>
    <dgm:cxn modelId="{2FCF880A-D7E1-D646-B8E3-65A5B776AB6F}" type="presParOf" srcId="{406E6DD4-278D-4110-836A-C851ABFE2E38}" destId="{A0CCEC05-0488-49A4-BC27-8E91811620BC}" srcOrd="4" destOrd="0" presId="urn:microsoft.com/office/officeart/2005/8/layout/default#4"/>
    <dgm:cxn modelId="{64778B1A-8BC6-7646-B8DF-0B75F308083F}" type="presParOf" srcId="{406E6DD4-278D-4110-836A-C851ABFE2E38}" destId="{9ACEECBB-75BD-4A9B-ADEE-AB99A88A5785}" srcOrd="5" destOrd="0" presId="urn:microsoft.com/office/officeart/2005/8/layout/default#4"/>
    <dgm:cxn modelId="{A6D8224C-AF77-5F42-88F8-6FE6C7C76D0A}" type="presParOf" srcId="{406E6DD4-278D-4110-836A-C851ABFE2E38}" destId="{39600787-C465-4737-B0C8-F2FF54D63218}" srcOrd="6" destOrd="0" presId="urn:microsoft.com/office/officeart/2005/8/layout/default#4"/>
    <dgm:cxn modelId="{16FA05B2-D5E1-3C4D-AE1C-32E8F2F2D420}" type="presParOf" srcId="{406E6DD4-278D-4110-836A-C851ABFE2E38}" destId="{AC36C685-A0ED-41C8-A4AA-FB3773C70354}" srcOrd="7" destOrd="0" presId="urn:microsoft.com/office/officeart/2005/8/layout/default#4"/>
    <dgm:cxn modelId="{F422DBE2-BF1D-9B47-8866-37DBA4CF6F09}" type="presParOf" srcId="{406E6DD4-278D-4110-836A-C851ABFE2E38}" destId="{CDCB6F42-8F24-4E51-A2A0-70D10160C7D7}" srcOrd="8" destOrd="0" presId="urn:microsoft.com/office/officeart/2005/8/layout/default#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7B4DD4BE-D624-4A64-BBDC-F9C4AEA9436B}" type="doc">
      <dgm:prSet loTypeId="urn:diagrams.loki3.com/BracketList" loCatId="list" qsTypeId="urn:microsoft.com/office/officeart/2005/8/quickstyle/simple1" qsCatId="simple" csTypeId="urn:microsoft.com/office/officeart/2005/8/colors/accent0_2" csCatId="mainScheme" phldr="1"/>
      <dgm:spPr/>
      <dgm:t>
        <a:bodyPr/>
        <a:lstStyle/>
        <a:p>
          <a:endParaRPr lang="en-US"/>
        </a:p>
      </dgm:t>
    </dgm:pt>
    <dgm:pt modelId="{035FFB56-3352-4B28-A507-E9B63565BAFE}">
      <dgm:prSet/>
      <dgm:spPr/>
      <dgm:t>
        <a:bodyPr/>
        <a:lstStyle/>
        <a:p>
          <a:r>
            <a:rPr lang="en-US" b="1" dirty="0"/>
            <a:t>Focus on Safety</a:t>
          </a:r>
          <a:endParaRPr lang="en-US" dirty="0"/>
        </a:p>
      </dgm:t>
    </dgm:pt>
    <dgm:pt modelId="{860D2A3A-5ACB-432F-912C-99115F05EDCC}" type="parTrans" cxnId="{B5097E96-22CE-4B51-9692-639814030DDB}">
      <dgm:prSet/>
      <dgm:spPr/>
      <dgm:t>
        <a:bodyPr/>
        <a:lstStyle/>
        <a:p>
          <a:endParaRPr lang="en-US"/>
        </a:p>
      </dgm:t>
    </dgm:pt>
    <dgm:pt modelId="{810A6DFD-A09B-4C6F-BD49-D804F4AD4642}" type="sibTrans" cxnId="{B5097E96-22CE-4B51-9692-639814030DDB}">
      <dgm:prSet/>
      <dgm:spPr/>
      <dgm:t>
        <a:bodyPr/>
        <a:lstStyle/>
        <a:p>
          <a:endParaRPr lang="en-US"/>
        </a:p>
      </dgm:t>
    </dgm:pt>
    <dgm:pt modelId="{E807063A-1AC4-444F-825B-FEABD74971CF}">
      <dgm:prSet custT="1"/>
      <dgm:spPr/>
      <dgm:t>
        <a:bodyPr/>
        <a:lstStyle/>
        <a:p>
          <a:r>
            <a:rPr lang="en-US" sz="2000" dirty="0"/>
            <a:t>Goal setting by person in partnership with the worker</a:t>
          </a:r>
        </a:p>
      </dgm:t>
    </dgm:pt>
    <dgm:pt modelId="{C682D328-963A-4C1C-AC4F-1594BB3CA02C}" type="parTrans" cxnId="{6E443F0D-75A3-47DE-8234-29D5154D6796}">
      <dgm:prSet/>
      <dgm:spPr/>
      <dgm:t>
        <a:bodyPr/>
        <a:lstStyle/>
        <a:p>
          <a:endParaRPr lang="en-US"/>
        </a:p>
      </dgm:t>
    </dgm:pt>
    <dgm:pt modelId="{09977E08-3758-4008-8487-B260D0158EA3}" type="sibTrans" cxnId="{6E443F0D-75A3-47DE-8234-29D5154D6796}">
      <dgm:prSet/>
      <dgm:spPr/>
      <dgm:t>
        <a:bodyPr/>
        <a:lstStyle/>
        <a:p>
          <a:endParaRPr lang="en-US"/>
        </a:p>
      </dgm:t>
    </dgm:pt>
    <dgm:pt modelId="{1ED7748E-E765-4C76-8B9C-38E8D08669A5}">
      <dgm:prSet custT="1"/>
      <dgm:spPr/>
      <dgm:t>
        <a:bodyPr/>
        <a:lstStyle/>
        <a:p>
          <a:r>
            <a:rPr lang="en-US" sz="2000" dirty="0"/>
            <a:t>Connection to high quality sustainable services and supports</a:t>
          </a:r>
        </a:p>
      </dgm:t>
    </dgm:pt>
    <dgm:pt modelId="{978D96E4-E747-49F2-961C-2ED4D5404559}" type="parTrans" cxnId="{FB9B0050-C211-4F7F-9055-1AEA179D983D}">
      <dgm:prSet/>
      <dgm:spPr/>
      <dgm:t>
        <a:bodyPr/>
        <a:lstStyle/>
        <a:p>
          <a:endParaRPr lang="en-US"/>
        </a:p>
      </dgm:t>
    </dgm:pt>
    <dgm:pt modelId="{357BB23A-92D1-422A-B3D4-E21AC591116D}" type="sibTrans" cxnId="{FB9B0050-C211-4F7F-9055-1AEA179D983D}">
      <dgm:prSet/>
      <dgm:spPr/>
      <dgm:t>
        <a:bodyPr/>
        <a:lstStyle/>
        <a:p>
          <a:endParaRPr lang="en-US"/>
        </a:p>
      </dgm:t>
    </dgm:pt>
    <dgm:pt modelId="{3A3C476C-72C8-4401-B5B6-587C56DD1189}">
      <dgm:prSet custT="1"/>
      <dgm:spPr/>
      <dgm:t>
        <a:bodyPr/>
        <a:lstStyle/>
        <a:p>
          <a:r>
            <a:rPr lang="en-US" sz="2000" dirty="0"/>
            <a:t>Harm Reduction approach</a:t>
          </a:r>
        </a:p>
      </dgm:t>
    </dgm:pt>
    <dgm:pt modelId="{E17959AB-3F7E-4A45-BDF2-5821520D7140}" type="parTrans" cxnId="{173DDDF9-96D0-48F7-BEA3-E48F53F294D0}">
      <dgm:prSet/>
      <dgm:spPr/>
      <dgm:t>
        <a:bodyPr/>
        <a:lstStyle/>
        <a:p>
          <a:endParaRPr lang="en-US"/>
        </a:p>
      </dgm:t>
    </dgm:pt>
    <dgm:pt modelId="{C1E768C0-FF66-42E0-AE80-872D001B33F5}" type="sibTrans" cxnId="{173DDDF9-96D0-48F7-BEA3-E48F53F294D0}">
      <dgm:prSet/>
      <dgm:spPr/>
      <dgm:t>
        <a:bodyPr/>
        <a:lstStyle/>
        <a:p>
          <a:endParaRPr lang="en-US"/>
        </a:p>
      </dgm:t>
    </dgm:pt>
    <dgm:pt modelId="{4DFAF921-81CA-4DA0-ADD2-83B9FD431804}">
      <dgm:prSet/>
      <dgm:spPr/>
      <dgm:t>
        <a:bodyPr/>
        <a:lstStyle/>
        <a:p>
          <a:r>
            <a:rPr lang="en-US" b="1" dirty="0"/>
            <a:t>Focus on Self Sufficiency &amp; Stability </a:t>
          </a:r>
          <a:endParaRPr lang="en-US" dirty="0"/>
        </a:p>
      </dgm:t>
    </dgm:pt>
    <dgm:pt modelId="{1D099459-C9C4-418B-A3C5-6EAE64F984A8}" type="parTrans" cxnId="{8029388C-52C2-4EA6-8D77-D6248CA3A9F9}">
      <dgm:prSet/>
      <dgm:spPr/>
      <dgm:t>
        <a:bodyPr/>
        <a:lstStyle/>
        <a:p>
          <a:endParaRPr lang="en-US"/>
        </a:p>
      </dgm:t>
    </dgm:pt>
    <dgm:pt modelId="{6FB29EFF-5456-4BEB-A10F-A0178A163D9A}" type="sibTrans" cxnId="{8029388C-52C2-4EA6-8D77-D6248CA3A9F9}">
      <dgm:prSet/>
      <dgm:spPr/>
      <dgm:t>
        <a:bodyPr/>
        <a:lstStyle/>
        <a:p>
          <a:endParaRPr lang="en-US"/>
        </a:p>
      </dgm:t>
    </dgm:pt>
    <dgm:pt modelId="{F0D16A69-328D-42C5-8DD6-ACFE1D3DCF03}">
      <dgm:prSet custT="1"/>
      <dgm:spPr/>
      <dgm:t>
        <a:bodyPr/>
        <a:lstStyle/>
        <a:p>
          <a:r>
            <a:rPr lang="en-US" sz="2000" dirty="0"/>
            <a:t>Use person’s goals and housing focus</a:t>
          </a:r>
        </a:p>
      </dgm:t>
    </dgm:pt>
    <dgm:pt modelId="{AE95C0E5-12EF-4647-9D03-4D9F0ECA93BA}" type="parTrans" cxnId="{D9483AE4-BC64-4ECE-A640-07503D893775}">
      <dgm:prSet/>
      <dgm:spPr/>
      <dgm:t>
        <a:bodyPr/>
        <a:lstStyle/>
        <a:p>
          <a:endParaRPr lang="en-US"/>
        </a:p>
      </dgm:t>
    </dgm:pt>
    <dgm:pt modelId="{D9D91AD2-5212-412A-8AD0-39E7ED81752D}" type="sibTrans" cxnId="{D9483AE4-BC64-4ECE-A640-07503D893775}">
      <dgm:prSet/>
      <dgm:spPr/>
      <dgm:t>
        <a:bodyPr/>
        <a:lstStyle/>
        <a:p>
          <a:endParaRPr lang="en-US"/>
        </a:p>
      </dgm:t>
    </dgm:pt>
    <dgm:pt modelId="{685B1270-09EB-44F4-AA2C-ED84C7FFAB2A}">
      <dgm:prSet custT="1"/>
      <dgm:spPr/>
      <dgm:t>
        <a:bodyPr/>
        <a:lstStyle/>
        <a:p>
          <a:r>
            <a:rPr lang="en-US" sz="2000" dirty="0"/>
            <a:t>Help assume role and meet expectations of tenancy and community</a:t>
          </a:r>
        </a:p>
      </dgm:t>
    </dgm:pt>
    <dgm:pt modelId="{C7193E53-B9DC-4D67-B0D6-503A40D2AE89}" type="parTrans" cxnId="{016F18D0-97EA-489A-9C15-AF865D641A7D}">
      <dgm:prSet/>
      <dgm:spPr/>
      <dgm:t>
        <a:bodyPr/>
        <a:lstStyle/>
        <a:p>
          <a:endParaRPr lang="en-US"/>
        </a:p>
      </dgm:t>
    </dgm:pt>
    <dgm:pt modelId="{D518EAA5-A2FE-4F1E-8F26-EC32B06E1B93}" type="sibTrans" cxnId="{016F18D0-97EA-489A-9C15-AF865D641A7D}">
      <dgm:prSet/>
      <dgm:spPr/>
      <dgm:t>
        <a:bodyPr/>
        <a:lstStyle/>
        <a:p>
          <a:endParaRPr lang="en-US"/>
        </a:p>
      </dgm:t>
    </dgm:pt>
    <dgm:pt modelId="{47042E70-0388-4FB6-AA82-4C5F5FC113FF}">
      <dgm:prSet custT="1"/>
      <dgm:spPr/>
      <dgm:t>
        <a:bodyPr/>
        <a:lstStyle/>
        <a:p>
          <a:r>
            <a:rPr lang="en-US" sz="2000" dirty="0"/>
            <a:t>Teach rather than do </a:t>
          </a:r>
        </a:p>
      </dgm:t>
    </dgm:pt>
    <dgm:pt modelId="{249D7EE0-EFE2-4423-96FE-8728B6DDF2B7}" type="parTrans" cxnId="{1DA8B0E2-C533-479A-8949-DDD0D0B618EF}">
      <dgm:prSet/>
      <dgm:spPr/>
      <dgm:t>
        <a:bodyPr/>
        <a:lstStyle/>
        <a:p>
          <a:endParaRPr lang="en-US"/>
        </a:p>
      </dgm:t>
    </dgm:pt>
    <dgm:pt modelId="{0EFA77B5-D19F-4570-BBB2-15965D2EF31E}" type="sibTrans" cxnId="{1DA8B0E2-C533-479A-8949-DDD0D0B618EF}">
      <dgm:prSet/>
      <dgm:spPr/>
      <dgm:t>
        <a:bodyPr/>
        <a:lstStyle/>
        <a:p>
          <a:endParaRPr lang="en-US"/>
        </a:p>
      </dgm:t>
    </dgm:pt>
    <dgm:pt modelId="{06DF288E-8730-4BA1-BF02-B9FA617E6646}">
      <dgm:prSet/>
      <dgm:spPr/>
      <dgm:t>
        <a:bodyPr/>
        <a:lstStyle/>
        <a:p>
          <a:r>
            <a:rPr lang="en-US" b="1" dirty="0"/>
            <a:t>Strong Expectation that Person becomes Integral Part of Community</a:t>
          </a:r>
          <a:endParaRPr lang="en-US" dirty="0"/>
        </a:p>
      </dgm:t>
    </dgm:pt>
    <dgm:pt modelId="{7BF49179-7259-45BB-8847-D9BE68780187}" type="parTrans" cxnId="{3D200BA6-1053-470A-A8E6-FD956734CBE3}">
      <dgm:prSet/>
      <dgm:spPr/>
      <dgm:t>
        <a:bodyPr/>
        <a:lstStyle/>
        <a:p>
          <a:endParaRPr lang="en-US"/>
        </a:p>
      </dgm:t>
    </dgm:pt>
    <dgm:pt modelId="{D9192738-0937-4165-9160-B8533665A50E}" type="sibTrans" cxnId="{3D200BA6-1053-470A-A8E6-FD956734CBE3}">
      <dgm:prSet/>
      <dgm:spPr/>
      <dgm:t>
        <a:bodyPr/>
        <a:lstStyle/>
        <a:p>
          <a:endParaRPr lang="en-US"/>
        </a:p>
      </dgm:t>
    </dgm:pt>
    <dgm:pt modelId="{F9E9BB58-9BD8-49F2-A3BA-6FC933B4CE47}">
      <dgm:prSet custT="1"/>
      <dgm:spPr/>
      <dgm:t>
        <a:bodyPr/>
        <a:lstStyle/>
        <a:p>
          <a:r>
            <a:rPr lang="en-US" sz="2000" dirty="0"/>
            <a:t>Considers purpose and activity </a:t>
          </a:r>
        </a:p>
      </dgm:t>
    </dgm:pt>
    <dgm:pt modelId="{DEF3F242-A80C-40BB-8D4C-FDE42A573093}" type="parTrans" cxnId="{9B4A83B7-B654-446C-977F-A84743446C20}">
      <dgm:prSet/>
      <dgm:spPr/>
      <dgm:t>
        <a:bodyPr/>
        <a:lstStyle/>
        <a:p>
          <a:endParaRPr lang="en-US"/>
        </a:p>
      </dgm:t>
    </dgm:pt>
    <dgm:pt modelId="{662D201F-47B6-41FD-AF29-EF355DFCDBA6}" type="sibTrans" cxnId="{9B4A83B7-B654-446C-977F-A84743446C20}">
      <dgm:prSet/>
      <dgm:spPr/>
      <dgm:t>
        <a:bodyPr/>
        <a:lstStyle/>
        <a:p>
          <a:endParaRPr lang="en-US"/>
        </a:p>
      </dgm:t>
    </dgm:pt>
    <dgm:pt modelId="{5480D4EA-0FFA-4494-874B-46B707186E5C}">
      <dgm:prSet custT="1"/>
      <dgm:spPr/>
      <dgm:t>
        <a:bodyPr/>
        <a:lstStyle/>
        <a:p>
          <a:r>
            <a:rPr lang="en-US" sz="2000" dirty="0"/>
            <a:t>Transition and recovery of valued life roles</a:t>
          </a:r>
        </a:p>
      </dgm:t>
    </dgm:pt>
    <dgm:pt modelId="{9B636FC1-8D44-46D4-9EFD-63D816310155}" type="parTrans" cxnId="{23F5B86E-7926-4C27-917C-A4550097F131}">
      <dgm:prSet/>
      <dgm:spPr/>
      <dgm:t>
        <a:bodyPr/>
        <a:lstStyle/>
        <a:p>
          <a:endParaRPr lang="en-US"/>
        </a:p>
      </dgm:t>
    </dgm:pt>
    <dgm:pt modelId="{2C6B2A69-4379-4575-B596-39865F837833}" type="sibTrans" cxnId="{23F5B86E-7926-4C27-917C-A4550097F131}">
      <dgm:prSet/>
      <dgm:spPr/>
      <dgm:t>
        <a:bodyPr/>
        <a:lstStyle/>
        <a:p>
          <a:endParaRPr lang="en-US"/>
        </a:p>
      </dgm:t>
    </dgm:pt>
    <dgm:pt modelId="{387A1694-C183-40E3-9338-95CA78180051}" type="pres">
      <dgm:prSet presAssocID="{7B4DD4BE-D624-4A64-BBDC-F9C4AEA9436B}" presName="Name0" presStyleCnt="0">
        <dgm:presLayoutVars>
          <dgm:dir/>
          <dgm:animLvl val="lvl"/>
          <dgm:resizeHandles val="exact"/>
        </dgm:presLayoutVars>
      </dgm:prSet>
      <dgm:spPr/>
    </dgm:pt>
    <dgm:pt modelId="{2D2AE599-7E83-42BC-8FCC-A379F9273F9B}" type="pres">
      <dgm:prSet presAssocID="{035FFB56-3352-4B28-A507-E9B63565BAFE}" presName="linNode" presStyleCnt="0"/>
      <dgm:spPr/>
    </dgm:pt>
    <dgm:pt modelId="{B608FF9F-D63B-4761-B6C7-BC176BD49342}" type="pres">
      <dgm:prSet presAssocID="{035FFB56-3352-4B28-A507-E9B63565BAFE}" presName="parTx" presStyleLbl="revTx" presStyleIdx="0" presStyleCnt="3">
        <dgm:presLayoutVars>
          <dgm:chMax val="1"/>
          <dgm:bulletEnabled val="1"/>
        </dgm:presLayoutVars>
      </dgm:prSet>
      <dgm:spPr/>
    </dgm:pt>
    <dgm:pt modelId="{07C0061B-BAF6-4A04-A192-DEFC189D6034}" type="pres">
      <dgm:prSet presAssocID="{035FFB56-3352-4B28-A507-E9B63565BAFE}" presName="bracket" presStyleLbl="parChTrans1D1" presStyleIdx="0" presStyleCnt="3"/>
      <dgm:spPr/>
    </dgm:pt>
    <dgm:pt modelId="{F29A8AEB-554B-42DB-9FDB-45B4576E4A11}" type="pres">
      <dgm:prSet presAssocID="{035FFB56-3352-4B28-A507-E9B63565BAFE}" presName="spH" presStyleCnt="0"/>
      <dgm:spPr/>
    </dgm:pt>
    <dgm:pt modelId="{59894B43-9F84-4C39-9D43-BFC3D2C36FFC}" type="pres">
      <dgm:prSet presAssocID="{035FFB56-3352-4B28-A507-E9B63565BAFE}" presName="desTx" presStyleLbl="node1" presStyleIdx="0" presStyleCnt="3">
        <dgm:presLayoutVars>
          <dgm:bulletEnabled val="1"/>
        </dgm:presLayoutVars>
      </dgm:prSet>
      <dgm:spPr/>
    </dgm:pt>
    <dgm:pt modelId="{9ABFA6CA-7B81-493F-ADC8-F099DCDDCEC7}" type="pres">
      <dgm:prSet presAssocID="{810A6DFD-A09B-4C6F-BD49-D804F4AD4642}" presName="spV" presStyleCnt="0"/>
      <dgm:spPr/>
    </dgm:pt>
    <dgm:pt modelId="{AB45A3FF-B2F7-4257-A25A-7D20E93CB4E3}" type="pres">
      <dgm:prSet presAssocID="{4DFAF921-81CA-4DA0-ADD2-83B9FD431804}" presName="linNode" presStyleCnt="0"/>
      <dgm:spPr/>
    </dgm:pt>
    <dgm:pt modelId="{B9324A2A-6D86-4EC5-9B8C-FDCE8675311E}" type="pres">
      <dgm:prSet presAssocID="{4DFAF921-81CA-4DA0-ADD2-83B9FD431804}" presName="parTx" presStyleLbl="revTx" presStyleIdx="1" presStyleCnt="3">
        <dgm:presLayoutVars>
          <dgm:chMax val="1"/>
          <dgm:bulletEnabled val="1"/>
        </dgm:presLayoutVars>
      </dgm:prSet>
      <dgm:spPr/>
    </dgm:pt>
    <dgm:pt modelId="{7715A67F-9658-4E59-AD79-29CBFE1160F5}" type="pres">
      <dgm:prSet presAssocID="{4DFAF921-81CA-4DA0-ADD2-83B9FD431804}" presName="bracket" presStyleLbl="parChTrans1D1" presStyleIdx="1" presStyleCnt="3"/>
      <dgm:spPr/>
    </dgm:pt>
    <dgm:pt modelId="{36051A51-C756-4793-89CD-18A0D8B5903F}" type="pres">
      <dgm:prSet presAssocID="{4DFAF921-81CA-4DA0-ADD2-83B9FD431804}" presName="spH" presStyleCnt="0"/>
      <dgm:spPr/>
    </dgm:pt>
    <dgm:pt modelId="{AA87E2A3-6427-4C8E-B2D7-4BDB50245A89}" type="pres">
      <dgm:prSet presAssocID="{4DFAF921-81CA-4DA0-ADD2-83B9FD431804}" presName="desTx" presStyleLbl="node1" presStyleIdx="1" presStyleCnt="3">
        <dgm:presLayoutVars>
          <dgm:bulletEnabled val="1"/>
        </dgm:presLayoutVars>
      </dgm:prSet>
      <dgm:spPr/>
    </dgm:pt>
    <dgm:pt modelId="{B402AF49-813C-42F8-97EC-EC4D6D73C2C0}" type="pres">
      <dgm:prSet presAssocID="{6FB29EFF-5456-4BEB-A10F-A0178A163D9A}" presName="spV" presStyleCnt="0"/>
      <dgm:spPr/>
    </dgm:pt>
    <dgm:pt modelId="{32E0D7A7-231B-4CE3-828A-A2F50034CC52}" type="pres">
      <dgm:prSet presAssocID="{06DF288E-8730-4BA1-BF02-B9FA617E6646}" presName="linNode" presStyleCnt="0"/>
      <dgm:spPr/>
    </dgm:pt>
    <dgm:pt modelId="{B46797E0-4997-4687-88C1-7973A7A3753C}" type="pres">
      <dgm:prSet presAssocID="{06DF288E-8730-4BA1-BF02-B9FA617E6646}" presName="parTx" presStyleLbl="revTx" presStyleIdx="2" presStyleCnt="3">
        <dgm:presLayoutVars>
          <dgm:chMax val="1"/>
          <dgm:bulletEnabled val="1"/>
        </dgm:presLayoutVars>
      </dgm:prSet>
      <dgm:spPr/>
    </dgm:pt>
    <dgm:pt modelId="{9BF4F342-3CB4-466A-A5E7-27B7703ACB31}" type="pres">
      <dgm:prSet presAssocID="{06DF288E-8730-4BA1-BF02-B9FA617E6646}" presName="bracket" presStyleLbl="parChTrans1D1" presStyleIdx="2" presStyleCnt="3"/>
      <dgm:spPr/>
    </dgm:pt>
    <dgm:pt modelId="{34238EE7-50DF-4D5D-9DE1-F6D348B63817}" type="pres">
      <dgm:prSet presAssocID="{06DF288E-8730-4BA1-BF02-B9FA617E6646}" presName="spH" presStyleCnt="0"/>
      <dgm:spPr/>
    </dgm:pt>
    <dgm:pt modelId="{3B3BD09C-31A9-4FA5-B7B2-90E8110BF9ED}" type="pres">
      <dgm:prSet presAssocID="{06DF288E-8730-4BA1-BF02-B9FA617E6646}" presName="desTx" presStyleLbl="node1" presStyleIdx="2" presStyleCnt="3">
        <dgm:presLayoutVars>
          <dgm:bulletEnabled val="1"/>
        </dgm:presLayoutVars>
      </dgm:prSet>
      <dgm:spPr/>
    </dgm:pt>
  </dgm:ptLst>
  <dgm:cxnLst>
    <dgm:cxn modelId="{6E443F0D-75A3-47DE-8234-29D5154D6796}" srcId="{035FFB56-3352-4B28-A507-E9B63565BAFE}" destId="{E807063A-1AC4-444F-825B-FEABD74971CF}" srcOrd="0" destOrd="0" parTransId="{C682D328-963A-4C1C-AC4F-1594BB3CA02C}" sibTransId="{09977E08-3758-4008-8487-B260D0158EA3}"/>
    <dgm:cxn modelId="{11400C14-586C-EA4D-8D0A-9BA15FBD9D11}" type="presOf" srcId="{3A3C476C-72C8-4401-B5B6-587C56DD1189}" destId="{59894B43-9F84-4C39-9D43-BFC3D2C36FFC}" srcOrd="0" destOrd="2" presId="urn:diagrams.loki3.com/BracketList"/>
    <dgm:cxn modelId="{E5824235-F940-8446-B728-8D6C22A5D538}" type="presOf" srcId="{E807063A-1AC4-444F-825B-FEABD74971CF}" destId="{59894B43-9F84-4C39-9D43-BFC3D2C36FFC}" srcOrd="0" destOrd="0" presId="urn:diagrams.loki3.com/BracketList"/>
    <dgm:cxn modelId="{FB9B0050-C211-4F7F-9055-1AEA179D983D}" srcId="{035FFB56-3352-4B28-A507-E9B63565BAFE}" destId="{1ED7748E-E765-4C76-8B9C-38E8D08669A5}" srcOrd="1" destOrd="0" parTransId="{978D96E4-E747-49F2-961C-2ED4D5404559}" sibTransId="{357BB23A-92D1-422A-B3D4-E21AC591116D}"/>
    <dgm:cxn modelId="{595DF755-025A-FE43-B8AB-CCEC2D9F58DD}" type="presOf" srcId="{1ED7748E-E765-4C76-8B9C-38E8D08669A5}" destId="{59894B43-9F84-4C39-9D43-BFC3D2C36FFC}" srcOrd="0" destOrd="1" presId="urn:diagrams.loki3.com/BracketList"/>
    <dgm:cxn modelId="{35304C5C-6E50-5E48-817F-942792935828}" type="presOf" srcId="{06DF288E-8730-4BA1-BF02-B9FA617E6646}" destId="{B46797E0-4997-4687-88C1-7973A7A3753C}" srcOrd="0" destOrd="0" presId="urn:diagrams.loki3.com/BracketList"/>
    <dgm:cxn modelId="{23F5B86E-7926-4C27-917C-A4550097F131}" srcId="{06DF288E-8730-4BA1-BF02-B9FA617E6646}" destId="{5480D4EA-0FFA-4494-874B-46B707186E5C}" srcOrd="1" destOrd="0" parTransId="{9B636FC1-8D44-46D4-9EFD-63D816310155}" sibTransId="{2C6B2A69-4379-4575-B596-39865F837833}"/>
    <dgm:cxn modelId="{C8050B89-5E6A-FB45-AA72-B5B39EA1010C}" type="presOf" srcId="{F0D16A69-328D-42C5-8DD6-ACFE1D3DCF03}" destId="{AA87E2A3-6427-4C8E-B2D7-4BDB50245A89}" srcOrd="0" destOrd="0" presId="urn:diagrams.loki3.com/BracketList"/>
    <dgm:cxn modelId="{8029388C-52C2-4EA6-8D77-D6248CA3A9F9}" srcId="{7B4DD4BE-D624-4A64-BBDC-F9C4AEA9436B}" destId="{4DFAF921-81CA-4DA0-ADD2-83B9FD431804}" srcOrd="1" destOrd="0" parTransId="{1D099459-C9C4-418B-A3C5-6EAE64F984A8}" sibTransId="{6FB29EFF-5456-4BEB-A10F-A0178A163D9A}"/>
    <dgm:cxn modelId="{9B59C78F-212B-FF45-8554-01C6EBF47DE0}" type="presOf" srcId="{47042E70-0388-4FB6-AA82-4C5F5FC113FF}" destId="{AA87E2A3-6427-4C8E-B2D7-4BDB50245A89}" srcOrd="0" destOrd="2" presId="urn:diagrams.loki3.com/BracketList"/>
    <dgm:cxn modelId="{B5097E96-22CE-4B51-9692-639814030DDB}" srcId="{7B4DD4BE-D624-4A64-BBDC-F9C4AEA9436B}" destId="{035FFB56-3352-4B28-A507-E9B63565BAFE}" srcOrd="0" destOrd="0" parTransId="{860D2A3A-5ACB-432F-912C-99115F05EDCC}" sibTransId="{810A6DFD-A09B-4C6F-BD49-D804F4AD4642}"/>
    <dgm:cxn modelId="{09B71A9B-AC5D-0248-B03D-F8F3F2F3C74A}" type="presOf" srcId="{4DFAF921-81CA-4DA0-ADD2-83B9FD431804}" destId="{B9324A2A-6D86-4EC5-9B8C-FDCE8675311E}" srcOrd="0" destOrd="0" presId="urn:diagrams.loki3.com/BracketList"/>
    <dgm:cxn modelId="{48CE71A1-20A2-3242-9C00-622274536098}" type="presOf" srcId="{7B4DD4BE-D624-4A64-BBDC-F9C4AEA9436B}" destId="{387A1694-C183-40E3-9338-95CA78180051}" srcOrd="0" destOrd="0" presId="urn:diagrams.loki3.com/BracketList"/>
    <dgm:cxn modelId="{3D200BA6-1053-470A-A8E6-FD956734CBE3}" srcId="{7B4DD4BE-D624-4A64-BBDC-F9C4AEA9436B}" destId="{06DF288E-8730-4BA1-BF02-B9FA617E6646}" srcOrd="2" destOrd="0" parTransId="{7BF49179-7259-45BB-8847-D9BE68780187}" sibTransId="{D9192738-0937-4165-9160-B8533665A50E}"/>
    <dgm:cxn modelId="{9E4534B4-955D-A942-82EA-62F3A6852C4E}" type="presOf" srcId="{5480D4EA-0FFA-4494-874B-46B707186E5C}" destId="{3B3BD09C-31A9-4FA5-B7B2-90E8110BF9ED}" srcOrd="0" destOrd="1" presId="urn:diagrams.loki3.com/BracketList"/>
    <dgm:cxn modelId="{9B4A83B7-B654-446C-977F-A84743446C20}" srcId="{06DF288E-8730-4BA1-BF02-B9FA617E6646}" destId="{F9E9BB58-9BD8-49F2-A3BA-6FC933B4CE47}" srcOrd="0" destOrd="0" parTransId="{DEF3F242-A80C-40BB-8D4C-FDE42A573093}" sibTransId="{662D201F-47B6-41FD-AF29-EF355DFCDBA6}"/>
    <dgm:cxn modelId="{F12E73C6-D9FD-9645-8AD7-26D703ABA8DC}" type="presOf" srcId="{685B1270-09EB-44F4-AA2C-ED84C7FFAB2A}" destId="{AA87E2A3-6427-4C8E-B2D7-4BDB50245A89}" srcOrd="0" destOrd="1" presId="urn:diagrams.loki3.com/BracketList"/>
    <dgm:cxn modelId="{016F18D0-97EA-489A-9C15-AF865D641A7D}" srcId="{4DFAF921-81CA-4DA0-ADD2-83B9FD431804}" destId="{685B1270-09EB-44F4-AA2C-ED84C7FFAB2A}" srcOrd="1" destOrd="0" parTransId="{C7193E53-B9DC-4D67-B0D6-503A40D2AE89}" sibTransId="{D518EAA5-A2FE-4F1E-8F26-EC32B06E1B93}"/>
    <dgm:cxn modelId="{2CF26AE2-6454-1C47-A731-B34B554354DE}" type="presOf" srcId="{035FFB56-3352-4B28-A507-E9B63565BAFE}" destId="{B608FF9F-D63B-4761-B6C7-BC176BD49342}" srcOrd="0" destOrd="0" presId="urn:diagrams.loki3.com/BracketList"/>
    <dgm:cxn modelId="{1DA8B0E2-C533-479A-8949-DDD0D0B618EF}" srcId="{4DFAF921-81CA-4DA0-ADD2-83B9FD431804}" destId="{47042E70-0388-4FB6-AA82-4C5F5FC113FF}" srcOrd="2" destOrd="0" parTransId="{249D7EE0-EFE2-4423-96FE-8728B6DDF2B7}" sibTransId="{0EFA77B5-D19F-4570-BBB2-15965D2EF31E}"/>
    <dgm:cxn modelId="{D9483AE4-BC64-4ECE-A640-07503D893775}" srcId="{4DFAF921-81CA-4DA0-ADD2-83B9FD431804}" destId="{F0D16A69-328D-42C5-8DD6-ACFE1D3DCF03}" srcOrd="0" destOrd="0" parTransId="{AE95C0E5-12EF-4647-9D03-4D9F0ECA93BA}" sibTransId="{D9D91AD2-5212-412A-8AD0-39E7ED81752D}"/>
    <dgm:cxn modelId="{173DDDF9-96D0-48F7-BEA3-E48F53F294D0}" srcId="{035FFB56-3352-4B28-A507-E9B63565BAFE}" destId="{3A3C476C-72C8-4401-B5B6-587C56DD1189}" srcOrd="2" destOrd="0" parTransId="{E17959AB-3F7E-4A45-BDF2-5821520D7140}" sibTransId="{C1E768C0-FF66-42E0-AE80-872D001B33F5}"/>
    <dgm:cxn modelId="{C9FF61FD-A84D-5D45-8759-D42A18206A07}" type="presOf" srcId="{F9E9BB58-9BD8-49F2-A3BA-6FC933B4CE47}" destId="{3B3BD09C-31A9-4FA5-B7B2-90E8110BF9ED}" srcOrd="0" destOrd="0" presId="urn:diagrams.loki3.com/BracketList"/>
    <dgm:cxn modelId="{74AF6971-73E2-974D-8CF9-4651C749630E}" type="presParOf" srcId="{387A1694-C183-40E3-9338-95CA78180051}" destId="{2D2AE599-7E83-42BC-8FCC-A379F9273F9B}" srcOrd="0" destOrd="0" presId="urn:diagrams.loki3.com/BracketList"/>
    <dgm:cxn modelId="{4C60F733-C74D-E54B-818D-AA0BD0E70F70}" type="presParOf" srcId="{2D2AE599-7E83-42BC-8FCC-A379F9273F9B}" destId="{B608FF9F-D63B-4761-B6C7-BC176BD49342}" srcOrd="0" destOrd="0" presId="urn:diagrams.loki3.com/BracketList"/>
    <dgm:cxn modelId="{04479A23-C451-EF48-85FA-76EC3BF8E3FD}" type="presParOf" srcId="{2D2AE599-7E83-42BC-8FCC-A379F9273F9B}" destId="{07C0061B-BAF6-4A04-A192-DEFC189D6034}" srcOrd="1" destOrd="0" presId="urn:diagrams.loki3.com/BracketList"/>
    <dgm:cxn modelId="{76ACA98B-3E16-BA40-9EB4-843946F73BF9}" type="presParOf" srcId="{2D2AE599-7E83-42BC-8FCC-A379F9273F9B}" destId="{F29A8AEB-554B-42DB-9FDB-45B4576E4A11}" srcOrd="2" destOrd="0" presId="urn:diagrams.loki3.com/BracketList"/>
    <dgm:cxn modelId="{00960054-68C2-E44D-BD6B-62E16C8F0B72}" type="presParOf" srcId="{2D2AE599-7E83-42BC-8FCC-A379F9273F9B}" destId="{59894B43-9F84-4C39-9D43-BFC3D2C36FFC}" srcOrd="3" destOrd="0" presId="urn:diagrams.loki3.com/BracketList"/>
    <dgm:cxn modelId="{77104888-BDB3-EE42-9C72-1FF92EA0195A}" type="presParOf" srcId="{387A1694-C183-40E3-9338-95CA78180051}" destId="{9ABFA6CA-7B81-493F-ADC8-F099DCDDCEC7}" srcOrd="1" destOrd="0" presId="urn:diagrams.loki3.com/BracketList"/>
    <dgm:cxn modelId="{3D53C214-7189-324F-A3C6-00BB3C4706AB}" type="presParOf" srcId="{387A1694-C183-40E3-9338-95CA78180051}" destId="{AB45A3FF-B2F7-4257-A25A-7D20E93CB4E3}" srcOrd="2" destOrd="0" presId="urn:diagrams.loki3.com/BracketList"/>
    <dgm:cxn modelId="{EA349B6A-D413-8046-B51E-9F04DE9A6C82}" type="presParOf" srcId="{AB45A3FF-B2F7-4257-A25A-7D20E93CB4E3}" destId="{B9324A2A-6D86-4EC5-9B8C-FDCE8675311E}" srcOrd="0" destOrd="0" presId="urn:diagrams.loki3.com/BracketList"/>
    <dgm:cxn modelId="{77E97F6D-1E6C-A644-85A5-BE83827BD460}" type="presParOf" srcId="{AB45A3FF-B2F7-4257-A25A-7D20E93CB4E3}" destId="{7715A67F-9658-4E59-AD79-29CBFE1160F5}" srcOrd="1" destOrd="0" presId="urn:diagrams.loki3.com/BracketList"/>
    <dgm:cxn modelId="{5E87B51E-6F40-B54E-A327-A3FE3838ADFA}" type="presParOf" srcId="{AB45A3FF-B2F7-4257-A25A-7D20E93CB4E3}" destId="{36051A51-C756-4793-89CD-18A0D8B5903F}" srcOrd="2" destOrd="0" presId="urn:diagrams.loki3.com/BracketList"/>
    <dgm:cxn modelId="{C8F62557-C2BB-0643-B4C1-C8504C0D2CED}" type="presParOf" srcId="{AB45A3FF-B2F7-4257-A25A-7D20E93CB4E3}" destId="{AA87E2A3-6427-4C8E-B2D7-4BDB50245A89}" srcOrd="3" destOrd="0" presId="urn:diagrams.loki3.com/BracketList"/>
    <dgm:cxn modelId="{262925BD-6A61-D946-BE08-8899469F5BB2}" type="presParOf" srcId="{387A1694-C183-40E3-9338-95CA78180051}" destId="{B402AF49-813C-42F8-97EC-EC4D6D73C2C0}" srcOrd="3" destOrd="0" presId="urn:diagrams.loki3.com/BracketList"/>
    <dgm:cxn modelId="{7D5010ED-8BF6-0B43-BF1D-C48381023109}" type="presParOf" srcId="{387A1694-C183-40E3-9338-95CA78180051}" destId="{32E0D7A7-231B-4CE3-828A-A2F50034CC52}" srcOrd="4" destOrd="0" presId="urn:diagrams.loki3.com/BracketList"/>
    <dgm:cxn modelId="{13C64CED-ED88-D545-9912-9FB11FB18013}" type="presParOf" srcId="{32E0D7A7-231B-4CE3-828A-A2F50034CC52}" destId="{B46797E0-4997-4687-88C1-7973A7A3753C}" srcOrd="0" destOrd="0" presId="urn:diagrams.loki3.com/BracketList"/>
    <dgm:cxn modelId="{8F37DC23-B717-FD4C-92C4-5D2FAC531000}" type="presParOf" srcId="{32E0D7A7-231B-4CE3-828A-A2F50034CC52}" destId="{9BF4F342-3CB4-466A-A5E7-27B7703ACB31}" srcOrd="1" destOrd="0" presId="urn:diagrams.loki3.com/BracketList"/>
    <dgm:cxn modelId="{A4123A36-F492-CD4E-B1B5-1AB79D1072D2}" type="presParOf" srcId="{32E0D7A7-231B-4CE3-828A-A2F50034CC52}" destId="{34238EE7-50DF-4D5D-9DE1-F6D348B63817}" srcOrd="2" destOrd="0" presId="urn:diagrams.loki3.com/BracketList"/>
    <dgm:cxn modelId="{E00596AB-BBF6-9049-BCFF-00A20E6246F1}" type="presParOf" srcId="{32E0D7A7-231B-4CE3-828A-A2F50034CC52}" destId="{3B3BD09C-31A9-4FA5-B7B2-90E8110BF9ED}"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2A983A0-C7ED-43E5-BDD0-FD9386946840}" type="doc">
      <dgm:prSet loTypeId="urn:microsoft.com/office/officeart/2005/8/layout/vList4" loCatId="list" qsTypeId="urn:microsoft.com/office/officeart/2005/8/quickstyle/simple2" qsCatId="simple" csTypeId="urn:microsoft.com/office/officeart/2005/8/colors/accent1_2" csCatId="accent1" phldr="1"/>
      <dgm:spPr/>
      <dgm:t>
        <a:bodyPr/>
        <a:lstStyle/>
        <a:p>
          <a:endParaRPr lang="en-US"/>
        </a:p>
      </dgm:t>
    </dgm:pt>
    <dgm:pt modelId="{D2B9DDB3-31DA-42B8-9F4C-5CB3A515443F}">
      <dgm:prSet custT="1"/>
      <dgm:spPr/>
      <dgm:t>
        <a:bodyPr/>
        <a:lstStyle/>
        <a:p>
          <a:pPr rtl="0"/>
          <a:r>
            <a:rPr lang="en-US" sz="3200" dirty="0">
              <a:solidFill>
                <a:schemeClr val="tx1"/>
              </a:solidFill>
            </a:rPr>
            <a:t>At least every 6 months:</a:t>
          </a:r>
        </a:p>
      </dgm:t>
    </dgm:pt>
    <dgm:pt modelId="{A605554D-FFB3-4D29-A457-349B4C44C6A9}" type="parTrans" cxnId="{CFD8B15F-36B9-4C13-A278-74182309847F}">
      <dgm:prSet/>
      <dgm:spPr/>
      <dgm:t>
        <a:bodyPr/>
        <a:lstStyle/>
        <a:p>
          <a:endParaRPr lang="en-US"/>
        </a:p>
      </dgm:t>
    </dgm:pt>
    <dgm:pt modelId="{10C6AADF-6530-4628-B4D8-7DBEEF9F110F}" type="sibTrans" cxnId="{CFD8B15F-36B9-4C13-A278-74182309847F}">
      <dgm:prSet/>
      <dgm:spPr/>
      <dgm:t>
        <a:bodyPr/>
        <a:lstStyle/>
        <a:p>
          <a:endParaRPr lang="en-US"/>
        </a:p>
      </dgm:t>
    </dgm:pt>
    <dgm:pt modelId="{AC77F2DA-11D5-4811-815F-355ED2B124E5}">
      <dgm:prSet custT="1"/>
      <dgm:spPr/>
      <dgm:t>
        <a:bodyPr/>
        <a:lstStyle/>
        <a:p>
          <a:pPr rtl="0"/>
          <a:r>
            <a:rPr lang="en-US" sz="2600" dirty="0">
              <a:solidFill>
                <a:schemeClr val="tx1"/>
              </a:solidFill>
            </a:rPr>
            <a:t>Identify barriers.</a:t>
          </a:r>
        </a:p>
      </dgm:t>
    </dgm:pt>
    <dgm:pt modelId="{9B60945E-8571-495E-A814-6B9C420BF636}" type="parTrans" cxnId="{D5D08BA1-B422-49CC-9B18-590573AA003A}">
      <dgm:prSet/>
      <dgm:spPr/>
      <dgm:t>
        <a:bodyPr/>
        <a:lstStyle/>
        <a:p>
          <a:endParaRPr lang="en-US"/>
        </a:p>
      </dgm:t>
    </dgm:pt>
    <dgm:pt modelId="{5AA64C5A-6F37-4F67-AA49-2AF2B5AF57E3}" type="sibTrans" cxnId="{D5D08BA1-B422-49CC-9B18-590573AA003A}">
      <dgm:prSet/>
      <dgm:spPr/>
      <dgm:t>
        <a:bodyPr/>
        <a:lstStyle/>
        <a:p>
          <a:endParaRPr lang="en-US"/>
        </a:p>
      </dgm:t>
    </dgm:pt>
    <dgm:pt modelId="{7DB45E79-CB4E-4040-9D1F-ED3DD6E9D5A9}">
      <dgm:prSet custT="1"/>
      <dgm:spPr/>
      <dgm:t>
        <a:bodyPr/>
        <a:lstStyle/>
        <a:p>
          <a:pPr rtl="0"/>
          <a:r>
            <a:rPr lang="en-US" sz="2600" dirty="0">
              <a:solidFill>
                <a:schemeClr val="tx1"/>
              </a:solidFill>
            </a:rPr>
            <a:t>Re-assess priorities.</a:t>
          </a:r>
        </a:p>
      </dgm:t>
    </dgm:pt>
    <dgm:pt modelId="{339CADE9-559A-4487-BA4C-D84A3E317FC1}" type="parTrans" cxnId="{31BE1597-F097-4948-9EF1-15619E477E4D}">
      <dgm:prSet/>
      <dgm:spPr/>
      <dgm:t>
        <a:bodyPr/>
        <a:lstStyle/>
        <a:p>
          <a:endParaRPr lang="en-US"/>
        </a:p>
      </dgm:t>
    </dgm:pt>
    <dgm:pt modelId="{3A3BEE2E-8374-49FF-B420-2E05F91BCAAC}" type="sibTrans" cxnId="{31BE1597-F097-4948-9EF1-15619E477E4D}">
      <dgm:prSet/>
      <dgm:spPr/>
      <dgm:t>
        <a:bodyPr/>
        <a:lstStyle/>
        <a:p>
          <a:endParaRPr lang="en-US"/>
        </a:p>
      </dgm:t>
    </dgm:pt>
    <dgm:pt modelId="{8CCABE2C-1399-1E4A-8BE4-81D7A280F169}">
      <dgm:prSet custT="1"/>
      <dgm:spPr/>
      <dgm:t>
        <a:bodyPr/>
        <a:lstStyle/>
        <a:p>
          <a:pPr rtl="0"/>
          <a:r>
            <a:rPr lang="en-US" sz="2600" dirty="0">
              <a:solidFill>
                <a:schemeClr val="tx1"/>
              </a:solidFill>
            </a:rPr>
            <a:t>Clarify preferences.</a:t>
          </a:r>
        </a:p>
      </dgm:t>
    </dgm:pt>
    <dgm:pt modelId="{2B69A300-5BFF-0E4B-8585-6D67C211EC63}" type="parTrans" cxnId="{83FDA4E2-B7ED-6849-9F83-43F0BEAE52C8}">
      <dgm:prSet/>
      <dgm:spPr/>
      <dgm:t>
        <a:bodyPr/>
        <a:lstStyle/>
        <a:p>
          <a:endParaRPr lang="en-US"/>
        </a:p>
      </dgm:t>
    </dgm:pt>
    <dgm:pt modelId="{93A63C3F-DC30-7146-B482-D7F9831BCECA}" type="sibTrans" cxnId="{83FDA4E2-B7ED-6849-9F83-43F0BEAE52C8}">
      <dgm:prSet/>
      <dgm:spPr/>
      <dgm:t>
        <a:bodyPr/>
        <a:lstStyle/>
        <a:p>
          <a:endParaRPr lang="en-US"/>
        </a:p>
      </dgm:t>
    </dgm:pt>
    <dgm:pt modelId="{49FFB0EA-39DF-B54D-9E8D-B19FDAA84F5F}">
      <dgm:prSet custT="1"/>
      <dgm:spPr/>
      <dgm:t>
        <a:bodyPr/>
        <a:lstStyle/>
        <a:p>
          <a:pPr rtl="0"/>
          <a:r>
            <a:rPr lang="en-US" sz="2600" dirty="0">
              <a:solidFill>
                <a:schemeClr val="tx1"/>
              </a:solidFill>
            </a:rPr>
            <a:t>Refresh goals.</a:t>
          </a:r>
        </a:p>
      </dgm:t>
    </dgm:pt>
    <dgm:pt modelId="{220D4E01-CB2C-D743-A6D2-F22A7ADB018A}" type="parTrans" cxnId="{F7B26595-CD9E-C249-BF33-E576CE961CCD}">
      <dgm:prSet/>
      <dgm:spPr/>
      <dgm:t>
        <a:bodyPr/>
        <a:lstStyle/>
        <a:p>
          <a:endParaRPr lang="en-US"/>
        </a:p>
      </dgm:t>
    </dgm:pt>
    <dgm:pt modelId="{352C4640-841C-6B4E-963D-D26438C718CE}" type="sibTrans" cxnId="{F7B26595-CD9E-C249-BF33-E576CE961CCD}">
      <dgm:prSet/>
      <dgm:spPr/>
      <dgm:t>
        <a:bodyPr/>
        <a:lstStyle/>
        <a:p>
          <a:endParaRPr lang="en-US"/>
        </a:p>
      </dgm:t>
    </dgm:pt>
    <dgm:pt modelId="{30A25642-632A-42F1-9460-A73E6018C113}">
      <dgm:prSet custT="1"/>
      <dgm:spPr/>
      <dgm:t>
        <a:bodyPr/>
        <a:lstStyle/>
        <a:p>
          <a:pPr rtl="0"/>
          <a:r>
            <a:rPr lang="en-US" sz="2600" dirty="0">
              <a:solidFill>
                <a:schemeClr val="tx1"/>
              </a:solidFill>
            </a:rPr>
            <a:t>Document steps achieved.</a:t>
          </a:r>
        </a:p>
      </dgm:t>
    </dgm:pt>
    <dgm:pt modelId="{7AABCA08-4412-47E4-A1BD-9567E457281E}" type="sibTrans" cxnId="{FF88742C-4A56-4FAC-983A-D808D5FC81DA}">
      <dgm:prSet/>
      <dgm:spPr/>
      <dgm:t>
        <a:bodyPr/>
        <a:lstStyle/>
        <a:p>
          <a:endParaRPr lang="en-US"/>
        </a:p>
      </dgm:t>
    </dgm:pt>
    <dgm:pt modelId="{940A1DFE-BE38-4B1C-8F7E-D80F4345D127}" type="parTrans" cxnId="{FF88742C-4A56-4FAC-983A-D808D5FC81DA}">
      <dgm:prSet/>
      <dgm:spPr/>
      <dgm:t>
        <a:bodyPr/>
        <a:lstStyle/>
        <a:p>
          <a:endParaRPr lang="en-US"/>
        </a:p>
      </dgm:t>
    </dgm:pt>
    <dgm:pt modelId="{2382497C-6A7C-C246-A440-33DC4948CC6D}">
      <dgm:prSet custT="1"/>
      <dgm:spPr/>
      <dgm:t>
        <a:bodyPr/>
        <a:lstStyle/>
        <a:p>
          <a:pPr rtl="0"/>
          <a:r>
            <a:rPr lang="en-US" sz="2600" dirty="0">
              <a:solidFill>
                <a:schemeClr val="tx1"/>
              </a:solidFill>
            </a:rPr>
            <a:t>Identify adjustments needed to supports.</a:t>
          </a:r>
        </a:p>
      </dgm:t>
    </dgm:pt>
    <dgm:pt modelId="{766BCB7E-2CC1-BE4C-8320-0B84C4526FB9}" type="parTrans" cxnId="{C04EB535-5A52-4443-B23C-3903AAEDF6E0}">
      <dgm:prSet/>
      <dgm:spPr/>
      <dgm:t>
        <a:bodyPr/>
        <a:lstStyle/>
        <a:p>
          <a:endParaRPr lang="en-US"/>
        </a:p>
      </dgm:t>
    </dgm:pt>
    <dgm:pt modelId="{F40C3750-D25E-3F4A-A954-BF1BBB255061}" type="sibTrans" cxnId="{C04EB535-5A52-4443-B23C-3903AAEDF6E0}">
      <dgm:prSet/>
      <dgm:spPr/>
      <dgm:t>
        <a:bodyPr/>
        <a:lstStyle/>
        <a:p>
          <a:endParaRPr lang="en-US"/>
        </a:p>
      </dgm:t>
    </dgm:pt>
    <dgm:pt modelId="{CDAB5CB7-A3A1-9949-9466-746D4C233B58}">
      <dgm:prSet custT="1"/>
      <dgm:spPr/>
      <dgm:t>
        <a:bodyPr/>
        <a:lstStyle/>
        <a:p>
          <a:pPr rtl="0"/>
          <a:r>
            <a:rPr lang="en-US" sz="2600" dirty="0">
              <a:solidFill>
                <a:schemeClr val="tx1"/>
              </a:solidFill>
            </a:rPr>
            <a:t>Achievements build CONFIDENCE and COMPETENCE.</a:t>
          </a:r>
        </a:p>
      </dgm:t>
    </dgm:pt>
    <dgm:pt modelId="{5949885A-7998-A94C-B826-6D28F0D6A2A0}" type="parTrans" cxnId="{08AB25B8-B333-BE45-A156-EE58BA5E8000}">
      <dgm:prSet/>
      <dgm:spPr/>
    </dgm:pt>
    <dgm:pt modelId="{9F13620E-11FD-604F-AC8E-A48D69437E65}" type="sibTrans" cxnId="{08AB25B8-B333-BE45-A156-EE58BA5E8000}">
      <dgm:prSet/>
      <dgm:spPr/>
    </dgm:pt>
    <dgm:pt modelId="{30F800F5-BB62-4086-80AE-3B7838D0D116}" type="pres">
      <dgm:prSet presAssocID="{92A983A0-C7ED-43E5-BDD0-FD9386946840}" presName="linear" presStyleCnt="0">
        <dgm:presLayoutVars>
          <dgm:dir/>
          <dgm:resizeHandles val="exact"/>
        </dgm:presLayoutVars>
      </dgm:prSet>
      <dgm:spPr/>
    </dgm:pt>
    <dgm:pt modelId="{4A9071C1-0B38-46A6-8FA2-42E2E83A7F68}" type="pres">
      <dgm:prSet presAssocID="{D2B9DDB3-31DA-42B8-9F4C-5CB3A515443F}" presName="comp" presStyleCnt="0"/>
      <dgm:spPr/>
    </dgm:pt>
    <dgm:pt modelId="{2E91DA3B-D2D7-4C1B-B6CD-7A7A9DF388C2}" type="pres">
      <dgm:prSet presAssocID="{D2B9DDB3-31DA-42B8-9F4C-5CB3A515443F}" presName="box" presStyleLbl="node1" presStyleIdx="0" presStyleCnt="1" custLinFactNeighborX="0" custLinFactNeighborY="5063"/>
      <dgm:spPr/>
    </dgm:pt>
    <dgm:pt modelId="{1621AEFF-3ADC-45F7-ACD0-F6861D786F62}" type="pres">
      <dgm:prSet presAssocID="{D2B9DDB3-31DA-42B8-9F4C-5CB3A515443F}" presName="img" presStyleLbl="fgImgPlace1" presStyleIdx="0" presStyleCnt="1" custScaleX="110783" custScaleY="67414" custLinFactNeighborX="-7128" custLinFactNeighborY="-396"/>
      <dgm:spPr>
        <a:blipFill rotWithShape="1">
          <a:blip xmlns:r="http://schemas.openxmlformats.org/officeDocument/2006/relationships" r:embed="rId1"/>
          <a:stretch>
            <a:fillRect/>
          </a:stretch>
        </a:blipFill>
      </dgm:spPr>
    </dgm:pt>
    <dgm:pt modelId="{9AA2BE9F-5EE5-486E-8087-E816D18194C8}" type="pres">
      <dgm:prSet presAssocID="{D2B9DDB3-31DA-42B8-9F4C-5CB3A515443F}" presName="text" presStyleLbl="node1" presStyleIdx="0" presStyleCnt="1">
        <dgm:presLayoutVars>
          <dgm:bulletEnabled val="1"/>
        </dgm:presLayoutVars>
      </dgm:prSet>
      <dgm:spPr/>
    </dgm:pt>
  </dgm:ptLst>
  <dgm:cxnLst>
    <dgm:cxn modelId="{D16C960E-51F6-0641-AD30-17A42AE1EAB5}" type="presOf" srcId="{49FFB0EA-39DF-B54D-9E8D-B19FDAA84F5F}" destId="{2E91DA3B-D2D7-4C1B-B6CD-7A7A9DF388C2}" srcOrd="0" destOrd="7" presId="urn:microsoft.com/office/officeart/2005/8/layout/vList4"/>
    <dgm:cxn modelId="{FFBC800F-E029-6F49-99B6-449B2191E5CA}" type="presOf" srcId="{92A983A0-C7ED-43E5-BDD0-FD9386946840}" destId="{30F800F5-BB62-4086-80AE-3B7838D0D116}" srcOrd="0" destOrd="0" presId="urn:microsoft.com/office/officeart/2005/8/layout/vList4"/>
    <dgm:cxn modelId="{F9BBBE10-1833-0B48-A963-180612DC8339}" type="presOf" srcId="{D2B9DDB3-31DA-42B8-9F4C-5CB3A515443F}" destId="{2E91DA3B-D2D7-4C1B-B6CD-7A7A9DF388C2}" srcOrd="0" destOrd="0" presId="urn:microsoft.com/office/officeart/2005/8/layout/vList4"/>
    <dgm:cxn modelId="{A79D0E2A-C479-BD49-909F-34710DC74A4D}" type="presOf" srcId="{AC77F2DA-11D5-4811-815F-355ED2B124E5}" destId="{2E91DA3B-D2D7-4C1B-B6CD-7A7A9DF388C2}" srcOrd="0" destOrd="3" presId="urn:microsoft.com/office/officeart/2005/8/layout/vList4"/>
    <dgm:cxn modelId="{FF88742C-4A56-4FAC-983A-D808D5FC81DA}" srcId="{D2B9DDB3-31DA-42B8-9F4C-5CB3A515443F}" destId="{30A25642-632A-42F1-9460-A73E6018C113}" srcOrd="0" destOrd="0" parTransId="{940A1DFE-BE38-4B1C-8F7E-D80F4345D127}" sibTransId="{7AABCA08-4412-47E4-A1BD-9567E457281E}"/>
    <dgm:cxn modelId="{C04EB535-5A52-4443-B23C-3903AAEDF6E0}" srcId="{D2B9DDB3-31DA-42B8-9F4C-5CB3A515443F}" destId="{2382497C-6A7C-C246-A440-33DC4948CC6D}" srcOrd="3" destOrd="0" parTransId="{766BCB7E-2CC1-BE4C-8320-0B84C4526FB9}" sibTransId="{F40C3750-D25E-3F4A-A954-BF1BBB255061}"/>
    <dgm:cxn modelId="{CA8F7B58-5E99-7D40-9449-22B0AE2B73E8}" type="presOf" srcId="{8CCABE2C-1399-1E4A-8BE4-81D7A280F169}" destId="{9AA2BE9F-5EE5-486E-8087-E816D18194C8}" srcOrd="1" destOrd="6" presId="urn:microsoft.com/office/officeart/2005/8/layout/vList4"/>
    <dgm:cxn modelId="{CFD8B15F-36B9-4C13-A278-74182309847F}" srcId="{92A983A0-C7ED-43E5-BDD0-FD9386946840}" destId="{D2B9DDB3-31DA-42B8-9F4C-5CB3A515443F}" srcOrd="0" destOrd="0" parTransId="{A605554D-FFB3-4D29-A457-349B4C44C6A9}" sibTransId="{10C6AADF-6530-4628-B4D8-7DBEEF9F110F}"/>
    <dgm:cxn modelId="{DB021164-2419-104A-8329-3B7A9F214912}" type="presOf" srcId="{7DB45E79-CB4E-4040-9D1F-ED3DD6E9D5A9}" destId="{2E91DA3B-D2D7-4C1B-B6CD-7A7A9DF388C2}" srcOrd="0" destOrd="5" presId="urn:microsoft.com/office/officeart/2005/8/layout/vList4"/>
    <dgm:cxn modelId="{8AD93C6D-1585-A647-A523-F6B8AEC27A92}" type="presOf" srcId="{8CCABE2C-1399-1E4A-8BE4-81D7A280F169}" destId="{2E91DA3B-D2D7-4C1B-B6CD-7A7A9DF388C2}" srcOrd="0" destOrd="6" presId="urn:microsoft.com/office/officeart/2005/8/layout/vList4"/>
    <dgm:cxn modelId="{AE73A277-F00D-244B-B3EE-C9493E64EA9F}" type="presOf" srcId="{2382497C-6A7C-C246-A440-33DC4948CC6D}" destId="{9AA2BE9F-5EE5-486E-8087-E816D18194C8}" srcOrd="1" destOrd="4" presId="urn:microsoft.com/office/officeart/2005/8/layout/vList4"/>
    <dgm:cxn modelId="{2642F38F-4532-1049-AC7E-7CF6B858E107}" type="presOf" srcId="{7DB45E79-CB4E-4040-9D1F-ED3DD6E9D5A9}" destId="{9AA2BE9F-5EE5-486E-8087-E816D18194C8}" srcOrd="1" destOrd="5" presId="urn:microsoft.com/office/officeart/2005/8/layout/vList4"/>
    <dgm:cxn modelId="{F7B26595-CD9E-C249-BF33-E576CE961CCD}" srcId="{D2B9DDB3-31DA-42B8-9F4C-5CB3A515443F}" destId="{49FFB0EA-39DF-B54D-9E8D-B19FDAA84F5F}" srcOrd="6" destOrd="0" parTransId="{220D4E01-CB2C-D743-A6D2-F22A7ADB018A}" sibTransId="{352C4640-841C-6B4E-963D-D26438C718CE}"/>
    <dgm:cxn modelId="{31BE1597-F097-4948-9EF1-15619E477E4D}" srcId="{D2B9DDB3-31DA-42B8-9F4C-5CB3A515443F}" destId="{7DB45E79-CB4E-4040-9D1F-ED3DD6E9D5A9}" srcOrd="4" destOrd="0" parTransId="{339CADE9-559A-4487-BA4C-D84A3E317FC1}" sibTransId="{3A3BEE2E-8374-49FF-B420-2E05F91BCAAC}"/>
    <dgm:cxn modelId="{B8E1F99A-79E9-254F-87D8-BC0BDE6990DE}" type="presOf" srcId="{30A25642-632A-42F1-9460-A73E6018C113}" destId="{9AA2BE9F-5EE5-486E-8087-E816D18194C8}" srcOrd="1" destOrd="1" presId="urn:microsoft.com/office/officeart/2005/8/layout/vList4"/>
    <dgm:cxn modelId="{28BABF9E-7B98-784C-89BD-D06FD72D2E9D}" type="presOf" srcId="{D2B9DDB3-31DA-42B8-9F4C-5CB3A515443F}" destId="{9AA2BE9F-5EE5-486E-8087-E816D18194C8}" srcOrd="1" destOrd="0" presId="urn:microsoft.com/office/officeart/2005/8/layout/vList4"/>
    <dgm:cxn modelId="{D5D08BA1-B422-49CC-9B18-590573AA003A}" srcId="{D2B9DDB3-31DA-42B8-9F4C-5CB3A515443F}" destId="{AC77F2DA-11D5-4811-815F-355ED2B124E5}" srcOrd="2" destOrd="0" parTransId="{9B60945E-8571-495E-A814-6B9C420BF636}" sibTransId="{5AA64C5A-6F37-4F67-AA49-2AF2B5AF57E3}"/>
    <dgm:cxn modelId="{D533A9A3-385E-9845-B0D4-D1F9C02AA2F0}" type="presOf" srcId="{AC77F2DA-11D5-4811-815F-355ED2B124E5}" destId="{9AA2BE9F-5EE5-486E-8087-E816D18194C8}" srcOrd="1" destOrd="3" presId="urn:microsoft.com/office/officeart/2005/8/layout/vList4"/>
    <dgm:cxn modelId="{7A27B4A5-01B9-6040-A919-B39234B6F1EB}" type="presOf" srcId="{2382497C-6A7C-C246-A440-33DC4948CC6D}" destId="{2E91DA3B-D2D7-4C1B-B6CD-7A7A9DF388C2}" srcOrd="0" destOrd="4" presId="urn:microsoft.com/office/officeart/2005/8/layout/vList4"/>
    <dgm:cxn modelId="{08AB25B8-B333-BE45-A156-EE58BA5E8000}" srcId="{D2B9DDB3-31DA-42B8-9F4C-5CB3A515443F}" destId="{CDAB5CB7-A3A1-9949-9466-746D4C233B58}" srcOrd="1" destOrd="0" parTransId="{5949885A-7998-A94C-B826-6D28F0D6A2A0}" sibTransId="{9F13620E-11FD-604F-AC8E-A48D69437E65}"/>
    <dgm:cxn modelId="{D1A5CDCC-5048-5747-A14C-9068607BDA44}" type="presOf" srcId="{CDAB5CB7-A3A1-9949-9466-746D4C233B58}" destId="{2E91DA3B-D2D7-4C1B-B6CD-7A7A9DF388C2}" srcOrd="0" destOrd="2" presId="urn:microsoft.com/office/officeart/2005/8/layout/vList4"/>
    <dgm:cxn modelId="{7FB4DFCD-D997-B641-9D95-4D8A840581C7}" type="presOf" srcId="{30A25642-632A-42F1-9460-A73E6018C113}" destId="{2E91DA3B-D2D7-4C1B-B6CD-7A7A9DF388C2}" srcOrd="0" destOrd="1" presId="urn:microsoft.com/office/officeart/2005/8/layout/vList4"/>
    <dgm:cxn modelId="{4D2B93CF-9D8A-4D4A-9D77-18559CB68605}" type="presOf" srcId="{49FFB0EA-39DF-B54D-9E8D-B19FDAA84F5F}" destId="{9AA2BE9F-5EE5-486E-8087-E816D18194C8}" srcOrd="1" destOrd="7" presId="urn:microsoft.com/office/officeart/2005/8/layout/vList4"/>
    <dgm:cxn modelId="{83FDA4E2-B7ED-6849-9F83-43F0BEAE52C8}" srcId="{D2B9DDB3-31DA-42B8-9F4C-5CB3A515443F}" destId="{8CCABE2C-1399-1E4A-8BE4-81D7A280F169}" srcOrd="5" destOrd="0" parTransId="{2B69A300-5BFF-0E4B-8585-6D67C211EC63}" sibTransId="{93A63C3F-DC30-7146-B482-D7F9831BCECA}"/>
    <dgm:cxn modelId="{3FDA71FE-9A19-0F46-ACBE-0082A0126059}" type="presOf" srcId="{CDAB5CB7-A3A1-9949-9466-746D4C233B58}" destId="{9AA2BE9F-5EE5-486E-8087-E816D18194C8}" srcOrd="1" destOrd="2" presId="urn:microsoft.com/office/officeart/2005/8/layout/vList4"/>
    <dgm:cxn modelId="{061F96AD-BCBB-2045-9C9C-CFDB364B6004}" type="presParOf" srcId="{30F800F5-BB62-4086-80AE-3B7838D0D116}" destId="{4A9071C1-0B38-46A6-8FA2-42E2E83A7F68}" srcOrd="0" destOrd="0" presId="urn:microsoft.com/office/officeart/2005/8/layout/vList4"/>
    <dgm:cxn modelId="{06C72D13-1488-1346-933E-5F3C4EC20567}" type="presParOf" srcId="{4A9071C1-0B38-46A6-8FA2-42E2E83A7F68}" destId="{2E91DA3B-D2D7-4C1B-B6CD-7A7A9DF388C2}" srcOrd="0" destOrd="0" presId="urn:microsoft.com/office/officeart/2005/8/layout/vList4"/>
    <dgm:cxn modelId="{7DCF78A6-05CF-1A4E-B3DD-5736DB6AF3D4}" type="presParOf" srcId="{4A9071C1-0B38-46A6-8FA2-42E2E83A7F68}" destId="{1621AEFF-3ADC-45F7-ACD0-F6861D786F62}" srcOrd="1" destOrd="0" presId="urn:microsoft.com/office/officeart/2005/8/layout/vList4"/>
    <dgm:cxn modelId="{F13D0476-2AB9-7A4F-9EEC-E2A126E48BFB}" type="presParOf" srcId="{4A9071C1-0B38-46A6-8FA2-42E2E83A7F68}" destId="{9AA2BE9F-5EE5-486E-8087-E816D18194C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0746558-D2B5-4630-A501-E3B22D0C99C8}"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1766C098-992F-4482-9DA2-8487D1B33A7F}">
      <dgm:prSet custT="1"/>
      <dgm:spPr/>
      <dgm:t>
        <a:bodyPr/>
        <a:lstStyle/>
        <a:p>
          <a:pPr rtl="0"/>
          <a:endParaRPr lang="en-US" sz="2400" dirty="0"/>
        </a:p>
        <a:p>
          <a:pPr rtl="0"/>
          <a:endParaRPr lang="en-US" sz="2400" dirty="0"/>
        </a:p>
        <a:p>
          <a:pPr rtl="0"/>
          <a:r>
            <a:rPr lang="en-US" sz="2400" dirty="0"/>
            <a:t>Before outreach</a:t>
          </a:r>
          <a:endParaRPr lang="en-US" sz="2300" dirty="0"/>
        </a:p>
      </dgm:t>
    </dgm:pt>
    <dgm:pt modelId="{A8857636-07A5-4AA4-9DA9-08AF21FB2EC0}" type="parTrans" cxnId="{926B4D2A-0AF1-4827-915C-7C49B2A234C5}">
      <dgm:prSet/>
      <dgm:spPr/>
      <dgm:t>
        <a:bodyPr/>
        <a:lstStyle/>
        <a:p>
          <a:endParaRPr lang="en-US"/>
        </a:p>
      </dgm:t>
    </dgm:pt>
    <dgm:pt modelId="{40987C71-F59C-4C8E-9681-59CC48F36C06}" type="sibTrans" cxnId="{926B4D2A-0AF1-4827-915C-7C49B2A234C5}">
      <dgm:prSet/>
      <dgm:spPr/>
      <dgm:t>
        <a:bodyPr/>
        <a:lstStyle/>
        <a:p>
          <a:endParaRPr lang="en-US"/>
        </a:p>
      </dgm:t>
    </dgm:pt>
    <dgm:pt modelId="{7847266D-D354-4309-8A43-02B61D6A9170}">
      <dgm:prSet/>
      <dgm:spPr/>
      <dgm:t>
        <a:bodyPr/>
        <a:lstStyle/>
        <a:p>
          <a:pPr rtl="0"/>
          <a:endParaRPr lang="en-US" dirty="0"/>
        </a:p>
      </dgm:t>
    </dgm:pt>
    <dgm:pt modelId="{89B01207-488C-4973-B13C-A29EA241B770}" type="parTrans" cxnId="{2026B376-72E4-46E6-97F1-594A2C74744D}">
      <dgm:prSet/>
      <dgm:spPr/>
      <dgm:t>
        <a:bodyPr/>
        <a:lstStyle/>
        <a:p>
          <a:endParaRPr lang="en-US"/>
        </a:p>
      </dgm:t>
    </dgm:pt>
    <dgm:pt modelId="{6A824FC3-3927-4C8E-A192-C09A99EC8C7E}" type="sibTrans" cxnId="{2026B376-72E4-46E6-97F1-594A2C74744D}">
      <dgm:prSet/>
      <dgm:spPr/>
      <dgm:t>
        <a:bodyPr/>
        <a:lstStyle/>
        <a:p>
          <a:endParaRPr lang="en-US"/>
        </a:p>
      </dgm:t>
    </dgm:pt>
    <dgm:pt modelId="{07C771EB-B4C4-446C-B10F-53D3524A94CD}">
      <dgm:prSet/>
      <dgm:spPr/>
      <dgm:t>
        <a:bodyPr/>
        <a:lstStyle/>
        <a:p>
          <a:pPr rtl="0"/>
          <a:r>
            <a:rPr lang="en-US" dirty="0"/>
            <a:t>Conduct a thorough record review, if available.</a:t>
          </a:r>
        </a:p>
      </dgm:t>
    </dgm:pt>
    <dgm:pt modelId="{D147091B-6EF1-4838-8ACF-B85F0CC2C1FB}" type="parTrans" cxnId="{2D7D600F-5049-4BB9-8761-AE0D818182E4}">
      <dgm:prSet/>
      <dgm:spPr/>
      <dgm:t>
        <a:bodyPr/>
        <a:lstStyle/>
        <a:p>
          <a:endParaRPr lang="en-US"/>
        </a:p>
      </dgm:t>
    </dgm:pt>
    <dgm:pt modelId="{7DB05B7D-89EF-42E7-86C3-5A07BA11E4D3}" type="sibTrans" cxnId="{2D7D600F-5049-4BB9-8761-AE0D818182E4}">
      <dgm:prSet/>
      <dgm:spPr/>
      <dgm:t>
        <a:bodyPr/>
        <a:lstStyle/>
        <a:p>
          <a:endParaRPr lang="en-US"/>
        </a:p>
      </dgm:t>
    </dgm:pt>
    <dgm:pt modelId="{C3B70C0A-C538-42B1-9628-AB205BCB9C42}">
      <dgm:prSet/>
      <dgm:spPr/>
      <dgm:t>
        <a:bodyPr/>
        <a:lstStyle/>
        <a:p>
          <a:pPr rtl="0"/>
          <a:r>
            <a:rPr lang="en-US" dirty="0"/>
            <a:t>Learn about the neighborhood (confer w/local law enforcement)</a:t>
          </a:r>
        </a:p>
      </dgm:t>
    </dgm:pt>
    <dgm:pt modelId="{DC7166A1-A6CC-4C5C-9A77-CF8F309C2FF5}" type="parTrans" cxnId="{C1EB92C5-53B1-4160-A876-6637D9F38DF9}">
      <dgm:prSet/>
      <dgm:spPr/>
      <dgm:t>
        <a:bodyPr/>
        <a:lstStyle/>
        <a:p>
          <a:endParaRPr lang="en-US"/>
        </a:p>
      </dgm:t>
    </dgm:pt>
    <dgm:pt modelId="{A4134898-ACD4-4905-94D4-C0CC5ECA030A}" type="sibTrans" cxnId="{C1EB92C5-53B1-4160-A876-6637D9F38DF9}">
      <dgm:prSet/>
      <dgm:spPr/>
      <dgm:t>
        <a:bodyPr/>
        <a:lstStyle/>
        <a:p>
          <a:endParaRPr lang="en-US"/>
        </a:p>
      </dgm:t>
    </dgm:pt>
    <dgm:pt modelId="{F44CE38C-168E-7C47-BAAD-78BD0445E621}">
      <dgm:prSet/>
      <dgm:spPr/>
      <dgm:t>
        <a:bodyPr/>
        <a:lstStyle/>
        <a:p>
          <a:pPr rtl="0"/>
          <a:r>
            <a:rPr lang="en-US" dirty="0"/>
            <a:t>Schedule outreach in pairs whenever possible.</a:t>
          </a:r>
        </a:p>
      </dgm:t>
    </dgm:pt>
    <dgm:pt modelId="{697F0EEE-56CF-7843-99D6-25966B9E0C63}" type="parTrans" cxnId="{F33D4F70-3CF1-974E-984E-C09FF6711906}">
      <dgm:prSet/>
      <dgm:spPr/>
      <dgm:t>
        <a:bodyPr/>
        <a:lstStyle/>
        <a:p>
          <a:endParaRPr lang="en-US"/>
        </a:p>
      </dgm:t>
    </dgm:pt>
    <dgm:pt modelId="{5FE4E8EF-4E02-CD4C-8FA2-6ECF99A3E31B}" type="sibTrans" cxnId="{F33D4F70-3CF1-974E-984E-C09FF6711906}">
      <dgm:prSet/>
      <dgm:spPr/>
      <dgm:t>
        <a:bodyPr/>
        <a:lstStyle/>
        <a:p>
          <a:endParaRPr lang="en-US"/>
        </a:p>
      </dgm:t>
    </dgm:pt>
    <dgm:pt modelId="{E813DB1A-B16D-8F42-A3C8-B43C54BB939B}">
      <dgm:prSet/>
      <dgm:spPr/>
      <dgm:t>
        <a:bodyPr/>
        <a:lstStyle/>
        <a:p>
          <a:pPr rtl="0"/>
          <a:r>
            <a:rPr lang="en-US" dirty="0"/>
            <a:t>Be sure someone at the office knows your field schedule including locations and times.</a:t>
          </a:r>
        </a:p>
      </dgm:t>
    </dgm:pt>
    <dgm:pt modelId="{FB2EFDA0-6394-CC4D-8513-D704857FE879}" type="parTrans" cxnId="{B8F7261B-4C7F-2B43-B61E-6E55454850D2}">
      <dgm:prSet/>
      <dgm:spPr/>
      <dgm:t>
        <a:bodyPr/>
        <a:lstStyle/>
        <a:p>
          <a:endParaRPr lang="en-US"/>
        </a:p>
      </dgm:t>
    </dgm:pt>
    <dgm:pt modelId="{0D89EA84-B5DD-DC45-B253-B9FC442406A3}" type="sibTrans" cxnId="{B8F7261B-4C7F-2B43-B61E-6E55454850D2}">
      <dgm:prSet/>
      <dgm:spPr/>
      <dgm:t>
        <a:bodyPr/>
        <a:lstStyle/>
        <a:p>
          <a:endParaRPr lang="en-US"/>
        </a:p>
      </dgm:t>
    </dgm:pt>
    <dgm:pt modelId="{D09B7D58-72DA-6B47-9AC3-7A5B005910AD}">
      <dgm:prSet/>
      <dgm:spPr/>
      <dgm:t>
        <a:bodyPr/>
        <a:lstStyle/>
        <a:p>
          <a:pPr rtl="0"/>
          <a:r>
            <a:rPr lang="en-US" dirty="0"/>
            <a:t>Update them before you change plans.</a:t>
          </a:r>
        </a:p>
      </dgm:t>
    </dgm:pt>
    <dgm:pt modelId="{C455436B-B25E-B64F-A0FD-364B22641963}" type="parTrans" cxnId="{C6B548BB-0A6F-FF4C-8E56-DF4424E446D2}">
      <dgm:prSet/>
      <dgm:spPr/>
      <dgm:t>
        <a:bodyPr/>
        <a:lstStyle/>
        <a:p>
          <a:endParaRPr lang="en-US"/>
        </a:p>
      </dgm:t>
    </dgm:pt>
    <dgm:pt modelId="{A591AFA8-DD84-4C4B-907D-3035565DDFC7}" type="sibTrans" cxnId="{C6B548BB-0A6F-FF4C-8E56-DF4424E446D2}">
      <dgm:prSet/>
      <dgm:spPr/>
      <dgm:t>
        <a:bodyPr/>
        <a:lstStyle/>
        <a:p>
          <a:endParaRPr lang="en-US"/>
        </a:p>
      </dgm:t>
    </dgm:pt>
    <dgm:pt modelId="{B0852AEB-0621-469B-BE6A-A4882B0436A7}" type="pres">
      <dgm:prSet presAssocID="{B0746558-D2B5-4630-A501-E3B22D0C99C8}" presName="Name0" presStyleCnt="0">
        <dgm:presLayoutVars>
          <dgm:dir/>
          <dgm:animLvl val="lvl"/>
          <dgm:resizeHandles val="exact"/>
        </dgm:presLayoutVars>
      </dgm:prSet>
      <dgm:spPr/>
    </dgm:pt>
    <dgm:pt modelId="{D3502055-9A85-4D7C-862A-9FA4FF5E5281}" type="pres">
      <dgm:prSet presAssocID="{1766C098-992F-4482-9DA2-8487D1B33A7F}" presName="linNode" presStyleCnt="0"/>
      <dgm:spPr/>
    </dgm:pt>
    <dgm:pt modelId="{42B2E426-93F3-43BF-9D2E-52053B0774D0}" type="pres">
      <dgm:prSet presAssocID="{1766C098-992F-4482-9DA2-8487D1B33A7F}" presName="parTx" presStyleLbl="revTx" presStyleIdx="0" presStyleCnt="1" custScaleX="82841" custScaleY="154695" custLinFactNeighborX="-76234">
        <dgm:presLayoutVars>
          <dgm:chMax val="1"/>
          <dgm:bulletEnabled val="1"/>
        </dgm:presLayoutVars>
      </dgm:prSet>
      <dgm:spPr/>
    </dgm:pt>
    <dgm:pt modelId="{B3826353-8B31-4C14-ADB4-2882FA5B684E}" type="pres">
      <dgm:prSet presAssocID="{1766C098-992F-4482-9DA2-8487D1B33A7F}" presName="bracket" presStyleLbl="parChTrans1D1" presStyleIdx="0" presStyleCnt="1" custLinFactNeighborX="38687" custLinFactNeighborY="258"/>
      <dgm:spPr/>
    </dgm:pt>
    <dgm:pt modelId="{42920392-2B40-48E2-A10F-8FD0C1DEB2C7}" type="pres">
      <dgm:prSet presAssocID="{1766C098-992F-4482-9DA2-8487D1B33A7F}" presName="spH" presStyleCnt="0"/>
      <dgm:spPr/>
    </dgm:pt>
    <dgm:pt modelId="{14AF4D7E-22F0-458F-919F-1E4EF084639B}" type="pres">
      <dgm:prSet presAssocID="{1766C098-992F-4482-9DA2-8487D1B33A7F}" presName="desTx" presStyleLbl="node1" presStyleIdx="0" presStyleCnt="1" custScaleX="108728">
        <dgm:presLayoutVars>
          <dgm:bulletEnabled val="1"/>
        </dgm:presLayoutVars>
      </dgm:prSet>
      <dgm:spPr/>
    </dgm:pt>
  </dgm:ptLst>
  <dgm:cxnLst>
    <dgm:cxn modelId="{2D7D600F-5049-4BB9-8761-AE0D818182E4}" srcId="{1766C098-992F-4482-9DA2-8487D1B33A7F}" destId="{07C771EB-B4C4-446C-B10F-53D3524A94CD}" srcOrd="1" destOrd="0" parTransId="{D147091B-6EF1-4838-8ACF-B85F0CC2C1FB}" sibTransId="{7DB05B7D-89EF-42E7-86C3-5A07BA11E4D3}"/>
    <dgm:cxn modelId="{D281F812-A2A0-744E-AD99-241609A1F5EB}" type="presOf" srcId="{B0746558-D2B5-4630-A501-E3B22D0C99C8}" destId="{B0852AEB-0621-469B-BE6A-A4882B0436A7}" srcOrd="0" destOrd="0" presId="urn:diagrams.loki3.com/BracketList"/>
    <dgm:cxn modelId="{B8F7261B-4C7F-2B43-B61E-6E55454850D2}" srcId="{1766C098-992F-4482-9DA2-8487D1B33A7F}" destId="{E813DB1A-B16D-8F42-A3C8-B43C54BB939B}" srcOrd="3" destOrd="0" parTransId="{FB2EFDA0-6394-CC4D-8513-D704857FE879}" sibTransId="{0D89EA84-B5DD-DC45-B253-B9FC442406A3}"/>
    <dgm:cxn modelId="{926B4D2A-0AF1-4827-915C-7C49B2A234C5}" srcId="{B0746558-D2B5-4630-A501-E3B22D0C99C8}" destId="{1766C098-992F-4482-9DA2-8487D1B33A7F}" srcOrd="0" destOrd="0" parTransId="{A8857636-07A5-4AA4-9DA9-08AF21FB2EC0}" sibTransId="{40987C71-F59C-4C8E-9681-59CC48F36C06}"/>
    <dgm:cxn modelId="{68B48134-58F3-FE4C-9BEF-379D2A687D83}" type="presOf" srcId="{E813DB1A-B16D-8F42-A3C8-B43C54BB939B}" destId="{14AF4D7E-22F0-458F-919F-1E4EF084639B}" srcOrd="0" destOrd="3" presId="urn:diagrams.loki3.com/BracketList"/>
    <dgm:cxn modelId="{F33D4F70-3CF1-974E-984E-C09FF6711906}" srcId="{1766C098-992F-4482-9DA2-8487D1B33A7F}" destId="{F44CE38C-168E-7C47-BAAD-78BD0445E621}" srcOrd="0" destOrd="0" parTransId="{697F0EEE-56CF-7843-99D6-25966B9E0C63}" sibTransId="{5FE4E8EF-4E02-CD4C-8FA2-6ECF99A3E31B}"/>
    <dgm:cxn modelId="{E3BCEF75-8CA9-2C40-B827-39BDBBBFE861}" type="presOf" srcId="{C3B70C0A-C538-42B1-9628-AB205BCB9C42}" destId="{14AF4D7E-22F0-458F-919F-1E4EF084639B}" srcOrd="0" destOrd="2" presId="urn:diagrams.loki3.com/BracketList"/>
    <dgm:cxn modelId="{2026B376-72E4-46E6-97F1-594A2C74744D}" srcId="{1766C098-992F-4482-9DA2-8487D1B33A7F}" destId="{7847266D-D354-4309-8A43-02B61D6A9170}" srcOrd="5" destOrd="0" parTransId="{89B01207-488C-4973-B13C-A29EA241B770}" sibTransId="{6A824FC3-3927-4C8E-A192-C09A99EC8C7E}"/>
    <dgm:cxn modelId="{BE71D083-E6BC-174C-849F-BEC096D8AB5B}" type="presOf" srcId="{D09B7D58-72DA-6B47-9AC3-7A5B005910AD}" destId="{14AF4D7E-22F0-458F-919F-1E4EF084639B}" srcOrd="0" destOrd="4" presId="urn:diagrams.loki3.com/BracketList"/>
    <dgm:cxn modelId="{C6B548BB-0A6F-FF4C-8E56-DF4424E446D2}" srcId="{1766C098-992F-4482-9DA2-8487D1B33A7F}" destId="{D09B7D58-72DA-6B47-9AC3-7A5B005910AD}" srcOrd="4" destOrd="0" parTransId="{C455436B-B25E-B64F-A0FD-364B22641963}" sibTransId="{A591AFA8-DD84-4C4B-907D-3035565DDFC7}"/>
    <dgm:cxn modelId="{C64813C5-1BE5-A44B-9870-AC78F7A6E03C}" type="presOf" srcId="{07C771EB-B4C4-446C-B10F-53D3524A94CD}" destId="{14AF4D7E-22F0-458F-919F-1E4EF084639B}" srcOrd="0" destOrd="1" presId="urn:diagrams.loki3.com/BracketList"/>
    <dgm:cxn modelId="{C1EB92C5-53B1-4160-A876-6637D9F38DF9}" srcId="{1766C098-992F-4482-9DA2-8487D1B33A7F}" destId="{C3B70C0A-C538-42B1-9628-AB205BCB9C42}" srcOrd="2" destOrd="0" parTransId="{DC7166A1-A6CC-4C5C-9A77-CF8F309C2FF5}" sibTransId="{A4134898-ACD4-4905-94D4-C0CC5ECA030A}"/>
    <dgm:cxn modelId="{89A1CDD2-9014-4D40-A02E-FB6176167068}" type="presOf" srcId="{F44CE38C-168E-7C47-BAAD-78BD0445E621}" destId="{14AF4D7E-22F0-458F-919F-1E4EF084639B}" srcOrd="0" destOrd="0" presId="urn:diagrams.loki3.com/BracketList"/>
    <dgm:cxn modelId="{A2D142D4-049D-9843-8C92-9E7A734BB975}" type="presOf" srcId="{7847266D-D354-4309-8A43-02B61D6A9170}" destId="{14AF4D7E-22F0-458F-919F-1E4EF084639B}" srcOrd="0" destOrd="5" presId="urn:diagrams.loki3.com/BracketList"/>
    <dgm:cxn modelId="{ECE7BDDE-8ACD-0644-9130-347C01F2B3A4}" type="presOf" srcId="{1766C098-992F-4482-9DA2-8487D1B33A7F}" destId="{42B2E426-93F3-43BF-9D2E-52053B0774D0}" srcOrd="0" destOrd="0" presId="urn:diagrams.loki3.com/BracketList"/>
    <dgm:cxn modelId="{EA8F8857-BEAC-7F40-AD44-63FF30EA1A00}" type="presParOf" srcId="{B0852AEB-0621-469B-BE6A-A4882B0436A7}" destId="{D3502055-9A85-4D7C-862A-9FA4FF5E5281}" srcOrd="0" destOrd="0" presId="urn:diagrams.loki3.com/BracketList"/>
    <dgm:cxn modelId="{EE7A38E0-C7D6-0A42-B352-033329917F2B}" type="presParOf" srcId="{D3502055-9A85-4D7C-862A-9FA4FF5E5281}" destId="{42B2E426-93F3-43BF-9D2E-52053B0774D0}" srcOrd="0" destOrd="0" presId="urn:diagrams.loki3.com/BracketList"/>
    <dgm:cxn modelId="{AD4680E8-841E-4F48-B016-0A318716F275}" type="presParOf" srcId="{D3502055-9A85-4D7C-862A-9FA4FF5E5281}" destId="{B3826353-8B31-4C14-ADB4-2882FA5B684E}" srcOrd="1" destOrd="0" presId="urn:diagrams.loki3.com/BracketList"/>
    <dgm:cxn modelId="{FFC3CE70-9ABB-B74F-921A-5F323B2B4461}" type="presParOf" srcId="{D3502055-9A85-4D7C-862A-9FA4FF5E5281}" destId="{42920392-2B40-48E2-A10F-8FD0C1DEB2C7}" srcOrd="2" destOrd="0" presId="urn:diagrams.loki3.com/BracketList"/>
    <dgm:cxn modelId="{5A84A90E-6170-DA42-ADB0-72A497A85BD0}" type="presParOf" srcId="{D3502055-9A85-4D7C-862A-9FA4FF5E5281}" destId="{14AF4D7E-22F0-458F-919F-1E4EF084639B}"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4817A01-E275-40E4-AA64-EBB9B1B8ED7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AED2666-6E3A-491A-93A8-30B3DAFB1319}">
      <dgm:prSet/>
      <dgm:spPr/>
      <dgm:t>
        <a:bodyPr/>
        <a:lstStyle/>
        <a:p>
          <a:pPr rtl="0"/>
          <a:r>
            <a:rPr lang="en-US" dirty="0"/>
            <a:t>Ask another team member to accompany you</a:t>
          </a:r>
        </a:p>
      </dgm:t>
    </dgm:pt>
    <dgm:pt modelId="{1C503A16-3AF2-48C6-B9EA-0BF0AC4E478E}" type="parTrans" cxnId="{700C8113-4E6D-4B84-934F-8B7093333457}">
      <dgm:prSet/>
      <dgm:spPr/>
      <dgm:t>
        <a:bodyPr/>
        <a:lstStyle/>
        <a:p>
          <a:endParaRPr lang="en-US"/>
        </a:p>
      </dgm:t>
    </dgm:pt>
    <dgm:pt modelId="{EFBBC23D-36C5-489B-B9F7-BD07CFD49844}" type="sibTrans" cxnId="{700C8113-4E6D-4B84-934F-8B7093333457}">
      <dgm:prSet/>
      <dgm:spPr/>
      <dgm:t>
        <a:bodyPr/>
        <a:lstStyle/>
        <a:p>
          <a:endParaRPr lang="en-US"/>
        </a:p>
      </dgm:t>
    </dgm:pt>
    <dgm:pt modelId="{A6A686E2-1E03-4B5A-89A1-2D7877822F16}">
      <dgm:prSet/>
      <dgm:spPr/>
      <dgm:t>
        <a:bodyPr/>
        <a:lstStyle/>
        <a:p>
          <a:pPr rtl="0"/>
          <a:r>
            <a:rPr lang="en-US" dirty="0"/>
            <a:t>Always tell a team member where you will be and when you will return</a:t>
          </a:r>
        </a:p>
      </dgm:t>
    </dgm:pt>
    <dgm:pt modelId="{686DC22C-3A00-47D4-B636-B6ABE6CE1826}" type="parTrans" cxnId="{770CB393-6585-4B6E-A207-958C9DEDEF65}">
      <dgm:prSet/>
      <dgm:spPr/>
      <dgm:t>
        <a:bodyPr/>
        <a:lstStyle/>
        <a:p>
          <a:endParaRPr lang="en-US"/>
        </a:p>
      </dgm:t>
    </dgm:pt>
    <dgm:pt modelId="{4DEFD485-4688-4CC5-8E57-27E35BEB2FF1}" type="sibTrans" cxnId="{770CB393-6585-4B6E-A207-958C9DEDEF65}">
      <dgm:prSet/>
      <dgm:spPr/>
      <dgm:t>
        <a:bodyPr/>
        <a:lstStyle/>
        <a:p>
          <a:endParaRPr lang="en-US"/>
        </a:p>
      </dgm:t>
    </dgm:pt>
    <dgm:pt modelId="{96532A8B-4B55-447E-AB13-6064F1067244}">
      <dgm:prSet/>
      <dgm:spPr/>
      <dgm:t>
        <a:bodyPr/>
        <a:lstStyle/>
        <a:p>
          <a:pPr rtl="0"/>
          <a:r>
            <a:rPr lang="en-US" dirty="0"/>
            <a:t>A working vehicle</a:t>
          </a:r>
        </a:p>
      </dgm:t>
    </dgm:pt>
    <dgm:pt modelId="{5B54D2A1-3F44-4204-8442-8F810A38F5B0}" type="parTrans" cxnId="{96B16C95-8408-45FA-8851-7D4C08368AF7}">
      <dgm:prSet/>
      <dgm:spPr/>
      <dgm:t>
        <a:bodyPr/>
        <a:lstStyle/>
        <a:p>
          <a:endParaRPr lang="en-US"/>
        </a:p>
      </dgm:t>
    </dgm:pt>
    <dgm:pt modelId="{2D08F647-A421-46F2-ADC3-1C7ACEEB500A}" type="sibTrans" cxnId="{96B16C95-8408-45FA-8851-7D4C08368AF7}">
      <dgm:prSet/>
      <dgm:spPr/>
      <dgm:t>
        <a:bodyPr/>
        <a:lstStyle/>
        <a:p>
          <a:endParaRPr lang="en-US"/>
        </a:p>
      </dgm:t>
    </dgm:pt>
    <dgm:pt modelId="{7DFC232D-6326-4E4E-945D-CC7F3070CAFB}">
      <dgm:prSet/>
      <dgm:spPr/>
      <dgm:t>
        <a:bodyPr/>
        <a:lstStyle/>
        <a:p>
          <a:pPr rtl="0"/>
          <a:r>
            <a:rPr lang="en-US" dirty="0"/>
            <a:t>A charged cell phone</a:t>
          </a:r>
        </a:p>
      </dgm:t>
    </dgm:pt>
    <dgm:pt modelId="{FDC09568-F648-4A08-BAD1-14BD61D48547}" type="parTrans" cxnId="{C237F402-6E50-4706-8168-5ECF8ED8608C}">
      <dgm:prSet/>
      <dgm:spPr/>
      <dgm:t>
        <a:bodyPr/>
        <a:lstStyle/>
        <a:p>
          <a:endParaRPr lang="en-US"/>
        </a:p>
      </dgm:t>
    </dgm:pt>
    <dgm:pt modelId="{95FABC03-0C28-4505-97D8-9A166D5EB17D}" type="sibTrans" cxnId="{C237F402-6E50-4706-8168-5ECF8ED8608C}">
      <dgm:prSet/>
      <dgm:spPr/>
      <dgm:t>
        <a:bodyPr/>
        <a:lstStyle/>
        <a:p>
          <a:endParaRPr lang="en-US"/>
        </a:p>
      </dgm:t>
    </dgm:pt>
    <dgm:pt modelId="{2792E0F5-178B-47ED-A510-2DD738F5F7E3}">
      <dgm:prSet/>
      <dgm:spPr/>
      <dgm:t>
        <a:bodyPr/>
        <a:lstStyle/>
        <a:p>
          <a:pPr rtl="0"/>
          <a:r>
            <a:rPr lang="en-US" dirty="0"/>
            <a:t>Good judgement and your gut</a:t>
          </a:r>
        </a:p>
      </dgm:t>
    </dgm:pt>
    <dgm:pt modelId="{3420CB84-FF5E-442B-A8C1-86B15B49BA5C}" type="parTrans" cxnId="{8F2EF394-E908-4AB8-8E32-0A29E6335769}">
      <dgm:prSet/>
      <dgm:spPr/>
      <dgm:t>
        <a:bodyPr/>
        <a:lstStyle/>
        <a:p>
          <a:endParaRPr lang="en-US"/>
        </a:p>
      </dgm:t>
    </dgm:pt>
    <dgm:pt modelId="{FFD64959-0046-479C-9AC3-032F9143F4CF}" type="sibTrans" cxnId="{8F2EF394-E908-4AB8-8E32-0A29E6335769}">
      <dgm:prSet/>
      <dgm:spPr/>
      <dgm:t>
        <a:bodyPr/>
        <a:lstStyle/>
        <a:p>
          <a:endParaRPr lang="en-US"/>
        </a:p>
      </dgm:t>
    </dgm:pt>
    <dgm:pt modelId="{5C0691BE-5C42-F043-B9A9-0BEDC0193650}">
      <dgm:prSet/>
      <dgm:spPr/>
      <dgm:t>
        <a:bodyPr/>
        <a:lstStyle/>
        <a:p>
          <a:r>
            <a:rPr lang="en-US" dirty="0"/>
            <a:t>Coordinate with the CAN and/or police for back up if needed</a:t>
          </a:r>
        </a:p>
      </dgm:t>
    </dgm:pt>
    <dgm:pt modelId="{22358B4B-4771-194C-AB0D-EC0FBA646C30}" type="parTrans" cxnId="{7D1D003A-0FE9-2445-9B21-A888BDBE82E6}">
      <dgm:prSet/>
      <dgm:spPr/>
      <dgm:t>
        <a:bodyPr/>
        <a:lstStyle/>
        <a:p>
          <a:endParaRPr lang="en-US"/>
        </a:p>
      </dgm:t>
    </dgm:pt>
    <dgm:pt modelId="{0326E40E-8E79-AE40-A9FB-4D71AA67475D}" type="sibTrans" cxnId="{7D1D003A-0FE9-2445-9B21-A888BDBE82E6}">
      <dgm:prSet/>
      <dgm:spPr/>
      <dgm:t>
        <a:bodyPr/>
        <a:lstStyle/>
        <a:p>
          <a:endParaRPr lang="en-US"/>
        </a:p>
      </dgm:t>
    </dgm:pt>
    <dgm:pt modelId="{ABA1D6C5-A6C1-4079-A817-9E720A1DC14A}" type="pres">
      <dgm:prSet presAssocID="{84817A01-E275-40E4-AA64-EBB9B1B8ED70}" presName="linear" presStyleCnt="0">
        <dgm:presLayoutVars>
          <dgm:animLvl val="lvl"/>
          <dgm:resizeHandles val="exact"/>
        </dgm:presLayoutVars>
      </dgm:prSet>
      <dgm:spPr/>
    </dgm:pt>
    <dgm:pt modelId="{9816F305-D16F-468A-AEDC-F7C51D4A003A}" type="pres">
      <dgm:prSet presAssocID="{0AED2666-6E3A-491A-93A8-30B3DAFB1319}" presName="parentText" presStyleLbl="node1" presStyleIdx="0" presStyleCnt="6">
        <dgm:presLayoutVars>
          <dgm:chMax val="0"/>
          <dgm:bulletEnabled val="1"/>
        </dgm:presLayoutVars>
      </dgm:prSet>
      <dgm:spPr/>
    </dgm:pt>
    <dgm:pt modelId="{240395FF-9404-4D7A-9781-8F9D8FA28F9E}" type="pres">
      <dgm:prSet presAssocID="{EFBBC23D-36C5-489B-B9F7-BD07CFD49844}" presName="spacer" presStyleCnt="0"/>
      <dgm:spPr/>
    </dgm:pt>
    <dgm:pt modelId="{F2EF8BAB-5229-0C4C-9B30-3C91CD0C4F9E}" type="pres">
      <dgm:prSet presAssocID="{5C0691BE-5C42-F043-B9A9-0BEDC0193650}" presName="parentText" presStyleLbl="node1" presStyleIdx="1" presStyleCnt="6">
        <dgm:presLayoutVars>
          <dgm:chMax val="0"/>
          <dgm:bulletEnabled val="1"/>
        </dgm:presLayoutVars>
      </dgm:prSet>
      <dgm:spPr/>
    </dgm:pt>
    <dgm:pt modelId="{8091C313-952D-FD4F-829F-8C068FE61243}" type="pres">
      <dgm:prSet presAssocID="{0326E40E-8E79-AE40-A9FB-4D71AA67475D}" presName="spacer" presStyleCnt="0"/>
      <dgm:spPr/>
    </dgm:pt>
    <dgm:pt modelId="{3EC2E8E2-2792-4CCC-9545-E395A8FBA288}" type="pres">
      <dgm:prSet presAssocID="{A6A686E2-1E03-4B5A-89A1-2D7877822F16}" presName="parentText" presStyleLbl="node1" presStyleIdx="2" presStyleCnt="6">
        <dgm:presLayoutVars>
          <dgm:chMax val="0"/>
          <dgm:bulletEnabled val="1"/>
        </dgm:presLayoutVars>
      </dgm:prSet>
      <dgm:spPr/>
    </dgm:pt>
    <dgm:pt modelId="{2CFEBEEE-F4E9-4796-BC09-5ED124F59FFF}" type="pres">
      <dgm:prSet presAssocID="{4DEFD485-4688-4CC5-8E57-27E35BEB2FF1}" presName="spacer" presStyleCnt="0"/>
      <dgm:spPr/>
    </dgm:pt>
    <dgm:pt modelId="{ACCA268C-CE6C-47AD-AC71-B470FC91F136}" type="pres">
      <dgm:prSet presAssocID="{96532A8B-4B55-447E-AB13-6064F1067244}" presName="parentText" presStyleLbl="node1" presStyleIdx="3" presStyleCnt="6">
        <dgm:presLayoutVars>
          <dgm:chMax val="0"/>
          <dgm:bulletEnabled val="1"/>
        </dgm:presLayoutVars>
      </dgm:prSet>
      <dgm:spPr/>
    </dgm:pt>
    <dgm:pt modelId="{5AE993AD-9691-4277-B869-795A3E6E8281}" type="pres">
      <dgm:prSet presAssocID="{2D08F647-A421-46F2-ADC3-1C7ACEEB500A}" presName="spacer" presStyleCnt="0"/>
      <dgm:spPr/>
    </dgm:pt>
    <dgm:pt modelId="{A2F1E94D-05BD-47DA-A414-BB18FB33DF46}" type="pres">
      <dgm:prSet presAssocID="{7DFC232D-6326-4E4E-945D-CC7F3070CAFB}" presName="parentText" presStyleLbl="node1" presStyleIdx="4" presStyleCnt="6">
        <dgm:presLayoutVars>
          <dgm:chMax val="0"/>
          <dgm:bulletEnabled val="1"/>
        </dgm:presLayoutVars>
      </dgm:prSet>
      <dgm:spPr/>
    </dgm:pt>
    <dgm:pt modelId="{D36CF8FC-D62B-406B-B5AE-283F82536635}" type="pres">
      <dgm:prSet presAssocID="{95FABC03-0C28-4505-97D8-9A166D5EB17D}" presName="spacer" presStyleCnt="0"/>
      <dgm:spPr/>
    </dgm:pt>
    <dgm:pt modelId="{3E0CF4D0-9608-4FE4-B6C2-EBB2F523B8E9}" type="pres">
      <dgm:prSet presAssocID="{2792E0F5-178B-47ED-A510-2DD738F5F7E3}" presName="parentText" presStyleLbl="node1" presStyleIdx="5" presStyleCnt="6">
        <dgm:presLayoutVars>
          <dgm:chMax val="0"/>
          <dgm:bulletEnabled val="1"/>
        </dgm:presLayoutVars>
      </dgm:prSet>
      <dgm:spPr/>
    </dgm:pt>
  </dgm:ptLst>
  <dgm:cxnLst>
    <dgm:cxn modelId="{C237F402-6E50-4706-8168-5ECF8ED8608C}" srcId="{84817A01-E275-40E4-AA64-EBB9B1B8ED70}" destId="{7DFC232D-6326-4E4E-945D-CC7F3070CAFB}" srcOrd="4" destOrd="0" parTransId="{FDC09568-F648-4A08-BAD1-14BD61D48547}" sibTransId="{95FABC03-0C28-4505-97D8-9A166D5EB17D}"/>
    <dgm:cxn modelId="{700C8113-4E6D-4B84-934F-8B7093333457}" srcId="{84817A01-E275-40E4-AA64-EBB9B1B8ED70}" destId="{0AED2666-6E3A-491A-93A8-30B3DAFB1319}" srcOrd="0" destOrd="0" parTransId="{1C503A16-3AF2-48C6-B9EA-0BF0AC4E478E}" sibTransId="{EFBBC23D-36C5-489B-B9F7-BD07CFD49844}"/>
    <dgm:cxn modelId="{486F8223-0054-D348-9835-B0021A2D4B5C}" type="presOf" srcId="{5C0691BE-5C42-F043-B9A9-0BEDC0193650}" destId="{F2EF8BAB-5229-0C4C-9B30-3C91CD0C4F9E}" srcOrd="0" destOrd="0" presId="urn:microsoft.com/office/officeart/2005/8/layout/vList2"/>
    <dgm:cxn modelId="{7D1D003A-0FE9-2445-9B21-A888BDBE82E6}" srcId="{84817A01-E275-40E4-AA64-EBB9B1B8ED70}" destId="{5C0691BE-5C42-F043-B9A9-0BEDC0193650}" srcOrd="1" destOrd="0" parTransId="{22358B4B-4771-194C-AB0D-EC0FBA646C30}" sibTransId="{0326E40E-8E79-AE40-A9FB-4D71AA67475D}"/>
    <dgm:cxn modelId="{D8D1C553-7BF5-A04D-B9D7-3CBDE5935FBA}" type="presOf" srcId="{84817A01-E275-40E4-AA64-EBB9B1B8ED70}" destId="{ABA1D6C5-A6C1-4079-A817-9E720A1DC14A}" srcOrd="0" destOrd="0" presId="urn:microsoft.com/office/officeart/2005/8/layout/vList2"/>
    <dgm:cxn modelId="{8A80615E-2D06-D146-85B7-CFC568147292}" type="presOf" srcId="{2792E0F5-178B-47ED-A510-2DD738F5F7E3}" destId="{3E0CF4D0-9608-4FE4-B6C2-EBB2F523B8E9}" srcOrd="0" destOrd="0" presId="urn:microsoft.com/office/officeart/2005/8/layout/vList2"/>
    <dgm:cxn modelId="{770CB393-6585-4B6E-A207-958C9DEDEF65}" srcId="{84817A01-E275-40E4-AA64-EBB9B1B8ED70}" destId="{A6A686E2-1E03-4B5A-89A1-2D7877822F16}" srcOrd="2" destOrd="0" parTransId="{686DC22C-3A00-47D4-B636-B6ABE6CE1826}" sibTransId="{4DEFD485-4688-4CC5-8E57-27E35BEB2FF1}"/>
    <dgm:cxn modelId="{8F2EF394-E908-4AB8-8E32-0A29E6335769}" srcId="{84817A01-E275-40E4-AA64-EBB9B1B8ED70}" destId="{2792E0F5-178B-47ED-A510-2DD738F5F7E3}" srcOrd="5" destOrd="0" parTransId="{3420CB84-FF5E-442B-A8C1-86B15B49BA5C}" sibTransId="{FFD64959-0046-479C-9AC3-032F9143F4CF}"/>
    <dgm:cxn modelId="{96B16C95-8408-45FA-8851-7D4C08368AF7}" srcId="{84817A01-E275-40E4-AA64-EBB9B1B8ED70}" destId="{96532A8B-4B55-447E-AB13-6064F1067244}" srcOrd="3" destOrd="0" parTransId="{5B54D2A1-3F44-4204-8442-8F810A38F5B0}" sibTransId="{2D08F647-A421-46F2-ADC3-1C7ACEEB500A}"/>
    <dgm:cxn modelId="{93C4D89D-F2BE-B643-B701-D2ADF6804892}" type="presOf" srcId="{96532A8B-4B55-447E-AB13-6064F1067244}" destId="{ACCA268C-CE6C-47AD-AC71-B470FC91F136}" srcOrd="0" destOrd="0" presId="urn:microsoft.com/office/officeart/2005/8/layout/vList2"/>
    <dgm:cxn modelId="{3948CCB9-F05B-084D-8BB7-F1775C3F8D27}" type="presOf" srcId="{0AED2666-6E3A-491A-93A8-30B3DAFB1319}" destId="{9816F305-D16F-468A-AEDC-F7C51D4A003A}" srcOrd="0" destOrd="0" presId="urn:microsoft.com/office/officeart/2005/8/layout/vList2"/>
    <dgm:cxn modelId="{BC4F88BB-462D-F241-B64E-F7E712182715}" type="presOf" srcId="{7DFC232D-6326-4E4E-945D-CC7F3070CAFB}" destId="{A2F1E94D-05BD-47DA-A414-BB18FB33DF46}" srcOrd="0" destOrd="0" presId="urn:microsoft.com/office/officeart/2005/8/layout/vList2"/>
    <dgm:cxn modelId="{E3C7FDF7-1371-624C-88C3-D979F4958380}" type="presOf" srcId="{A6A686E2-1E03-4B5A-89A1-2D7877822F16}" destId="{3EC2E8E2-2792-4CCC-9545-E395A8FBA288}" srcOrd="0" destOrd="0" presId="urn:microsoft.com/office/officeart/2005/8/layout/vList2"/>
    <dgm:cxn modelId="{77DC6D83-7447-3349-B7EA-ED7EF4083829}" type="presParOf" srcId="{ABA1D6C5-A6C1-4079-A817-9E720A1DC14A}" destId="{9816F305-D16F-468A-AEDC-F7C51D4A003A}" srcOrd="0" destOrd="0" presId="urn:microsoft.com/office/officeart/2005/8/layout/vList2"/>
    <dgm:cxn modelId="{C74F07F7-EDBC-F141-B69C-D9F75F331CAD}" type="presParOf" srcId="{ABA1D6C5-A6C1-4079-A817-9E720A1DC14A}" destId="{240395FF-9404-4D7A-9781-8F9D8FA28F9E}" srcOrd="1" destOrd="0" presId="urn:microsoft.com/office/officeart/2005/8/layout/vList2"/>
    <dgm:cxn modelId="{A8F33649-B7CC-D24A-9D8B-D12D0C808059}" type="presParOf" srcId="{ABA1D6C5-A6C1-4079-A817-9E720A1DC14A}" destId="{F2EF8BAB-5229-0C4C-9B30-3C91CD0C4F9E}" srcOrd="2" destOrd="0" presId="urn:microsoft.com/office/officeart/2005/8/layout/vList2"/>
    <dgm:cxn modelId="{6B84064F-DD34-9446-9088-8C95C8F4C871}" type="presParOf" srcId="{ABA1D6C5-A6C1-4079-A817-9E720A1DC14A}" destId="{8091C313-952D-FD4F-829F-8C068FE61243}" srcOrd="3" destOrd="0" presId="urn:microsoft.com/office/officeart/2005/8/layout/vList2"/>
    <dgm:cxn modelId="{0C9B1E24-89B7-1B4A-8CA9-E400FF9015CE}" type="presParOf" srcId="{ABA1D6C5-A6C1-4079-A817-9E720A1DC14A}" destId="{3EC2E8E2-2792-4CCC-9545-E395A8FBA288}" srcOrd="4" destOrd="0" presId="urn:microsoft.com/office/officeart/2005/8/layout/vList2"/>
    <dgm:cxn modelId="{17BB42FB-85EC-824E-8B83-DBC9518329E9}" type="presParOf" srcId="{ABA1D6C5-A6C1-4079-A817-9E720A1DC14A}" destId="{2CFEBEEE-F4E9-4796-BC09-5ED124F59FFF}" srcOrd="5" destOrd="0" presId="urn:microsoft.com/office/officeart/2005/8/layout/vList2"/>
    <dgm:cxn modelId="{C8DCE9F2-E3E0-6D42-8A50-DD76A6B53F42}" type="presParOf" srcId="{ABA1D6C5-A6C1-4079-A817-9E720A1DC14A}" destId="{ACCA268C-CE6C-47AD-AC71-B470FC91F136}" srcOrd="6" destOrd="0" presId="urn:microsoft.com/office/officeart/2005/8/layout/vList2"/>
    <dgm:cxn modelId="{2B2E5B2C-3B5A-AA4E-88B3-2A36B2862A25}" type="presParOf" srcId="{ABA1D6C5-A6C1-4079-A817-9E720A1DC14A}" destId="{5AE993AD-9691-4277-B869-795A3E6E8281}" srcOrd="7" destOrd="0" presId="urn:microsoft.com/office/officeart/2005/8/layout/vList2"/>
    <dgm:cxn modelId="{FFDA2559-8D99-D949-9A27-5BC1333C5FB8}" type="presParOf" srcId="{ABA1D6C5-A6C1-4079-A817-9E720A1DC14A}" destId="{A2F1E94D-05BD-47DA-A414-BB18FB33DF46}" srcOrd="8" destOrd="0" presId="urn:microsoft.com/office/officeart/2005/8/layout/vList2"/>
    <dgm:cxn modelId="{7CB5546E-7DC1-9540-B632-38F4A74AA9A6}" type="presParOf" srcId="{ABA1D6C5-A6C1-4079-A817-9E720A1DC14A}" destId="{D36CF8FC-D62B-406B-B5AE-283F82536635}" srcOrd="9" destOrd="0" presId="urn:microsoft.com/office/officeart/2005/8/layout/vList2"/>
    <dgm:cxn modelId="{0459EAC5-A493-9943-8F47-2CB8D9313EA6}" type="presParOf" srcId="{ABA1D6C5-A6C1-4079-A817-9E720A1DC14A}" destId="{3E0CF4D0-9608-4FE4-B6C2-EBB2F523B8E9}"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D4983E-A69C-4E4A-BE69-F4C4D10C0A2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C84E1D8-98CC-4822-9B92-F054374A45FF}">
      <dgm:prSet custT="1"/>
      <dgm:spPr>
        <a:solidFill>
          <a:schemeClr val="accent1">
            <a:lumMod val="90000"/>
          </a:schemeClr>
        </a:solidFill>
      </dgm:spPr>
      <dgm:t>
        <a:bodyPr/>
        <a:lstStyle/>
        <a:p>
          <a:pPr rtl="0"/>
          <a:r>
            <a:rPr lang="en-US" sz="2000" dirty="0">
              <a:solidFill>
                <a:schemeClr val="tx1"/>
              </a:solidFill>
            </a:rPr>
            <a:t>Engagement begins the first time you meet a person.</a:t>
          </a:r>
        </a:p>
      </dgm:t>
    </dgm:pt>
    <dgm:pt modelId="{F712C7AD-A29C-4E9D-8E03-9A3CC01430CF}" type="parTrans" cxnId="{F5C22F81-6994-424A-A92A-8EBD2C0FBA6C}">
      <dgm:prSet/>
      <dgm:spPr/>
      <dgm:t>
        <a:bodyPr/>
        <a:lstStyle/>
        <a:p>
          <a:endParaRPr lang="en-US"/>
        </a:p>
      </dgm:t>
    </dgm:pt>
    <dgm:pt modelId="{CB2BBEA8-A313-4900-A993-8833AB4C866B}" type="sibTrans" cxnId="{F5C22F81-6994-424A-A92A-8EBD2C0FBA6C}">
      <dgm:prSet/>
      <dgm:spPr/>
      <dgm:t>
        <a:bodyPr/>
        <a:lstStyle/>
        <a:p>
          <a:endParaRPr lang="en-US"/>
        </a:p>
      </dgm:t>
    </dgm:pt>
    <dgm:pt modelId="{F0685BB1-5815-4A8A-A565-81E2860DB373}">
      <dgm:prSet custT="1"/>
      <dgm:spPr>
        <a:solidFill>
          <a:schemeClr val="accent1">
            <a:lumMod val="90000"/>
          </a:schemeClr>
        </a:solidFill>
      </dgm:spPr>
      <dgm:t>
        <a:bodyPr/>
        <a:lstStyle/>
        <a:p>
          <a:pPr rtl="0"/>
          <a:r>
            <a:rPr lang="en-US" sz="2000" dirty="0">
              <a:solidFill>
                <a:schemeClr val="tx1"/>
              </a:solidFill>
            </a:rPr>
            <a:t>Engagement  is a way of being with a person and sets the tone for all future interactions.</a:t>
          </a:r>
        </a:p>
      </dgm:t>
    </dgm:pt>
    <dgm:pt modelId="{1A468B59-4243-4DA7-9CC5-651061D04150}" type="parTrans" cxnId="{E48CADFC-B5E8-4BF3-81F3-033321023F06}">
      <dgm:prSet/>
      <dgm:spPr/>
      <dgm:t>
        <a:bodyPr/>
        <a:lstStyle/>
        <a:p>
          <a:endParaRPr lang="en-US"/>
        </a:p>
      </dgm:t>
    </dgm:pt>
    <dgm:pt modelId="{2D858A01-C35E-4365-9264-701C1B604223}" type="sibTrans" cxnId="{E48CADFC-B5E8-4BF3-81F3-033321023F06}">
      <dgm:prSet/>
      <dgm:spPr/>
      <dgm:t>
        <a:bodyPr/>
        <a:lstStyle/>
        <a:p>
          <a:endParaRPr lang="en-US"/>
        </a:p>
      </dgm:t>
    </dgm:pt>
    <dgm:pt modelId="{B1A0E81C-B5F4-44CB-8436-50B763799C27}">
      <dgm:prSet custT="1"/>
      <dgm:spPr>
        <a:solidFill>
          <a:schemeClr val="accent1">
            <a:lumMod val="90000"/>
          </a:schemeClr>
        </a:solidFill>
      </dgm:spPr>
      <dgm:t>
        <a:bodyPr/>
        <a:lstStyle/>
        <a:p>
          <a:pPr rtl="0"/>
          <a:r>
            <a:rPr lang="en-US" sz="2000" dirty="0">
              <a:solidFill>
                <a:schemeClr val="tx1"/>
              </a:solidFill>
            </a:rPr>
            <a:t>Listen to each persons story, what their concerns are, what they want.</a:t>
          </a:r>
        </a:p>
      </dgm:t>
    </dgm:pt>
    <dgm:pt modelId="{9180D385-8A11-4587-A1F9-1337AD260D37}" type="parTrans" cxnId="{7475E2A2-3124-4517-9E9E-FD0CD434A94F}">
      <dgm:prSet/>
      <dgm:spPr/>
      <dgm:t>
        <a:bodyPr/>
        <a:lstStyle/>
        <a:p>
          <a:endParaRPr lang="en-US"/>
        </a:p>
      </dgm:t>
    </dgm:pt>
    <dgm:pt modelId="{228E1485-4311-4410-82C3-812A390224FA}" type="sibTrans" cxnId="{7475E2A2-3124-4517-9E9E-FD0CD434A94F}">
      <dgm:prSet/>
      <dgm:spPr/>
      <dgm:t>
        <a:bodyPr/>
        <a:lstStyle/>
        <a:p>
          <a:endParaRPr lang="en-US"/>
        </a:p>
      </dgm:t>
    </dgm:pt>
    <dgm:pt modelId="{C8700A9F-9B4C-4EEE-80E4-62828097FA34}">
      <dgm:prSet custT="1"/>
      <dgm:spPr>
        <a:solidFill>
          <a:schemeClr val="accent1">
            <a:lumMod val="90000"/>
          </a:schemeClr>
        </a:solidFill>
      </dgm:spPr>
      <dgm:t>
        <a:bodyPr/>
        <a:lstStyle/>
        <a:p>
          <a:pPr rtl="0"/>
          <a:r>
            <a:rPr lang="en-US" sz="2000" dirty="0">
              <a:solidFill>
                <a:schemeClr val="tx1"/>
              </a:solidFill>
            </a:rPr>
            <a:t>Evaluate each person, assessing what they tell us, where they live, how they interact with their surroundings.</a:t>
          </a:r>
        </a:p>
      </dgm:t>
    </dgm:pt>
    <dgm:pt modelId="{1EE2C4FB-8990-4254-BF6D-31E06A715ABB}" type="parTrans" cxnId="{B7661C43-702A-4861-8EE1-BBBEA1DFBC8F}">
      <dgm:prSet/>
      <dgm:spPr/>
      <dgm:t>
        <a:bodyPr/>
        <a:lstStyle/>
        <a:p>
          <a:endParaRPr lang="en-US"/>
        </a:p>
      </dgm:t>
    </dgm:pt>
    <dgm:pt modelId="{671EC267-8E99-404C-BA2B-13E0D63B44E7}" type="sibTrans" cxnId="{B7661C43-702A-4861-8EE1-BBBEA1DFBC8F}">
      <dgm:prSet/>
      <dgm:spPr/>
      <dgm:t>
        <a:bodyPr/>
        <a:lstStyle/>
        <a:p>
          <a:endParaRPr lang="en-US"/>
        </a:p>
      </dgm:t>
    </dgm:pt>
    <dgm:pt modelId="{FA35CF37-F18B-4D1C-A1DA-EC08A410663D}">
      <dgm:prSet custT="1"/>
      <dgm:spPr>
        <a:solidFill>
          <a:schemeClr val="accent1">
            <a:lumMod val="90000"/>
          </a:schemeClr>
        </a:solidFill>
      </dgm:spPr>
      <dgm:t>
        <a:bodyPr/>
        <a:lstStyle/>
        <a:p>
          <a:pPr rtl="0"/>
          <a:r>
            <a:rPr lang="en-US" sz="2000" dirty="0">
              <a:solidFill>
                <a:schemeClr val="tx1"/>
              </a:solidFill>
            </a:rPr>
            <a:t>Seek information from HMIS, the CAN, the police, EMS, and homeless and mainstream service providers that have had interactions with each person.</a:t>
          </a:r>
        </a:p>
      </dgm:t>
    </dgm:pt>
    <dgm:pt modelId="{CBF50FE4-922C-4ACC-AF0B-56FD5B66FAFD}" type="parTrans" cxnId="{0E37A2AA-BFCC-4BAE-A0EB-8159C322FC08}">
      <dgm:prSet/>
      <dgm:spPr/>
      <dgm:t>
        <a:bodyPr/>
        <a:lstStyle/>
        <a:p>
          <a:endParaRPr lang="en-US"/>
        </a:p>
      </dgm:t>
    </dgm:pt>
    <dgm:pt modelId="{150699AC-A0A5-40F2-AEBA-12575FCE07B2}" type="sibTrans" cxnId="{0E37A2AA-BFCC-4BAE-A0EB-8159C322FC08}">
      <dgm:prSet/>
      <dgm:spPr/>
      <dgm:t>
        <a:bodyPr/>
        <a:lstStyle/>
        <a:p>
          <a:endParaRPr lang="en-US"/>
        </a:p>
      </dgm:t>
    </dgm:pt>
    <dgm:pt modelId="{B892C53B-5FC8-42DF-95F2-8C6EFBB28AF6}" type="pres">
      <dgm:prSet presAssocID="{57D4983E-A69C-4E4A-BE69-F4C4D10C0A20}" presName="linear" presStyleCnt="0">
        <dgm:presLayoutVars>
          <dgm:animLvl val="lvl"/>
          <dgm:resizeHandles val="exact"/>
        </dgm:presLayoutVars>
      </dgm:prSet>
      <dgm:spPr/>
    </dgm:pt>
    <dgm:pt modelId="{C0DA0BA6-C5DE-4CC8-BD91-89655A2287DB}" type="pres">
      <dgm:prSet presAssocID="{EC84E1D8-98CC-4822-9B92-F054374A45FF}" presName="parentText" presStyleLbl="node1" presStyleIdx="0" presStyleCnt="5">
        <dgm:presLayoutVars>
          <dgm:chMax val="0"/>
          <dgm:bulletEnabled val="1"/>
        </dgm:presLayoutVars>
      </dgm:prSet>
      <dgm:spPr/>
    </dgm:pt>
    <dgm:pt modelId="{946B4F05-FC56-48B0-94B8-31483E5E8C0C}" type="pres">
      <dgm:prSet presAssocID="{CB2BBEA8-A313-4900-A993-8833AB4C866B}" presName="spacer" presStyleCnt="0"/>
      <dgm:spPr/>
    </dgm:pt>
    <dgm:pt modelId="{EC217A04-8F09-469F-9F4C-8DC30DBA1575}" type="pres">
      <dgm:prSet presAssocID="{F0685BB1-5815-4A8A-A565-81E2860DB373}" presName="parentText" presStyleLbl="node1" presStyleIdx="1" presStyleCnt="5">
        <dgm:presLayoutVars>
          <dgm:chMax val="0"/>
          <dgm:bulletEnabled val="1"/>
        </dgm:presLayoutVars>
      </dgm:prSet>
      <dgm:spPr/>
    </dgm:pt>
    <dgm:pt modelId="{EA401082-263C-4290-B652-2830DAC72AA5}" type="pres">
      <dgm:prSet presAssocID="{2D858A01-C35E-4365-9264-701C1B604223}" presName="spacer" presStyleCnt="0"/>
      <dgm:spPr/>
    </dgm:pt>
    <dgm:pt modelId="{E3FF180B-0818-4207-8ADF-D07EB03ABBF4}" type="pres">
      <dgm:prSet presAssocID="{B1A0E81C-B5F4-44CB-8436-50B763799C27}" presName="parentText" presStyleLbl="node1" presStyleIdx="2" presStyleCnt="5">
        <dgm:presLayoutVars>
          <dgm:chMax val="0"/>
          <dgm:bulletEnabled val="1"/>
        </dgm:presLayoutVars>
      </dgm:prSet>
      <dgm:spPr/>
    </dgm:pt>
    <dgm:pt modelId="{2B5ED08F-6E3C-49A3-8BB5-84F6A33F2079}" type="pres">
      <dgm:prSet presAssocID="{228E1485-4311-4410-82C3-812A390224FA}" presName="spacer" presStyleCnt="0"/>
      <dgm:spPr/>
    </dgm:pt>
    <dgm:pt modelId="{3C2CB571-AA25-4AE1-80C6-459EDFA1C2B6}" type="pres">
      <dgm:prSet presAssocID="{C8700A9F-9B4C-4EEE-80E4-62828097FA34}" presName="parentText" presStyleLbl="node1" presStyleIdx="3" presStyleCnt="5">
        <dgm:presLayoutVars>
          <dgm:chMax val="0"/>
          <dgm:bulletEnabled val="1"/>
        </dgm:presLayoutVars>
      </dgm:prSet>
      <dgm:spPr/>
    </dgm:pt>
    <dgm:pt modelId="{E04F343E-BAB7-4DF0-9123-8FDE0EE69168}" type="pres">
      <dgm:prSet presAssocID="{671EC267-8E99-404C-BA2B-13E0D63B44E7}" presName="spacer" presStyleCnt="0"/>
      <dgm:spPr/>
    </dgm:pt>
    <dgm:pt modelId="{822065D9-CE9E-4ED6-B4C2-130D2A5A9630}" type="pres">
      <dgm:prSet presAssocID="{FA35CF37-F18B-4D1C-A1DA-EC08A410663D}" presName="parentText" presStyleLbl="node1" presStyleIdx="4" presStyleCnt="5">
        <dgm:presLayoutVars>
          <dgm:chMax val="0"/>
          <dgm:bulletEnabled val="1"/>
        </dgm:presLayoutVars>
      </dgm:prSet>
      <dgm:spPr/>
    </dgm:pt>
  </dgm:ptLst>
  <dgm:cxnLst>
    <dgm:cxn modelId="{2CF2740C-1AD0-D246-B414-7B86F90A9D1B}" type="presOf" srcId="{F0685BB1-5815-4A8A-A565-81E2860DB373}" destId="{EC217A04-8F09-469F-9F4C-8DC30DBA1575}" srcOrd="0" destOrd="0" presId="urn:microsoft.com/office/officeart/2005/8/layout/vList2"/>
    <dgm:cxn modelId="{B7661C43-702A-4861-8EE1-BBBEA1DFBC8F}" srcId="{57D4983E-A69C-4E4A-BE69-F4C4D10C0A20}" destId="{C8700A9F-9B4C-4EEE-80E4-62828097FA34}" srcOrd="3" destOrd="0" parTransId="{1EE2C4FB-8990-4254-BF6D-31E06A715ABB}" sibTransId="{671EC267-8E99-404C-BA2B-13E0D63B44E7}"/>
    <dgm:cxn modelId="{EFB7AF59-4DBA-D142-B0A1-2974EA6128BD}" type="presOf" srcId="{B1A0E81C-B5F4-44CB-8436-50B763799C27}" destId="{E3FF180B-0818-4207-8ADF-D07EB03ABBF4}" srcOrd="0" destOrd="0" presId="urn:microsoft.com/office/officeart/2005/8/layout/vList2"/>
    <dgm:cxn modelId="{F5C22F81-6994-424A-A92A-8EBD2C0FBA6C}" srcId="{57D4983E-A69C-4E4A-BE69-F4C4D10C0A20}" destId="{EC84E1D8-98CC-4822-9B92-F054374A45FF}" srcOrd="0" destOrd="0" parTransId="{F712C7AD-A29C-4E9D-8E03-9A3CC01430CF}" sibTransId="{CB2BBEA8-A313-4900-A993-8833AB4C866B}"/>
    <dgm:cxn modelId="{C650C89C-686F-A846-94A1-A78BD1F8493F}" type="presOf" srcId="{EC84E1D8-98CC-4822-9B92-F054374A45FF}" destId="{C0DA0BA6-C5DE-4CC8-BD91-89655A2287DB}" srcOrd="0" destOrd="0" presId="urn:microsoft.com/office/officeart/2005/8/layout/vList2"/>
    <dgm:cxn modelId="{2C4636A0-4561-7244-9DCF-5097358DC1B5}" type="presOf" srcId="{FA35CF37-F18B-4D1C-A1DA-EC08A410663D}" destId="{822065D9-CE9E-4ED6-B4C2-130D2A5A9630}" srcOrd="0" destOrd="0" presId="urn:microsoft.com/office/officeart/2005/8/layout/vList2"/>
    <dgm:cxn modelId="{7475E2A2-3124-4517-9E9E-FD0CD434A94F}" srcId="{57D4983E-A69C-4E4A-BE69-F4C4D10C0A20}" destId="{B1A0E81C-B5F4-44CB-8436-50B763799C27}" srcOrd="2" destOrd="0" parTransId="{9180D385-8A11-4587-A1F9-1337AD260D37}" sibTransId="{228E1485-4311-4410-82C3-812A390224FA}"/>
    <dgm:cxn modelId="{0E37A2AA-BFCC-4BAE-A0EB-8159C322FC08}" srcId="{57D4983E-A69C-4E4A-BE69-F4C4D10C0A20}" destId="{FA35CF37-F18B-4D1C-A1DA-EC08A410663D}" srcOrd="4" destOrd="0" parTransId="{CBF50FE4-922C-4ACC-AF0B-56FD5B66FAFD}" sibTransId="{150699AC-A0A5-40F2-AEBA-12575FCE07B2}"/>
    <dgm:cxn modelId="{92066FE3-A549-2344-8A10-59AEDC63A4F6}" type="presOf" srcId="{57D4983E-A69C-4E4A-BE69-F4C4D10C0A20}" destId="{B892C53B-5FC8-42DF-95F2-8C6EFBB28AF6}" srcOrd="0" destOrd="0" presId="urn:microsoft.com/office/officeart/2005/8/layout/vList2"/>
    <dgm:cxn modelId="{543DB8EE-5DB4-A64D-8664-55886906D5EE}" type="presOf" srcId="{C8700A9F-9B4C-4EEE-80E4-62828097FA34}" destId="{3C2CB571-AA25-4AE1-80C6-459EDFA1C2B6}" srcOrd="0" destOrd="0" presId="urn:microsoft.com/office/officeart/2005/8/layout/vList2"/>
    <dgm:cxn modelId="{E48CADFC-B5E8-4BF3-81F3-033321023F06}" srcId="{57D4983E-A69C-4E4A-BE69-F4C4D10C0A20}" destId="{F0685BB1-5815-4A8A-A565-81E2860DB373}" srcOrd="1" destOrd="0" parTransId="{1A468B59-4243-4DA7-9CC5-651061D04150}" sibTransId="{2D858A01-C35E-4365-9264-701C1B604223}"/>
    <dgm:cxn modelId="{53CFD987-161D-5845-A840-D5C085BBA717}" type="presParOf" srcId="{B892C53B-5FC8-42DF-95F2-8C6EFBB28AF6}" destId="{C0DA0BA6-C5DE-4CC8-BD91-89655A2287DB}" srcOrd="0" destOrd="0" presId="urn:microsoft.com/office/officeart/2005/8/layout/vList2"/>
    <dgm:cxn modelId="{170CC297-975D-054B-95CD-A9149AFEB665}" type="presParOf" srcId="{B892C53B-5FC8-42DF-95F2-8C6EFBB28AF6}" destId="{946B4F05-FC56-48B0-94B8-31483E5E8C0C}" srcOrd="1" destOrd="0" presId="urn:microsoft.com/office/officeart/2005/8/layout/vList2"/>
    <dgm:cxn modelId="{3DF66D9D-9853-6B4D-A75D-F6B8D8BD11B6}" type="presParOf" srcId="{B892C53B-5FC8-42DF-95F2-8C6EFBB28AF6}" destId="{EC217A04-8F09-469F-9F4C-8DC30DBA1575}" srcOrd="2" destOrd="0" presId="urn:microsoft.com/office/officeart/2005/8/layout/vList2"/>
    <dgm:cxn modelId="{EF45D5DE-ECD5-E244-9B67-FFFB7F34FC09}" type="presParOf" srcId="{B892C53B-5FC8-42DF-95F2-8C6EFBB28AF6}" destId="{EA401082-263C-4290-B652-2830DAC72AA5}" srcOrd="3" destOrd="0" presId="urn:microsoft.com/office/officeart/2005/8/layout/vList2"/>
    <dgm:cxn modelId="{0304D580-07C9-C649-9515-6C23C083D44E}" type="presParOf" srcId="{B892C53B-5FC8-42DF-95F2-8C6EFBB28AF6}" destId="{E3FF180B-0818-4207-8ADF-D07EB03ABBF4}" srcOrd="4" destOrd="0" presId="urn:microsoft.com/office/officeart/2005/8/layout/vList2"/>
    <dgm:cxn modelId="{87A4896C-A871-5B40-9729-CD82525F15D7}" type="presParOf" srcId="{B892C53B-5FC8-42DF-95F2-8C6EFBB28AF6}" destId="{2B5ED08F-6E3C-49A3-8BB5-84F6A33F2079}" srcOrd="5" destOrd="0" presId="urn:microsoft.com/office/officeart/2005/8/layout/vList2"/>
    <dgm:cxn modelId="{D12853B8-67E4-B540-9FB7-BAB0281EE47E}" type="presParOf" srcId="{B892C53B-5FC8-42DF-95F2-8C6EFBB28AF6}" destId="{3C2CB571-AA25-4AE1-80C6-459EDFA1C2B6}" srcOrd="6" destOrd="0" presId="urn:microsoft.com/office/officeart/2005/8/layout/vList2"/>
    <dgm:cxn modelId="{8AF59507-FC9D-8E46-B895-35D2E685BD88}" type="presParOf" srcId="{B892C53B-5FC8-42DF-95F2-8C6EFBB28AF6}" destId="{E04F343E-BAB7-4DF0-9123-8FDE0EE69168}" srcOrd="7" destOrd="0" presId="urn:microsoft.com/office/officeart/2005/8/layout/vList2"/>
    <dgm:cxn modelId="{D836F77C-006E-B645-A73F-73608D3D1E9F}" type="presParOf" srcId="{B892C53B-5FC8-42DF-95F2-8C6EFBB28AF6}" destId="{822065D9-CE9E-4ED6-B4C2-130D2A5A963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59F93B-8771-440A-9CE5-8FAD963FC3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78F2F0B-6400-46E6-A598-F46AE8E17321}">
      <dgm:prSet/>
      <dgm:spPr/>
      <dgm:t>
        <a:bodyPr/>
        <a:lstStyle/>
        <a:p>
          <a:r>
            <a:rPr lang="en-US" b="1" dirty="0"/>
            <a:t>What are the options?</a:t>
          </a:r>
          <a:endParaRPr lang="en-US" dirty="0"/>
        </a:p>
      </dgm:t>
    </dgm:pt>
    <dgm:pt modelId="{75E197E5-51F6-4F83-A81E-7399F2EA3382}" type="parTrans" cxnId="{E3FED554-AC5B-4045-A8E0-872C6DE8859E}">
      <dgm:prSet/>
      <dgm:spPr/>
      <dgm:t>
        <a:bodyPr/>
        <a:lstStyle/>
        <a:p>
          <a:endParaRPr lang="en-US"/>
        </a:p>
      </dgm:t>
    </dgm:pt>
    <dgm:pt modelId="{1D7A65C7-0D76-45C9-9D3B-0F0721DA0FEB}" type="sibTrans" cxnId="{E3FED554-AC5B-4045-A8E0-872C6DE8859E}">
      <dgm:prSet/>
      <dgm:spPr/>
      <dgm:t>
        <a:bodyPr/>
        <a:lstStyle/>
        <a:p>
          <a:endParaRPr lang="en-US"/>
        </a:p>
      </dgm:t>
    </dgm:pt>
    <dgm:pt modelId="{6614D37C-B7CA-463C-A591-3A1BEC517BBB}">
      <dgm:prSet/>
      <dgm:spPr/>
      <dgm:t>
        <a:bodyPr/>
        <a:lstStyle/>
        <a:p>
          <a:r>
            <a:rPr lang="en-US" b="1" dirty="0"/>
            <a:t>What are the eligibility requirements?</a:t>
          </a:r>
          <a:endParaRPr lang="en-US" dirty="0"/>
        </a:p>
      </dgm:t>
    </dgm:pt>
    <dgm:pt modelId="{450C734A-39A1-40A5-819D-FFC5DCFE19B0}" type="parTrans" cxnId="{B5B8788C-AB22-4DD3-947E-D085BAA5CFC3}">
      <dgm:prSet/>
      <dgm:spPr/>
      <dgm:t>
        <a:bodyPr/>
        <a:lstStyle/>
        <a:p>
          <a:endParaRPr lang="en-US"/>
        </a:p>
      </dgm:t>
    </dgm:pt>
    <dgm:pt modelId="{D4D56CB4-DD46-44A2-B8B8-5E07C7B5800B}" type="sibTrans" cxnId="{B5B8788C-AB22-4DD3-947E-D085BAA5CFC3}">
      <dgm:prSet/>
      <dgm:spPr/>
      <dgm:t>
        <a:bodyPr/>
        <a:lstStyle/>
        <a:p>
          <a:endParaRPr lang="en-US"/>
        </a:p>
      </dgm:t>
    </dgm:pt>
    <dgm:pt modelId="{2410987D-5E3A-46B2-8808-1828D7DA76FE}">
      <dgm:prSet/>
      <dgm:spPr/>
      <dgm:t>
        <a:bodyPr/>
        <a:lstStyle/>
        <a:p>
          <a:r>
            <a:rPr lang="en-US" b="1" dirty="0"/>
            <a:t>What are the rights?</a:t>
          </a:r>
          <a:endParaRPr lang="en-US" dirty="0"/>
        </a:p>
      </dgm:t>
    </dgm:pt>
    <dgm:pt modelId="{961B73B5-F95C-4345-8D92-BE269CADC511}" type="parTrans" cxnId="{71EC95FA-A3D2-4004-9992-DF7D062E8961}">
      <dgm:prSet/>
      <dgm:spPr/>
      <dgm:t>
        <a:bodyPr/>
        <a:lstStyle/>
        <a:p>
          <a:endParaRPr lang="en-US"/>
        </a:p>
      </dgm:t>
    </dgm:pt>
    <dgm:pt modelId="{B2BD7111-7906-4829-9C88-42A76DABDAB9}" type="sibTrans" cxnId="{71EC95FA-A3D2-4004-9992-DF7D062E8961}">
      <dgm:prSet/>
      <dgm:spPr/>
      <dgm:t>
        <a:bodyPr/>
        <a:lstStyle/>
        <a:p>
          <a:endParaRPr lang="en-US"/>
        </a:p>
      </dgm:t>
    </dgm:pt>
    <dgm:pt modelId="{A6E1C9A9-0A3D-431F-89A5-6FF8C5F3A1F6}">
      <dgm:prSet/>
      <dgm:spPr/>
      <dgm:t>
        <a:bodyPr/>
        <a:lstStyle/>
        <a:p>
          <a:r>
            <a:rPr lang="en-US" b="1" dirty="0"/>
            <a:t>What are the responsibilities?</a:t>
          </a:r>
          <a:endParaRPr lang="en-US" dirty="0"/>
        </a:p>
      </dgm:t>
    </dgm:pt>
    <dgm:pt modelId="{28360A84-BA04-4D93-8207-85FD287CA4FB}" type="parTrans" cxnId="{243151E9-318D-4CF1-B4F6-5731A4B80E13}">
      <dgm:prSet/>
      <dgm:spPr/>
      <dgm:t>
        <a:bodyPr/>
        <a:lstStyle/>
        <a:p>
          <a:endParaRPr lang="en-US"/>
        </a:p>
      </dgm:t>
    </dgm:pt>
    <dgm:pt modelId="{766E9C02-4861-4B4F-86F0-C4DE2FF9AC75}" type="sibTrans" cxnId="{243151E9-318D-4CF1-B4F6-5731A4B80E13}">
      <dgm:prSet/>
      <dgm:spPr/>
      <dgm:t>
        <a:bodyPr/>
        <a:lstStyle/>
        <a:p>
          <a:endParaRPr lang="en-US"/>
        </a:p>
      </dgm:t>
    </dgm:pt>
    <dgm:pt modelId="{08A49C6A-0F0A-4739-AB97-383B56500663}">
      <dgm:prSet/>
      <dgm:spPr/>
      <dgm:t>
        <a:bodyPr/>
        <a:lstStyle/>
        <a:p>
          <a:r>
            <a:rPr lang="en-US" b="1" dirty="0"/>
            <a:t>How does it connect to what people want?</a:t>
          </a:r>
          <a:endParaRPr lang="en-US" dirty="0"/>
        </a:p>
      </dgm:t>
    </dgm:pt>
    <dgm:pt modelId="{DC4D9A64-F8C5-4DDA-BD0B-32415ED83F79}" type="parTrans" cxnId="{48FCAEA9-15B9-49B5-A6DA-2A1AD83A651B}">
      <dgm:prSet/>
      <dgm:spPr/>
      <dgm:t>
        <a:bodyPr/>
        <a:lstStyle/>
        <a:p>
          <a:endParaRPr lang="en-US"/>
        </a:p>
      </dgm:t>
    </dgm:pt>
    <dgm:pt modelId="{38B30F06-C2D6-47C6-85AE-84783F775316}" type="sibTrans" cxnId="{48FCAEA9-15B9-49B5-A6DA-2A1AD83A651B}">
      <dgm:prSet/>
      <dgm:spPr/>
      <dgm:t>
        <a:bodyPr/>
        <a:lstStyle/>
        <a:p>
          <a:endParaRPr lang="en-US"/>
        </a:p>
      </dgm:t>
    </dgm:pt>
    <dgm:pt modelId="{012487F8-906D-4F4D-B252-0D741A3E2E7B}" type="pres">
      <dgm:prSet presAssocID="{8659F93B-8771-440A-9CE5-8FAD963FC33F}" presName="vert0" presStyleCnt="0">
        <dgm:presLayoutVars>
          <dgm:dir/>
          <dgm:animOne val="branch"/>
          <dgm:animLvl val="lvl"/>
        </dgm:presLayoutVars>
      </dgm:prSet>
      <dgm:spPr/>
    </dgm:pt>
    <dgm:pt modelId="{7975A82D-D184-4B22-A63C-A15FB92BBD65}" type="pres">
      <dgm:prSet presAssocID="{178F2F0B-6400-46E6-A598-F46AE8E17321}" presName="thickLine" presStyleLbl="alignNode1" presStyleIdx="0" presStyleCnt="5"/>
      <dgm:spPr/>
    </dgm:pt>
    <dgm:pt modelId="{1831042C-2C50-45A9-8330-8240B43FAFC1}" type="pres">
      <dgm:prSet presAssocID="{178F2F0B-6400-46E6-A598-F46AE8E17321}" presName="horz1" presStyleCnt="0"/>
      <dgm:spPr/>
    </dgm:pt>
    <dgm:pt modelId="{0EE2D18A-1C92-4C78-AB4C-3AA6756FCBF8}" type="pres">
      <dgm:prSet presAssocID="{178F2F0B-6400-46E6-A598-F46AE8E17321}" presName="tx1" presStyleLbl="revTx" presStyleIdx="0" presStyleCnt="5"/>
      <dgm:spPr/>
    </dgm:pt>
    <dgm:pt modelId="{013EF7FE-76D2-4616-A771-720EEB658FB4}" type="pres">
      <dgm:prSet presAssocID="{178F2F0B-6400-46E6-A598-F46AE8E17321}" presName="vert1" presStyleCnt="0"/>
      <dgm:spPr/>
    </dgm:pt>
    <dgm:pt modelId="{2A59B22D-0CD2-4012-8415-AC0AB786005E}" type="pres">
      <dgm:prSet presAssocID="{6614D37C-B7CA-463C-A591-3A1BEC517BBB}" presName="thickLine" presStyleLbl="alignNode1" presStyleIdx="1" presStyleCnt="5"/>
      <dgm:spPr/>
    </dgm:pt>
    <dgm:pt modelId="{863DCA9C-B7D4-4BBA-BB58-13828D25B667}" type="pres">
      <dgm:prSet presAssocID="{6614D37C-B7CA-463C-A591-3A1BEC517BBB}" presName="horz1" presStyleCnt="0"/>
      <dgm:spPr/>
    </dgm:pt>
    <dgm:pt modelId="{F08CBA05-D3BA-407D-B01D-B8C4F0DDE80E}" type="pres">
      <dgm:prSet presAssocID="{6614D37C-B7CA-463C-A591-3A1BEC517BBB}" presName="tx1" presStyleLbl="revTx" presStyleIdx="1" presStyleCnt="5"/>
      <dgm:spPr/>
    </dgm:pt>
    <dgm:pt modelId="{FF354C59-96C8-4E6F-B403-0A0E818061BA}" type="pres">
      <dgm:prSet presAssocID="{6614D37C-B7CA-463C-A591-3A1BEC517BBB}" presName="vert1" presStyleCnt="0"/>
      <dgm:spPr/>
    </dgm:pt>
    <dgm:pt modelId="{2067AA66-6A1F-4C87-9C53-2B5A111E11D2}" type="pres">
      <dgm:prSet presAssocID="{2410987D-5E3A-46B2-8808-1828D7DA76FE}" presName="thickLine" presStyleLbl="alignNode1" presStyleIdx="2" presStyleCnt="5"/>
      <dgm:spPr/>
    </dgm:pt>
    <dgm:pt modelId="{7CE110B2-3184-4DCD-98BD-F46A8BACD26E}" type="pres">
      <dgm:prSet presAssocID="{2410987D-5E3A-46B2-8808-1828D7DA76FE}" presName="horz1" presStyleCnt="0"/>
      <dgm:spPr/>
    </dgm:pt>
    <dgm:pt modelId="{A0C78EF1-0641-454B-9101-81E125C7B209}" type="pres">
      <dgm:prSet presAssocID="{2410987D-5E3A-46B2-8808-1828D7DA76FE}" presName="tx1" presStyleLbl="revTx" presStyleIdx="2" presStyleCnt="5"/>
      <dgm:spPr/>
    </dgm:pt>
    <dgm:pt modelId="{0ADA14BB-B1D9-45CA-8F32-9E2361C834CD}" type="pres">
      <dgm:prSet presAssocID="{2410987D-5E3A-46B2-8808-1828D7DA76FE}" presName="vert1" presStyleCnt="0"/>
      <dgm:spPr/>
    </dgm:pt>
    <dgm:pt modelId="{4FC0C281-3615-4C02-A44B-19ACFEC755FA}" type="pres">
      <dgm:prSet presAssocID="{A6E1C9A9-0A3D-431F-89A5-6FF8C5F3A1F6}" presName="thickLine" presStyleLbl="alignNode1" presStyleIdx="3" presStyleCnt="5"/>
      <dgm:spPr/>
    </dgm:pt>
    <dgm:pt modelId="{9898B935-9118-43DE-A7F2-32ACCF24FA73}" type="pres">
      <dgm:prSet presAssocID="{A6E1C9A9-0A3D-431F-89A5-6FF8C5F3A1F6}" presName="horz1" presStyleCnt="0"/>
      <dgm:spPr/>
    </dgm:pt>
    <dgm:pt modelId="{4462BC07-1E83-49FF-96E1-42C0EDCBBE6B}" type="pres">
      <dgm:prSet presAssocID="{A6E1C9A9-0A3D-431F-89A5-6FF8C5F3A1F6}" presName="tx1" presStyleLbl="revTx" presStyleIdx="3" presStyleCnt="5"/>
      <dgm:spPr/>
    </dgm:pt>
    <dgm:pt modelId="{95AF8228-5BC2-437E-8223-C4F28386D52A}" type="pres">
      <dgm:prSet presAssocID="{A6E1C9A9-0A3D-431F-89A5-6FF8C5F3A1F6}" presName="vert1" presStyleCnt="0"/>
      <dgm:spPr/>
    </dgm:pt>
    <dgm:pt modelId="{05EB87D5-A63E-465C-9961-3E5239B0A0B9}" type="pres">
      <dgm:prSet presAssocID="{08A49C6A-0F0A-4739-AB97-383B56500663}" presName="thickLine" presStyleLbl="alignNode1" presStyleIdx="4" presStyleCnt="5"/>
      <dgm:spPr/>
    </dgm:pt>
    <dgm:pt modelId="{4FB0CD72-3EEF-429D-AF45-64CDE23F06F7}" type="pres">
      <dgm:prSet presAssocID="{08A49C6A-0F0A-4739-AB97-383B56500663}" presName="horz1" presStyleCnt="0"/>
      <dgm:spPr/>
    </dgm:pt>
    <dgm:pt modelId="{AE07C0B3-CB03-4006-8BF0-1CB5260EDBD7}" type="pres">
      <dgm:prSet presAssocID="{08A49C6A-0F0A-4739-AB97-383B56500663}" presName="tx1" presStyleLbl="revTx" presStyleIdx="4" presStyleCnt="5"/>
      <dgm:spPr/>
    </dgm:pt>
    <dgm:pt modelId="{D258463F-19C0-4090-A234-01F7B0E182D0}" type="pres">
      <dgm:prSet presAssocID="{08A49C6A-0F0A-4739-AB97-383B56500663}" presName="vert1" presStyleCnt="0"/>
      <dgm:spPr/>
    </dgm:pt>
  </dgm:ptLst>
  <dgm:cxnLst>
    <dgm:cxn modelId="{19CE590B-EAF3-6347-A7B6-D70F04AF0CBC}" type="presOf" srcId="{178F2F0B-6400-46E6-A598-F46AE8E17321}" destId="{0EE2D18A-1C92-4C78-AB4C-3AA6756FCBF8}" srcOrd="0" destOrd="0" presId="urn:microsoft.com/office/officeart/2008/layout/LinedList"/>
    <dgm:cxn modelId="{01499F48-3725-574E-B483-3B2A1FE7D113}" type="presOf" srcId="{8659F93B-8771-440A-9CE5-8FAD963FC33F}" destId="{012487F8-906D-4F4D-B252-0D741A3E2E7B}" srcOrd="0" destOrd="0" presId="urn:microsoft.com/office/officeart/2008/layout/LinedList"/>
    <dgm:cxn modelId="{E3FED554-AC5B-4045-A8E0-872C6DE8859E}" srcId="{8659F93B-8771-440A-9CE5-8FAD963FC33F}" destId="{178F2F0B-6400-46E6-A598-F46AE8E17321}" srcOrd="0" destOrd="0" parTransId="{75E197E5-51F6-4F83-A81E-7399F2EA3382}" sibTransId="{1D7A65C7-0D76-45C9-9D3B-0F0721DA0FEB}"/>
    <dgm:cxn modelId="{D7CA1C77-25CE-B543-9FA9-68CAF458DC2A}" type="presOf" srcId="{2410987D-5E3A-46B2-8808-1828D7DA76FE}" destId="{A0C78EF1-0641-454B-9101-81E125C7B209}" srcOrd="0" destOrd="0" presId="urn:microsoft.com/office/officeart/2008/layout/LinedList"/>
    <dgm:cxn modelId="{06ED537A-0F06-6C40-AFDC-C71DAE046103}" type="presOf" srcId="{A6E1C9A9-0A3D-431F-89A5-6FF8C5F3A1F6}" destId="{4462BC07-1E83-49FF-96E1-42C0EDCBBE6B}" srcOrd="0" destOrd="0" presId="urn:microsoft.com/office/officeart/2008/layout/LinedList"/>
    <dgm:cxn modelId="{B5B8788C-AB22-4DD3-947E-D085BAA5CFC3}" srcId="{8659F93B-8771-440A-9CE5-8FAD963FC33F}" destId="{6614D37C-B7CA-463C-A591-3A1BEC517BBB}" srcOrd="1" destOrd="0" parTransId="{450C734A-39A1-40A5-819D-FFC5DCFE19B0}" sibTransId="{D4D56CB4-DD46-44A2-B8B8-5E07C7B5800B}"/>
    <dgm:cxn modelId="{48FCAEA9-15B9-49B5-A6DA-2A1AD83A651B}" srcId="{8659F93B-8771-440A-9CE5-8FAD963FC33F}" destId="{08A49C6A-0F0A-4739-AB97-383B56500663}" srcOrd="4" destOrd="0" parTransId="{DC4D9A64-F8C5-4DDA-BD0B-32415ED83F79}" sibTransId="{38B30F06-C2D6-47C6-85AE-84783F775316}"/>
    <dgm:cxn modelId="{6507B4B0-9A1B-524C-A7D1-AFE4D0F55F67}" type="presOf" srcId="{08A49C6A-0F0A-4739-AB97-383B56500663}" destId="{AE07C0B3-CB03-4006-8BF0-1CB5260EDBD7}" srcOrd="0" destOrd="0" presId="urn:microsoft.com/office/officeart/2008/layout/LinedList"/>
    <dgm:cxn modelId="{4F9CBCE5-32AE-9A42-88AE-BDF3EAE22A47}" type="presOf" srcId="{6614D37C-B7CA-463C-A591-3A1BEC517BBB}" destId="{F08CBA05-D3BA-407D-B01D-B8C4F0DDE80E}" srcOrd="0" destOrd="0" presId="urn:microsoft.com/office/officeart/2008/layout/LinedList"/>
    <dgm:cxn modelId="{243151E9-318D-4CF1-B4F6-5731A4B80E13}" srcId="{8659F93B-8771-440A-9CE5-8FAD963FC33F}" destId="{A6E1C9A9-0A3D-431F-89A5-6FF8C5F3A1F6}" srcOrd="3" destOrd="0" parTransId="{28360A84-BA04-4D93-8207-85FD287CA4FB}" sibTransId="{766E9C02-4861-4B4F-86F0-C4DE2FF9AC75}"/>
    <dgm:cxn modelId="{71EC95FA-A3D2-4004-9992-DF7D062E8961}" srcId="{8659F93B-8771-440A-9CE5-8FAD963FC33F}" destId="{2410987D-5E3A-46B2-8808-1828D7DA76FE}" srcOrd="2" destOrd="0" parTransId="{961B73B5-F95C-4345-8D92-BE269CADC511}" sibTransId="{B2BD7111-7906-4829-9C88-42A76DABDAB9}"/>
    <dgm:cxn modelId="{3E557D4C-5D67-F645-8128-489547FEB29F}" type="presParOf" srcId="{012487F8-906D-4F4D-B252-0D741A3E2E7B}" destId="{7975A82D-D184-4B22-A63C-A15FB92BBD65}" srcOrd="0" destOrd="0" presId="urn:microsoft.com/office/officeart/2008/layout/LinedList"/>
    <dgm:cxn modelId="{4860C98F-DDF0-CC49-B234-C46A2E8D5BE4}" type="presParOf" srcId="{012487F8-906D-4F4D-B252-0D741A3E2E7B}" destId="{1831042C-2C50-45A9-8330-8240B43FAFC1}" srcOrd="1" destOrd="0" presId="urn:microsoft.com/office/officeart/2008/layout/LinedList"/>
    <dgm:cxn modelId="{1E6C8B64-3C26-7B40-B911-CEEBD687939C}" type="presParOf" srcId="{1831042C-2C50-45A9-8330-8240B43FAFC1}" destId="{0EE2D18A-1C92-4C78-AB4C-3AA6756FCBF8}" srcOrd="0" destOrd="0" presId="urn:microsoft.com/office/officeart/2008/layout/LinedList"/>
    <dgm:cxn modelId="{7F435A53-0216-BE4A-BA76-AFACC9F8CC85}" type="presParOf" srcId="{1831042C-2C50-45A9-8330-8240B43FAFC1}" destId="{013EF7FE-76D2-4616-A771-720EEB658FB4}" srcOrd="1" destOrd="0" presId="urn:microsoft.com/office/officeart/2008/layout/LinedList"/>
    <dgm:cxn modelId="{77EF4886-9F3E-F745-8B22-1350125361C9}" type="presParOf" srcId="{012487F8-906D-4F4D-B252-0D741A3E2E7B}" destId="{2A59B22D-0CD2-4012-8415-AC0AB786005E}" srcOrd="2" destOrd="0" presId="urn:microsoft.com/office/officeart/2008/layout/LinedList"/>
    <dgm:cxn modelId="{65E80CC7-B9B7-C64D-95DA-7C1F88C5A922}" type="presParOf" srcId="{012487F8-906D-4F4D-B252-0D741A3E2E7B}" destId="{863DCA9C-B7D4-4BBA-BB58-13828D25B667}" srcOrd="3" destOrd="0" presId="urn:microsoft.com/office/officeart/2008/layout/LinedList"/>
    <dgm:cxn modelId="{51833F47-D003-4049-9A5C-2D4495C0C534}" type="presParOf" srcId="{863DCA9C-B7D4-4BBA-BB58-13828D25B667}" destId="{F08CBA05-D3BA-407D-B01D-B8C4F0DDE80E}" srcOrd="0" destOrd="0" presId="urn:microsoft.com/office/officeart/2008/layout/LinedList"/>
    <dgm:cxn modelId="{AB1F99E7-265B-8F46-A19C-018488C68858}" type="presParOf" srcId="{863DCA9C-B7D4-4BBA-BB58-13828D25B667}" destId="{FF354C59-96C8-4E6F-B403-0A0E818061BA}" srcOrd="1" destOrd="0" presId="urn:microsoft.com/office/officeart/2008/layout/LinedList"/>
    <dgm:cxn modelId="{D891E9D1-1E76-E946-9218-8C4C279A2717}" type="presParOf" srcId="{012487F8-906D-4F4D-B252-0D741A3E2E7B}" destId="{2067AA66-6A1F-4C87-9C53-2B5A111E11D2}" srcOrd="4" destOrd="0" presId="urn:microsoft.com/office/officeart/2008/layout/LinedList"/>
    <dgm:cxn modelId="{A426CA38-CF9F-CE4C-918F-5C62AF78A679}" type="presParOf" srcId="{012487F8-906D-4F4D-B252-0D741A3E2E7B}" destId="{7CE110B2-3184-4DCD-98BD-F46A8BACD26E}" srcOrd="5" destOrd="0" presId="urn:microsoft.com/office/officeart/2008/layout/LinedList"/>
    <dgm:cxn modelId="{1843BC75-DAE0-484C-A55A-C9261E219FB5}" type="presParOf" srcId="{7CE110B2-3184-4DCD-98BD-F46A8BACD26E}" destId="{A0C78EF1-0641-454B-9101-81E125C7B209}" srcOrd="0" destOrd="0" presId="urn:microsoft.com/office/officeart/2008/layout/LinedList"/>
    <dgm:cxn modelId="{221C06F2-46F0-544D-9E01-AC607567EFE6}" type="presParOf" srcId="{7CE110B2-3184-4DCD-98BD-F46A8BACD26E}" destId="{0ADA14BB-B1D9-45CA-8F32-9E2361C834CD}" srcOrd="1" destOrd="0" presId="urn:microsoft.com/office/officeart/2008/layout/LinedList"/>
    <dgm:cxn modelId="{E3D37853-992A-D94E-BC94-523AC18BB087}" type="presParOf" srcId="{012487F8-906D-4F4D-B252-0D741A3E2E7B}" destId="{4FC0C281-3615-4C02-A44B-19ACFEC755FA}" srcOrd="6" destOrd="0" presId="urn:microsoft.com/office/officeart/2008/layout/LinedList"/>
    <dgm:cxn modelId="{D50FD9F3-E8DD-7547-9C6A-1D75C77D5629}" type="presParOf" srcId="{012487F8-906D-4F4D-B252-0D741A3E2E7B}" destId="{9898B935-9118-43DE-A7F2-32ACCF24FA73}" srcOrd="7" destOrd="0" presId="urn:microsoft.com/office/officeart/2008/layout/LinedList"/>
    <dgm:cxn modelId="{3384F061-DF42-DB46-8976-EA87CD75178B}" type="presParOf" srcId="{9898B935-9118-43DE-A7F2-32ACCF24FA73}" destId="{4462BC07-1E83-49FF-96E1-42C0EDCBBE6B}" srcOrd="0" destOrd="0" presId="urn:microsoft.com/office/officeart/2008/layout/LinedList"/>
    <dgm:cxn modelId="{08A42ACE-BCD7-0F48-8F18-A25768C51D21}" type="presParOf" srcId="{9898B935-9118-43DE-A7F2-32ACCF24FA73}" destId="{95AF8228-5BC2-437E-8223-C4F28386D52A}" srcOrd="1" destOrd="0" presId="urn:microsoft.com/office/officeart/2008/layout/LinedList"/>
    <dgm:cxn modelId="{94686EAC-351C-D048-93BA-EC37B0AA8EDF}" type="presParOf" srcId="{012487F8-906D-4F4D-B252-0D741A3E2E7B}" destId="{05EB87D5-A63E-465C-9961-3E5239B0A0B9}" srcOrd="8" destOrd="0" presId="urn:microsoft.com/office/officeart/2008/layout/LinedList"/>
    <dgm:cxn modelId="{CC683A69-E051-A44D-94B9-6E174A340124}" type="presParOf" srcId="{012487F8-906D-4F4D-B252-0D741A3E2E7B}" destId="{4FB0CD72-3EEF-429D-AF45-64CDE23F06F7}" srcOrd="9" destOrd="0" presId="urn:microsoft.com/office/officeart/2008/layout/LinedList"/>
    <dgm:cxn modelId="{01FCF1E6-FCF1-664D-8E34-48FAF042E59E}" type="presParOf" srcId="{4FB0CD72-3EEF-429D-AF45-64CDE23F06F7}" destId="{AE07C0B3-CB03-4006-8BF0-1CB5260EDBD7}" srcOrd="0" destOrd="0" presId="urn:microsoft.com/office/officeart/2008/layout/LinedList"/>
    <dgm:cxn modelId="{3E2E422E-E760-2C44-9666-5EA2274316B7}" type="presParOf" srcId="{4FB0CD72-3EEF-429D-AF45-64CDE23F06F7}" destId="{D258463F-19C0-4090-A234-01F7B0E182D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E1D0A2-D0E6-4E83-954B-BB494D3874D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86F06EC-18B7-4383-A96E-5A629B9370D1}">
      <dgm:prSet custT="1"/>
      <dgm:spPr/>
      <dgm:t>
        <a:bodyPr/>
        <a:lstStyle/>
        <a:p>
          <a:pPr rtl="0"/>
          <a:r>
            <a:rPr lang="en-US" sz="2000" dirty="0">
              <a:solidFill>
                <a:schemeClr val="tx1"/>
              </a:solidFill>
            </a:rPr>
            <a:t>Location</a:t>
          </a:r>
        </a:p>
      </dgm:t>
    </dgm:pt>
    <dgm:pt modelId="{DEE1D728-280E-42DB-BE5B-C3508556F29E}" type="parTrans" cxnId="{2D1E27B6-615C-40CA-8A5B-3784F94EC7C0}">
      <dgm:prSet/>
      <dgm:spPr/>
      <dgm:t>
        <a:bodyPr/>
        <a:lstStyle/>
        <a:p>
          <a:endParaRPr lang="en-US"/>
        </a:p>
      </dgm:t>
    </dgm:pt>
    <dgm:pt modelId="{65DB92CE-BC28-4EA6-9A78-8C19AE64FFCD}" type="sibTrans" cxnId="{2D1E27B6-615C-40CA-8A5B-3784F94EC7C0}">
      <dgm:prSet/>
      <dgm:spPr/>
      <dgm:t>
        <a:bodyPr/>
        <a:lstStyle/>
        <a:p>
          <a:endParaRPr lang="en-US"/>
        </a:p>
      </dgm:t>
    </dgm:pt>
    <dgm:pt modelId="{9D0D7C5F-5A1B-46EF-B2DC-B14E446301B7}">
      <dgm:prSet custT="1"/>
      <dgm:spPr/>
      <dgm:t>
        <a:bodyPr/>
        <a:lstStyle/>
        <a:p>
          <a:pPr rtl="0"/>
          <a:r>
            <a:rPr lang="en-US" sz="2000" dirty="0">
              <a:solidFill>
                <a:schemeClr val="tx1"/>
              </a:solidFill>
            </a:rPr>
            <a:t>Access to Transportation</a:t>
          </a:r>
        </a:p>
      </dgm:t>
    </dgm:pt>
    <dgm:pt modelId="{0725EBAF-D622-4FFA-B7E1-759924C99905}" type="parTrans" cxnId="{A96E8397-6AD2-471A-AEBC-5CAC6A3101E5}">
      <dgm:prSet/>
      <dgm:spPr/>
      <dgm:t>
        <a:bodyPr/>
        <a:lstStyle/>
        <a:p>
          <a:endParaRPr lang="en-US"/>
        </a:p>
      </dgm:t>
    </dgm:pt>
    <dgm:pt modelId="{4A3D6297-CB49-41B6-91B8-AA7132E285D7}" type="sibTrans" cxnId="{A96E8397-6AD2-471A-AEBC-5CAC6A3101E5}">
      <dgm:prSet/>
      <dgm:spPr/>
      <dgm:t>
        <a:bodyPr/>
        <a:lstStyle/>
        <a:p>
          <a:endParaRPr lang="en-US"/>
        </a:p>
      </dgm:t>
    </dgm:pt>
    <dgm:pt modelId="{9D8BF348-A3D9-4F46-8466-EDBC75305BC3}">
      <dgm:prSet custT="1"/>
      <dgm:spPr/>
      <dgm:t>
        <a:bodyPr/>
        <a:lstStyle/>
        <a:p>
          <a:pPr rtl="0"/>
          <a:r>
            <a:rPr lang="en-US" sz="2000" dirty="0">
              <a:solidFill>
                <a:schemeClr val="tx1"/>
              </a:solidFill>
            </a:rPr>
            <a:t>Proximity to Significant Others</a:t>
          </a:r>
        </a:p>
      </dgm:t>
    </dgm:pt>
    <dgm:pt modelId="{9BBB03A3-1DE0-409E-977F-27C310F0EEB5}" type="parTrans" cxnId="{FF82A068-B5E9-4D35-98B5-E64F70E4869E}">
      <dgm:prSet/>
      <dgm:spPr/>
      <dgm:t>
        <a:bodyPr/>
        <a:lstStyle/>
        <a:p>
          <a:endParaRPr lang="en-US"/>
        </a:p>
      </dgm:t>
    </dgm:pt>
    <dgm:pt modelId="{3420AD4F-38CE-4D53-81A5-47A783E830AD}" type="sibTrans" cxnId="{FF82A068-B5E9-4D35-98B5-E64F70E4869E}">
      <dgm:prSet/>
      <dgm:spPr/>
      <dgm:t>
        <a:bodyPr/>
        <a:lstStyle/>
        <a:p>
          <a:endParaRPr lang="en-US"/>
        </a:p>
      </dgm:t>
    </dgm:pt>
    <dgm:pt modelId="{5115FE3B-ADF7-483C-A64B-B78073BCCA6B}">
      <dgm:prSet custT="1"/>
      <dgm:spPr/>
      <dgm:t>
        <a:bodyPr/>
        <a:lstStyle/>
        <a:p>
          <a:pPr rtl="0"/>
          <a:r>
            <a:rPr lang="en-US" sz="2000" dirty="0">
              <a:solidFill>
                <a:schemeClr val="tx1"/>
              </a:solidFill>
            </a:rPr>
            <a:t>Proximity to Services</a:t>
          </a:r>
        </a:p>
      </dgm:t>
    </dgm:pt>
    <dgm:pt modelId="{5FF9E2CB-BD3D-45F9-9E15-8993CA4B2166}" type="parTrans" cxnId="{B0219E47-94FD-4003-9F5B-55C75148DEB8}">
      <dgm:prSet/>
      <dgm:spPr/>
      <dgm:t>
        <a:bodyPr/>
        <a:lstStyle/>
        <a:p>
          <a:endParaRPr lang="en-US"/>
        </a:p>
      </dgm:t>
    </dgm:pt>
    <dgm:pt modelId="{213997AE-8DBD-43B0-B535-A0390E1C5A9D}" type="sibTrans" cxnId="{B0219E47-94FD-4003-9F5B-55C75148DEB8}">
      <dgm:prSet/>
      <dgm:spPr/>
      <dgm:t>
        <a:bodyPr/>
        <a:lstStyle/>
        <a:p>
          <a:endParaRPr lang="en-US"/>
        </a:p>
      </dgm:t>
    </dgm:pt>
    <dgm:pt modelId="{793D8D19-0C81-48AB-A151-D57849968E29}">
      <dgm:prSet custT="1"/>
      <dgm:spPr/>
      <dgm:t>
        <a:bodyPr/>
        <a:lstStyle/>
        <a:p>
          <a:pPr rtl="0"/>
          <a:r>
            <a:rPr lang="en-US" sz="2000" dirty="0">
              <a:solidFill>
                <a:schemeClr val="tx1"/>
              </a:solidFill>
            </a:rPr>
            <a:t>Pets</a:t>
          </a:r>
        </a:p>
      </dgm:t>
    </dgm:pt>
    <dgm:pt modelId="{1B057AEB-890D-43C8-8DA5-38A4B53A8660}" type="parTrans" cxnId="{206AC95E-8070-4AE8-A047-37E38BAF8FF5}">
      <dgm:prSet/>
      <dgm:spPr/>
      <dgm:t>
        <a:bodyPr/>
        <a:lstStyle/>
        <a:p>
          <a:endParaRPr lang="en-US"/>
        </a:p>
      </dgm:t>
    </dgm:pt>
    <dgm:pt modelId="{0D89187B-701C-41EB-A948-0AB5ACB5C20D}" type="sibTrans" cxnId="{206AC95E-8070-4AE8-A047-37E38BAF8FF5}">
      <dgm:prSet/>
      <dgm:spPr/>
      <dgm:t>
        <a:bodyPr/>
        <a:lstStyle/>
        <a:p>
          <a:endParaRPr lang="en-US"/>
        </a:p>
      </dgm:t>
    </dgm:pt>
    <dgm:pt modelId="{42754166-75B7-446A-B87E-8E6860D3E11E}">
      <dgm:prSet custT="1"/>
      <dgm:spPr/>
      <dgm:t>
        <a:bodyPr/>
        <a:lstStyle/>
        <a:p>
          <a:pPr rtl="0"/>
          <a:r>
            <a:rPr lang="en-US" sz="2000" dirty="0">
              <a:solidFill>
                <a:schemeClr val="tx1"/>
              </a:solidFill>
            </a:rPr>
            <a:t>Ideal v. Acceptable, Negotiable/Non-Negotiable</a:t>
          </a:r>
        </a:p>
      </dgm:t>
    </dgm:pt>
    <dgm:pt modelId="{9E358E59-942A-4AC9-AEE2-884DF7133C1B}" type="parTrans" cxnId="{9F655491-4EC9-49A0-B6FE-6E318F552A67}">
      <dgm:prSet/>
      <dgm:spPr/>
      <dgm:t>
        <a:bodyPr/>
        <a:lstStyle/>
        <a:p>
          <a:endParaRPr lang="en-US"/>
        </a:p>
      </dgm:t>
    </dgm:pt>
    <dgm:pt modelId="{6CBD2522-0C66-4A4F-AB03-C5A3604D497F}" type="sibTrans" cxnId="{9F655491-4EC9-49A0-B6FE-6E318F552A67}">
      <dgm:prSet/>
      <dgm:spPr/>
      <dgm:t>
        <a:bodyPr/>
        <a:lstStyle/>
        <a:p>
          <a:endParaRPr lang="en-US"/>
        </a:p>
      </dgm:t>
    </dgm:pt>
    <dgm:pt modelId="{353C5506-A2D9-4ECA-9026-B95B6485DC7D}">
      <dgm:prSet custT="1"/>
      <dgm:spPr/>
      <dgm:t>
        <a:bodyPr/>
        <a:lstStyle/>
        <a:p>
          <a:pPr rtl="0"/>
          <a:r>
            <a:rPr lang="en-US" sz="2000" dirty="0">
              <a:solidFill>
                <a:schemeClr val="tx1"/>
              </a:solidFill>
            </a:rPr>
            <a:t>Unit Size and  Housing Density</a:t>
          </a:r>
        </a:p>
      </dgm:t>
    </dgm:pt>
    <dgm:pt modelId="{4769A9FB-3A5F-4612-9743-66CB4A9A7288}" type="parTrans" cxnId="{0BB51481-B638-45CD-86E4-F4DA12FAB852}">
      <dgm:prSet/>
      <dgm:spPr/>
      <dgm:t>
        <a:bodyPr/>
        <a:lstStyle/>
        <a:p>
          <a:endParaRPr lang="en-US"/>
        </a:p>
      </dgm:t>
    </dgm:pt>
    <dgm:pt modelId="{79AA6A87-F852-4E12-A9FA-70583F1DC865}" type="sibTrans" cxnId="{0BB51481-B638-45CD-86E4-F4DA12FAB852}">
      <dgm:prSet/>
      <dgm:spPr/>
      <dgm:t>
        <a:bodyPr/>
        <a:lstStyle/>
        <a:p>
          <a:endParaRPr lang="en-US"/>
        </a:p>
      </dgm:t>
    </dgm:pt>
    <dgm:pt modelId="{227D1B61-DB60-41ED-B40E-9A076DE67002}">
      <dgm:prSet custT="1"/>
      <dgm:spPr/>
      <dgm:t>
        <a:bodyPr/>
        <a:lstStyle/>
        <a:p>
          <a:pPr rtl="0"/>
          <a:r>
            <a:rPr lang="en-US" sz="1600" b="1" dirty="0">
              <a:solidFill>
                <a:schemeClr val="tx1"/>
              </a:solidFill>
            </a:rPr>
            <a:t>Attached: Housing Planning Discussion Framework</a:t>
          </a:r>
        </a:p>
      </dgm:t>
    </dgm:pt>
    <dgm:pt modelId="{40C3C26E-ABC4-40BF-80B4-330BC2F7FF6B}" type="parTrans" cxnId="{602E5A16-51C3-4B0B-B5C9-FF968ABD39A7}">
      <dgm:prSet/>
      <dgm:spPr/>
      <dgm:t>
        <a:bodyPr/>
        <a:lstStyle/>
        <a:p>
          <a:endParaRPr lang="en-US"/>
        </a:p>
      </dgm:t>
    </dgm:pt>
    <dgm:pt modelId="{8C2F924B-CAF8-4958-9AF4-5D7BDFB135E1}" type="sibTrans" cxnId="{602E5A16-51C3-4B0B-B5C9-FF968ABD39A7}">
      <dgm:prSet/>
      <dgm:spPr/>
      <dgm:t>
        <a:bodyPr/>
        <a:lstStyle/>
        <a:p>
          <a:endParaRPr lang="en-US"/>
        </a:p>
      </dgm:t>
    </dgm:pt>
    <dgm:pt modelId="{0D10000F-2054-4FE8-B7D4-91FDE8350AD8}" type="pres">
      <dgm:prSet presAssocID="{32E1D0A2-D0E6-4E83-954B-BB494D3874D8}" presName="vert0" presStyleCnt="0">
        <dgm:presLayoutVars>
          <dgm:dir/>
          <dgm:animOne val="branch"/>
          <dgm:animLvl val="lvl"/>
        </dgm:presLayoutVars>
      </dgm:prSet>
      <dgm:spPr/>
    </dgm:pt>
    <dgm:pt modelId="{B66B6B5F-5E07-4C2E-BA31-347A50313AB3}" type="pres">
      <dgm:prSet presAssocID="{586F06EC-18B7-4383-A96E-5A629B9370D1}" presName="thickLine" presStyleLbl="alignNode1" presStyleIdx="0" presStyleCnt="8"/>
      <dgm:spPr/>
    </dgm:pt>
    <dgm:pt modelId="{3DBE9CE1-72FE-43CD-8EC0-3C5D66E6A2F9}" type="pres">
      <dgm:prSet presAssocID="{586F06EC-18B7-4383-A96E-5A629B9370D1}" presName="horz1" presStyleCnt="0"/>
      <dgm:spPr/>
    </dgm:pt>
    <dgm:pt modelId="{8E7EEE41-FB8D-4923-B709-25B35B9BEA7B}" type="pres">
      <dgm:prSet presAssocID="{586F06EC-18B7-4383-A96E-5A629B9370D1}" presName="tx1" presStyleLbl="revTx" presStyleIdx="0" presStyleCnt="8"/>
      <dgm:spPr/>
    </dgm:pt>
    <dgm:pt modelId="{9A13E2B0-23CB-4C95-A03A-635DC618DBC6}" type="pres">
      <dgm:prSet presAssocID="{586F06EC-18B7-4383-A96E-5A629B9370D1}" presName="vert1" presStyleCnt="0"/>
      <dgm:spPr/>
    </dgm:pt>
    <dgm:pt modelId="{7268E0B2-711F-4C8A-94FF-5D41533F4074}" type="pres">
      <dgm:prSet presAssocID="{9D0D7C5F-5A1B-46EF-B2DC-B14E446301B7}" presName="thickLine" presStyleLbl="alignNode1" presStyleIdx="1" presStyleCnt="8"/>
      <dgm:spPr/>
    </dgm:pt>
    <dgm:pt modelId="{2215C2AF-B26B-477C-8EB8-C6EF08353122}" type="pres">
      <dgm:prSet presAssocID="{9D0D7C5F-5A1B-46EF-B2DC-B14E446301B7}" presName="horz1" presStyleCnt="0"/>
      <dgm:spPr/>
    </dgm:pt>
    <dgm:pt modelId="{F40226AC-7B37-4B26-BD43-DC38DA8C9D84}" type="pres">
      <dgm:prSet presAssocID="{9D0D7C5F-5A1B-46EF-B2DC-B14E446301B7}" presName="tx1" presStyleLbl="revTx" presStyleIdx="1" presStyleCnt="8"/>
      <dgm:spPr/>
    </dgm:pt>
    <dgm:pt modelId="{395A8FDA-23EA-4C35-83B4-11591D74348F}" type="pres">
      <dgm:prSet presAssocID="{9D0D7C5F-5A1B-46EF-B2DC-B14E446301B7}" presName="vert1" presStyleCnt="0"/>
      <dgm:spPr/>
    </dgm:pt>
    <dgm:pt modelId="{BE8E23CB-9D60-42AA-BD2D-EAE1ED76CE59}" type="pres">
      <dgm:prSet presAssocID="{9D8BF348-A3D9-4F46-8466-EDBC75305BC3}" presName="thickLine" presStyleLbl="alignNode1" presStyleIdx="2" presStyleCnt="8"/>
      <dgm:spPr/>
    </dgm:pt>
    <dgm:pt modelId="{1667427C-7507-488E-8BED-24FEC5B8D8DD}" type="pres">
      <dgm:prSet presAssocID="{9D8BF348-A3D9-4F46-8466-EDBC75305BC3}" presName="horz1" presStyleCnt="0"/>
      <dgm:spPr/>
    </dgm:pt>
    <dgm:pt modelId="{3E8AA159-FE4D-4E67-BA70-B1BC5C50B3F2}" type="pres">
      <dgm:prSet presAssocID="{9D8BF348-A3D9-4F46-8466-EDBC75305BC3}" presName="tx1" presStyleLbl="revTx" presStyleIdx="2" presStyleCnt="8"/>
      <dgm:spPr/>
    </dgm:pt>
    <dgm:pt modelId="{ED7D21C3-8483-4AC2-8A72-EFD9D714D2AF}" type="pres">
      <dgm:prSet presAssocID="{9D8BF348-A3D9-4F46-8466-EDBC75305BC3}" presName="vert1" presStyleCnt="0"/>
      <dgm:spPr/>
    </dgm:pt>
    <dgm:pt modelId="{C752671C-8F73-4BC1-A502-CA447196F76D}" type="pres">
      <dgm:prSet presAssocID="{5115FE3B-ADF7-483C-A64B-B78073BCCA6B}" presName="thickLine" presStyleLbl="alignNode1" presStyleIdx="3" presStyleCnt="8"/>
      <dgm:spPr/>
    </dgm:pt>
    <dgm:pt modelId="{A257E214-8178-4073-ABD6-75EDF10D7CA6}" type="pres">
      <dgm:prSet presAssocID="{5115FE3B-ADF7-483C-A64B-B78073BCCA6B}" presName="horz1" presStyleCnt="0"/>
      <dgm:spPr/>
    </dgm:pt>
    <dgm:pt modelId="{7B0C2300-83BA-46E1-8AD9-FDF35576B472}" type="pres">
      <dgm:prSet presAssocID="{5115FE3B-ADF7-483C-A64B-B78073BCCA6B}" presName="tx1" presStyleLbl="revTx" presStyleIdx="3" presStyleCnt="8"/>
      <dgm:spPr/>
    </dgm:pt>
    <dgm:pt modelId="{44A9D07B-37A0-45B1-AB78-4A400B38312A}" type="pres">
      <dgm:prSet presAssocID="{5115FE3B-ADF7-483C-A64B-B78073BCCA6B}" presName="vert1" presStyleCnt="0"/>
      <dgm:spPr/>
    </dgm:pt>
    <dgm:pt modelId="{41445361-4E93-45B9-818A-BD892144FFC8}" type="pres">
      <dgm:prSet presAssocID="{353C5506-A2D9-4ECA-9026-B95B6485DC7D}" presName="thickLine" presStyleLbl="alignNode1" presStyleIdx="4" presStyleCnt="8"/>
      <dgm:spPr/>
    </dgm:pt>
    <dgm:pt modelId="{84526043-8FBB-4DC7-8936-8BC7042E5172}" type="pres">
      <dgm:prSet presAssocID="{353C5506-A2D9-4ECA-9026-B95B6485DC7D}" presName="horz1" presStyleCnt="0"/>
      <dgm:spPr/>
    </dgm:pt>
    <dgm:pt modelId="{BA30C22E-3EA7-4FF9-94D6-71C828F44EE3}" type="pres">
      <dgm:prSet presAssocID="{353C5506-A2D9-4ECA-9026-B95B6485DC7D}" presName="tx1" presStyleLbl="revTx" presStyleIdx="4" presStyleCnt="8"/>
      <dgm:spPr/>
    </dgm:pt>
    <dgm:pt modelId="{9B181F32-D835-4BBA-9E7A-C51801428279}" type="pres">
      <dgm:prSet presAssocID="{353C5506-A2D9-4ECA-9026-B95B6485DC7D}" presName="vert1" presStyleCnt="0"/>
      <dgm:spPr/>
    </dgm:pt>
    <dgm:pt modelId="{79347B52-ED32-4E31-8308-2917A90A9F23}" type="pres">
      <dgm:prSet presAssocID="{793D8D19-0C81-48AB-A151-D57849968E29}" presName="thickLine" presStyleLbl="alignNode1" presStyleIdx="5" presStyleCnt="8"/>
      <dgm:spPr/>
    </dgm:pt>
    <dgm:pt modelId="{BEB87D1C-7293-4E5A-B14B-A4B3036B4CCD}" type="pres">
      <dgm:prSet presAssocID="{793D8D19-0C81-48AB-A151-D57849968E29}" presName="horz1" presStyleCnt="0"/>
      <dgm:spPr/>
    </dgm:pt>
    <dgm:pt modelId="{6F46722C-3E0F-43C6-9805-76FC19B1F968}" type="pres">
      <dgm:prSet presAssocID="{793D8D19-0C81-48AB-A151-D57849968E29}" presName="tx1" presStyleLbl="revTx" presStyleIdx="5" presStyleCnt="8"/>
      <dgm:spPr/>
    </dgm:pt>
    <dgm:pt modelId="{AFBCE875-0A4E-4CDD-8297-55769564FA9F}" type="pres">
      <dgm:prSet presAssocID="{793D8D19-0C81-48AB-A151-D57849968E29}" presName="vert1" presStyleCnt="0"/>
      <dgm:spPr/>
    </dgm:pt>
    <dgm:pt modelId="{823B6A68-7439-4BFB-B226-9F13286B026D}" type="pres">
      <dgm:prSet presAssocID="{42754166-75B7-446A-B87E-8E6860D3E11E}" presName="thickLine" presStyleLbl="alignNode1" presStyleIdx="6" presStyleCnt="8"/>
      <dgm:spPr/>
    </dgm:pt>
    <dgm:pt modelId="{24F28F56-60EF-46EE-809E-550947A25ED1}" type="pres">
      <dgm:prSet presAssocID="{42754166-75B7-446A-B87E-8E6860D3E11E}" presName="horz1" presStyleCnt="0"/>
      <dgm:spPr/>
    </dgm:pt>
    <dgm:pt modelId="{3619B444-E099-4064-B0DF-5135D527A6D6}" type="pres">
      <dgm:prSet presAssocID="{42754166-75B7-446A-B87E-8E6860D3E11E}" presName="tx1" presStyleLbl="revTx" presStyleIdx="6" presStyleCnt="8"/>
      <dgm:spPr/>
    </dgm:pt>
    <dgm:pt modelId="{FCCA0E7C-5C3A-4779-BB5B-C968612107EA}" type="pres">
      <dgm:prSet presAssocID="{42754166-75B7-446A-B87E-8E6860D3E11E}" presName="vert1" presStyleCnt="0"/>
      <dgm:spPr/>
    </dgm:pt>
    <dgm:pt modelId="{32F093D6-005A-416B-81DF-57E34D573DCF}" type="pres">
      <dgm:prSet presAssocID="{227D1B61-DB60-41ED-B40E-9A076DE67002}" presName="thickLine" presStyleLbl="alignNode1" presStyleIdx="7" presStyleCnt="8"/>
      <dgm:spPr/>
    </dgm:pt>
    <dgm:pt modelId="{705C3339-1C8D-43E1-945D-AF8C4EF8A207}" type="pres">
      <dgm:prSet presAssocID="{227D1B61-DB60-41ED-B40E-9A076DE67002}" presName="horz1" presStyleCnt="0"/>
      <dgm:spPr/>
    </dgm:pt>
    <dgm:pt modelId="{B0006AB6-C4BD-41CF-AB76-5B6EDF948E32}" type="pres">
      <dgm:prSet presAssocID="{227D1B61-DB60-41ED-B40E-9A076DE67002}" presName="tx1" presStyleLbl="revTx" presStyleIdx="7" presStyleCnt="8"/>
      <dgm:spPr/>
    </dgm:pt>
    <dgm:pt modelId="{F2E84320-B319-40CF-A73E-F24EEA40B95C}" type="pres">
      <dgm:prSet presAssocID="{227D1B61-DB60-41ED-B40E-9A076DE67002}" presName="vert1" presStyleCnt="0"/>
      <dgm:spPr/>
    </dgm:pt>
  </dgm:ptLst>
  <dgm:cxnLst>
    <dgm:cxn modelId="{602E5A16-51C3-4B0B-B5C9-FF968ABD39A7}" srcId="{32E1D0A2-D0E6-4E83-954B-BB494D3874D8}" destId="{227D1B61-DB60-41ED-B40E-9A076DE67002}" srcOrd="7" destOrd="0" parTransId="{40C3C26E-ABC4-40BF-80B4-330BC2F7FF6B}" sibTransId="{8C2F924B-CAF8-4958-9AF4-5D7BDFB135E1}"/>
    <dgm:cxn modelId="{07D08E42-1E3D-B745-8991-205512355807}" type="presOf" srcId="{793D8D19-0C81-48AB-A151-D57849968E29}" destId="{6F46722C-3E0F-43C6-9805-76FC19B1F968}" srcOrd="0" destOrd="0" presId="urn:microsoft.com/office/officeart/2008/layout/LinedList"/>
    <dgm:cxn modelId="{B0219E47-94FD-4003-9F5B-55C75148DEB8}" srcId="{32E1D0A2-D0E6-4E83-954B-BB494D3874D8}" destId="{5115FE3B-ADF7-483C-A64B-B78073BCCA6B}" srcOrd="3" destOrd="0" parTransId="{5FF9E2CB-BD3D-45F9-9E15-8993CA4B2166}" sibTransId="{213997AE-8DBD-43B0-B535-A0390E1C5A9D}"/>
    <dgm:cxn modelId="{FDDAFF4E-1342-D34B-921F-946AEC358572}" type="presOf" srcId="{353C5506-A2D9-4ECA-9026-B95B6485DC7D}" destId="{BA30C22E-3EA7-4FF9-94D6-71C828F44EE3}" srcOrd="0" destOrd="0" presId="urn:microsoft.com/office/officeart/2008/layout/LinedList"/>
    <dgm:cxn modelId="{206AC95E-8070-4AE8-A047-37E38BAF8FF5}" srcId="{32E1D0A2-D0E6-4E83-954B-BB494D3874D8}" destId="{793D8D19-0C81-48AB-A151-D57849968E29}" srcOrd="5" destOrd="0" parTransId="{1B057AEB-890D-43C8-8DA5-38A4B53A8660}" sibTransId="{0D89187B-701C-41EB-A948-0AB5ACB5C20D}"/>
    <dgm:cxn modelId="{FF82A068-B5E9-4D35-98B5-E64F70E4869E}" srcId="{32E1D0A2-D0E6-4E83-954B-BB494D3874D8}" destId="{9D8BF348-A3D9-4F46-8466-EDBC75305BC3}" srcOrd="2" destOrd="0" parTransId="{9BBB03A3-1DE0-409E-977F-27C310F0EEB5}" sibTransId="{3420AD4F-38CE-4D53-81A5-47A783E830AD}"/>
    <dgm:cxn modelId="{0BB51481-B638-45CD-86E4-F4DA12FAB852}" srcId="{32E1D0A2-D0E6-4E83-954B-BB494D3874D8}" destId="{353C5506-A2D9-4ECA-9026-B95B6485DC7D}" srcOrd="4" destOrd="0" parTransId="{4769A9FB-3A5F-4612-9743-66CB4A9A7288}" sibTransId="{79AA6A87-F852-4E12-A9FA-70583F1DC865}"/>
    <dgm:cxn modelId="{06E05282-6062-A14C-BE28-C9447744BDC3}" type="presOf" srcId="{42754166-75B7-446A-B87E-8E6860D3E11E}" destId="{3619B444-E099-4064-B0DF-5135D527A6D6}" srcOrd="0" destOrd="0" presId="urn:microsoft.com/office/officeart/2008/layout/LinedList"/>
    <dgm:cxn modelId="{9F655491-4EC9-49A0-B6FE-6E318F552A67}" srcId="{32E1D0A2-D0E6-4E83-954B-BB494D3874D8}" destId="{42754166-75B7-446A-B87E-8E6860D3E11E}" srcOrd="6" destOrd="0" parTransId="{9E358E59-942A-4AC9-AEE2-884DF7133C1B}" sibTransId="{6CBD2522-0C66-4A4F-AB03-C5A3604D497F}"/>
    <dgm:cxn modelId="{20E36094-DDE8-1949-B0E0-F60A9F93DF5D}" type="presOf" srcId="{586F06EC-18B7-4383-A96E-5A629B9370D1}" destId="{8E7EEE41-FB8D-4923-B709-25B35B9BEA7B}" srcOrd="0" destOrd="0" presId="urn:microsoft.com/office/officeart/2008/layout/LinedList"/>
    <dgm:cxn modelId="{2E661E95-0DA6-4D47-A456-7227D6DE5D9D}" type="presOf" srcId="{227D1B61-DB60-41ED-B40E-9A076DE67002}" destId="{B0006AB6-C4BD-41CF-AB76-5B6EDF948E32}" srcOrd="0" destOrd="0" presId="urn:microsoft.com/office/officeart/2008/layout/LinedList"/>
    <dgm:cxn modelId="{A96E8397-6AD2-471A-AEBC-5CAC6A3101E5}" srcId="{32E1D0A2-D0E6-4E83-954B-BB494D3874D8}" destId="{9D0D7C5F-5A1B-46EF-B2DC-B14E446301B7}" srcOrd="1" destOrd="0" parTransId="{0725EBAF-D622-4FFA-B7E1-759924C99905}" sibTransId="{4A3D6297-CB49-41B6-91B8-AA7132E285D7}"/>
    <dgm:cxn modelId="{12FD42AB-C008-6A49-A970-5A9DFCA9F851}" type="presOf" srcId="{9D8BF348-A3D9-4F46-8466-EDBC75305BC3}" destId="{3E8AA159-FE4D-4E67-BA70-B1BC5C50B3F2}" srcOrd="0" destOrd="0" presId="urn:microsoft.com/office/officeart/2008/layout/LinedList"/>
    <dgm:cxn modelId="{2D1E27B6-615C-40CA-8A5B-3784F94EC7C0}" srcId="{32E1D0A2-D0E6-4E83-954B-BB494D3874D8}" destId="{586F06EC-18B7-4383-A96E-5A629B9370D1}" srcOrd="0" destOrd="0" parTransId="{DEE1D728-280E-42DB-BE5B-C3508556F29E}" sibTransId="{65DB92CE-BC28-4EA6-9A78-8C19AE64FFCD}"/>
    <dgm:cxn modelId="{089E7DB8-D933-2940-9EA5-C9ADB3201440}" type="presOf" srcId="{9D0D7C5F-5A1B-46EF-B2DC-B14E446301B7}" destId="{F40226AC-7B37-4B26-BD43-DC38DA8C9D84}" srcOrd="0" destOrd="0" presId="urn:microsoft.com/office/officeart/2008/layout/LinedList"/>
    <dgm:cxn modelId="{D9A763CF-4326-0A46-AD9C-38C6004F22EA}" type="presOf" srcId="{5115FE3B-ADF7-483C-A64B-B78073BCCA6B}" destId="{7B0C2300-83BA-46E1-8AD9-FDF35576B472}" srcOrd="0" destOrd="0" presId="urn:microsoft.com/office/officeart/2008/layout/LinedList"/>
    <dgm:cxn modelId="{4E061AE5-5435-C04E-88C6-D82C312A8B0C}" type="presOf" srcId="{32E1D0A2-D0E6-4E83-954B-BB494D3874D8}" destId="{0D10000F-2054-4FE8-B7D4-91FDE8350AD8}" srcOrd="0" destOrd="0" presId="urn:microsoft.com/office/officeart/2008/layout/LinedList"/>
    <dgm:cxn modelId="{B9C34AD9-ABC9-1A47-BF9F-E46D143C7BBE}" type="presParOf" srcId="{0D10000F-2054-4FE8-B7D4-91FDE8350AD8}" destId="{B66B6B5F-5E07-4C2E-BA31-347A50313AB3}" srcOrd="0" destOrd="0" presId="urn:microsoft.com/office/officeart/2008/layout/LinedList"/>
    <dgm:cxn modelId="{F15931CB-B27A-2448-9BE5-B4E3625AC497}" type="presParOf" srcId="{0D10000F-2054-4FE8-B7D4-91FDE8350AD8}" destId="{3DBE9CE1-72FE-43CD-8EC0-3C5D66E6A2F9}" srcOrd="1" destOrd="0" presId="urn:microsoft.com/office/officeart/2008/layout/LinedList"/>
    <dgm:cxn modelId="{78674EAD-8C28-C74A-A562-795182C4E352}" type="presParOf" srcId="{3DBE9CE1-72FE-43CD-8EC0-3C5D66E6A2F9}" destId="{8E7EEE41-FB8D-4923-B709-25B35B9BEA7B}" srcOrd="0" destOrd="0" presId="urn:microsoft.com/office/officeart/2008/layout/LinedList"/>
    <dgm:cxn modelId="{4B470CB3-A390-2544-8463-F7B97FEBE481}" type="presParOf" srcId="{3DBE9CE1-72FE-43CD-8EC0-3C5D66E6A2F9}" destId="{9A13E2B0-23CB-4C95-A03A-635DC618DBC6}" srcOrd="1" destOrd="0" presId="urn:microsoft.com/office/officeart/2008/layout/LinedList"/>
    <dgm:cxn modelId="{2D7A42CC-2358-A14D-8789-520D43380960}" type="presParOf" srcId="{0D10000F-2054-4FE8-B7D4-91FDE8350AD8}" destId="{7268E0B2-711F-4C8A-94FF-5D41533F4074}" srcOrd="2" destOrd="0" presId="urn:microsoft.com/office/officeart/2008/layout/LinedList"/>
    <dgm:cxn modelId="{AC008D21-AF5E-6543-99A5-F809D9375341}" type="presParOf" srcId="{0D10000F-2054-4FE8-B7D4-91FDE8350AD8}" destId="{2215C2AF-B26B-477C-8EB8-C6EF08353122}" srcOrd="3" destOrd="0" presId="urn:microsoft.com/office/officeart/2008/layout/LinedList"/>
    <dgm:cxn modelId="{F979EF2C-1ECF-0642-8810-399FF72223BD}" type="presParOf" srcId="{2215C2AF-B26B-477C-8EB8-C6EF08353122}" destId="{F40226AC-7B37-4B26-BD43-DC38DA8C9D84}" srcOrd="0" destOrd="0" presId="urn:microsoft.com/office/officeart/2008/layout/LinedList"/>
    <dgm:cxn modelId="{519D23FC-5096-BE48-9729-4D3B28001622}" type="presParOf" srcId="{2215C2AF-B26B-477C-8EB8-C6EF08353122}" destId="{395A8FDA-23EA-4C35-83B4-11591D74348F}" srcOrd="1" destOrd="0" presId="urn:microsoft.com/office/officeart/2008/layout/LinedList"/>
    <dgm:cxn modelId="{F6A36F84-E243-1C4E-9B8C-B6337500E681}" type="presParOf" srcId="{0D10000F-2054-4FE8-B7D4-91FDE8350AD8}" destId="{BE8E23CB-9D60-42AA-BD2D-EAE1ED76CE59}" srcOrd="4" destOrd="0" presId="urn:microsoft.com/office/officeart/2008/layout/LinedList"/>
    <dgm:cxn modelId="{6BD6C558-B5D3-BC45-ABDD-C134088B8394}" type="presParOf" srcId="{0D10000F-2054-4FE8-B7D4-91FDE8350AD8}" destId="{1667427C-7507-488E-8BED-24FEC5B8D8DD}" srcOrd="5" destOrd="0" presId="urn:microsoft.com/office/officeart/2008/layout/LinedList"/>
    <dgm:cxn modelId="{9154372B-D218-9342-8E37-CE55E3CE29FB}" type="presParOf" srcId="{1667427C-7507-488E-8BED-24FEC5B8D8DD}" destId="{3E8AA159-FE4D-4E67-BA70-B1BC5C50B3F2}" srcOrd="0" destOrd="0" presId="urn:microsoft.com/office/officeart/2008/layout/LinedList"/>
    <dgm:cxn modelId="{D5BFD3C1-85FE-1947-9954-836F954994F2}" type="presParOf" srcId="{1667427C-7507-488E-8BED-24FEC5B8D8DD}" destId="{ED7D21C3-8483-4AC2-8A72-EFD9D714D2AF}" srcOrd="1" destOrd="0" presId="urn:microsoft.com/office/officeart/2008/layout/LinedList"/>
    <dgm:cxn modelId="{84B18AD3-AFA7-FF4A-BF5E-0C864892D3BF}" type="presParOf" srcId="{0D10000F-2054-4FE8-B7D4-91FDE8350AD8}" destId="{C752671C-8F73-4BC1-A502-CA447196F76D}" srcOrd="6" destOrd="0" presId="urn:microsoft.com/office/officeart/2008/layout/LinedList"/>
    <dgm:cxn modelId="{1DE90E2F-13D7-DA46-BC09-9C8868047A1E}" type="presParOf" srcId="{0D10000F-2054-4FE8-B7D4-91FDE8350AD8}" destId="{A257E214-8178-4073-ABD6-75EDF10D7CA6}" srcOrd="7" destOrd="0" presId="urn:microsoft.com/office/officeart/2008/layout/LinedList"/>
    <dgm:cxn modelId="{0E2C9A77-FADA-4B43-983B-E3ADA9ABB229}" type="presParOf" srcId="{A257E214-8178-4073-ABD6-75EDF10D7CA6}" destId="{7B0C2300-83BA-46E1-8AD9-FDF35576B472}" srcOrd="0" destOrd="0" presId="urn:microsoft.com/office/officeart/2008/layout/LinedList"/>
    <dgm:cxn modelId="{63E45EC9-A8D8-7D4D-AB23-DDF913CE8AEA}" type="presParOf" srcId="{A257E214-8178-4073-ABD6-75EDF10D7CA6}" destId="{44A9D07B-37A0-45B1-AB78-4A400B38312A}" srcOrd="1" destOrd="0" presId="urn:microsoft.com/office/officeart/2008/layout/LinedList"/>
    <dgm:cxn modelId="{40857C3F-C734-314E-A4F5-06A1A02CB874}" type="presParOf" srcId="{0D10000F-2054-4FE8-B7D4-91FDE8350AD8}" destId="{41445361-4E93-45B9-818A-BD892144FFC8}" srcOrd="8" destOrd="0" presId="urn:microsoft.com/office/officeart/2008/layout/LinedList"/>
    <dgm:cxn modelId="{4655387C-E89A-0948-9DEA-83A45B484080}" type="presParOf" srcId="{0D10000F-2054-4FE8-B7D4-91FDE8350AD8}" destId="{84526043-8FBB-4DC7-8936-8BC7042E5172}" srcOrd="9" destOrd="0" presId="urn:microsoft.com/office/officeart/2008/layout/LinedList"/>
    <dgm:cxn modelId="{C2B49A1A-6241-BF45-BE3D-9D0DBA04F7BF}" type="presParOf" srcId="{84526043-8FBB-4DC7-8936-8BC7042E5172}" destId="{BA30C22E-3EA7-4FF9-94D6-71C828F44EE3}" srcOrd="0" destOrd="0" presId="urn:microsoft.com/office/officeart/2008/layout/LinedList"/>
    <dgm:cxn modelId="{7F77FC56-DF2F-1C42-8756-42F9D24F8AC3}" type="presParOf" srcId="{84526043-8FBB-4DC7-8936-8BC7042E5172}" destId="{9B181F32-D835-4BBA-9E7A-C51801428279}" srcOrd="1" destOrd="0" presId="urn:microsoft.com/office/officeart/2008/layout/LinedList"/>
    <dgm:cxn modelId="{9F49CF32-2DA6-6B49-959A-5EA8E2DC38EF}" type="presParOf" srcId="{0D10000F-2054-4FE8-B7D4-91FDE8350AD8}" destId="{79347B52-ED32-4E31-8308-2917A90A9F23}" srcOrd="10" destOrd="0" presId="urn:microsoft.com/office/officeart/2008/layout/LinedList"/>
    <dgm:cxn modelId="{F62B3156-B0C9-1D44-9B43-76064C24B6A9}" type="presParOf" srcId="{0D10000F-2054-4FE8-B7D4-91FDE8350AD8}" destId="{BEB87D1C-7293-4E5A-B14B-A4B3036B4CCD}" srcOrd="11" destOrd="0" presId="urn:microsoft.com/office/officeart/2008/layout/LinedList"/>
    <dgm:cxn modelId="{8DF10547-1F1C-9944-B3CF-F689C8D1FE86}" type="presParOf" srcId="{BEB87D1C-7293-4E5A-B14B-A4B3036B4CCD}" destId="{6F46722C-3E0F-43C6-9805-76FC19B1F968}" srcOrd="0" destOrd="0" presId="urn:microsoft.com/office/officeart/2008/layout/LinedList"/>
    <dgm:cxn modelId="{BDFBDD38-A820-BB45-B02F-48BF352C325A}" type="presParOf" srcId="{BEB87D1C-7293-4E5A-B14B-A4B3036B4CCD}" destId="{AFBCE875-0A4E-4CDD-8297-55769564FA9F}" srcOrd="1" destOrd="0" presId="urn:microsoft.com/office/officeart/2008/layout/LinedList"/>
    <dgm:cxn modelId="{D6106C31-95C2-D94A-88BF-8577724201F2}" type="presParOf" srcId="{0D10000F-2054-4FE8-B7D4-91FDE8350AD8}" destId="{823B6A68-7439-4BFB-B226-9F13286B026D}" srcOrd="12" destOrd="0" presId="urn:microsoft.com/office/officeart/2008/layout/LinedList"/>
    <dgm:cxn modelId="{7720E4B6-E712-6B4A-B412-A1A3DA8562DC}" type="presParOf" srcId="{0D10000F-2054-4FE8-B7D4-91FDE8350AD8}" destId="{24F28F56-60EF-46EE-809E-550947A25ED1}" srcOrd="13" destOrd="0" presId="urn:microsoft.com/office/officeart/2008/layout/LinedList"/>
    <dgm:cxn modelId="{6CBD425D-5C27-7C43-954E-F904369B81F4}" type="presParOf" srcId="{24F28F56-60EF-46EE-809E-550947A25ED1}" destId="{3619B444-E099-4064-B0DF-5135D527A6D6}" srcOrd="0" destOrd="0" presId="urn:microsoft.com/office/officeart/2008/layout/LinedList"/>
    <dgm:cxn modelId="{D8C68719-31C4-8748-872F-095E6CCDB292}" type="presParOf" srcId="{24F28F56-60EF-46EE-809E-550947A25ED1}" destId="{FCCA0E7C-5C3A-4779-BB5B-C968612107EA}" srcOrd="1" destOrd="0" presId="urn:microsoft.com/office/officeart/2008/layout/LinedList"/>
    <dgm:cxn modelId="{2262BB6D-4D40-0347-8909-C8AE7B1F2487}" type="presParOf" srcId="{0D10000F-2054-4FE8-B7D4-91FDE8350AD8}" destId="{32F093D6-005A-416B-81DF-57E34D573DCF}" srcOrd="14" destOrd="0" presId="urn:microsoft.com/office/officeart/2008/layout/LinedList"/>
    <dgm:cxn modelId="{F377A70C-9B4C-3142-B93D-D6D1FE107F1B}" type="presParOf" srcId="{0D10000F-2054-4FE8-B7D4-91FDE8350AD8}" destId="{705C3339-1C8D-43E1-945D-AF8C4EF8A207}" srcOrd="15" destOrd="0" presId="urn:microsoft.com/office/officeart/2008/layout/LinedList"/>
    <dgm:cxn modelId="{7EE9D801-E3FA-D04A-BECE-228B3D52B6A8}" type="presParOf" srcId="{705C3339-1C8D-43E1-945D-AF8C4EF8A207}" destId="{B0006AB6-C4BD-41CF-AB76-5B6EDF948E32}" srcOrd="0" destOrd="0" presId="urn:microsoft.com/office/officeart/2008/layout/LinedList"/>
    <dgm:cxn modelId="{3F0E37AB-3532-8548-A283-18AFBF1170F2}" type="presParOf" srcId="{705C3339-1C8D-43E1-945D-AF8C4EF8A207}" destId="{F2E84320-B319-40CF-A73E-F24EEA40B95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395B23-8C1E-4883-8BFC-220525EE6BE6}" type="doc">
      <dgm:prSet loTypeId="urn:microsoft.com/office/officeart/2005/8/layout/target3" loCatId="relationship" qsTypeId="urn:microsoft.com/office/officeart/2005/8/quickstyle/simple1" qsCatId="simple" csTypeId="urn:microsoft.com/office/officeart/2005/8/colors/accent2_2" csCatId="accent2" phldr="1"/>
      <dgm:spPr/>
      <dgm:t>
        <a:bodyPr/>
        <a:lstStyle/>
        <a:p>
          <a:endParaRPr lang="en-US"/>
        </a:p>
      </dgm:t>
    </dgm:pt>
    <dgm:pt modelId="{D18983B2-9144-46E9-B420-5FF2C83F003D}">
      <dgm:prSet custT="1"/>
      <dgm:spPr/>
      <dgm:t>
        <a:bodyPr/>
        <a:lstStyle/>
        <a:p>
          <a:pPr algn="l" rtl="0"/>
          <a:r>
            <a:rPr lang="en-US" sz="2200" dirty="0">
              <a:latin typeface="Calibri" panose="020F0502020204030204" pitchFamily="34" charset="0"/>
              <a:cs typeface="Calibri" panose="020F0502020204030204" pitchFamily="34" charset="0"/>
            </a:rPr>
            <a:t>Allow other tenants the peaceful enjoyment of homes</a:t>
          </a:r>
        </a:p>
      </dgm:t>
    </dgm:pt>
    <dgm:pt modelId="{F389C5FC-7E00-46AA-BBF5-C8DBA9F64EA5}" type="parTrans" cxnId="{867DFA00-5A03-4DFF-8525-8AB077C2B5B2}">
      <dgm:prSet/>
      <dgm:spPr/>
      <dgm:t>
        <a:bodyPr/>
        <a:lstStyle/>
        <a:p>
          <a:endParaRPr lang="en-US"/>
        </a:p>
      </dgm:t>
    </dgm:pt>
    <dgm:pt modelId="{6D2E6D59-067E-4FAD-B966-7964C75BC97D}" type="sibTrans" cxnId="{867DFA00-5A03-4DFF-8525-8AB077C2B5B2}">
      <dgm:prSet/>
      <dgm:spPr/>
      <dgm:t>
        <a:bodyPr/>
        <a:lstStyle/>
        <a:p>
          <a:endParaRPr lang="en-US"/>
        </a:p>
      </dgm:t>
    </dgm:pt>
    <dgm:pt modelId="{C13952FC-B90D-45F5-B19D-8841F6060046}">
      <dgm:prSet custT="1"/>
      <dgm:spPr/>
      <dgm:t>
        <a:bodyPr/>
        <a:lstStyle/>
        <a:p>
          <a:pPr algn="l" rtl="0"/>
          <a:r>
            <a:rPr lang="en-US" sz="2200" dirty="0">
              <a:latin typeface="Calibri" panose="020F0502020204030204" pitchFamily="34" charset="0"/>
              <a:cs typeface="Calibri" panose="020F0502020204030204" pitchFamily="34" charset="0"/>
            </a:rPr>
            <a:t>Make required rent payment on time</a:t>
          </a:r>
        </a:p>
      </dgm:t>
    </dgm:pt>
    <dgm:pt modelId="{D06E5834-EBA9-4A05-8666-B3E5AA1BCAD0}" type="parTrans" cxnId="{F22419A3-D77F-4E12-8616-DB6A0DD399C2}">
      <dgm:prSet/>
      <dgm:spPr/>
      <dgm:t>
        <a:bodyPr/>
        <a:lstStyle/>
        <a:p>
          <a:endParaRPr lang="en-US"/>
        </a:p>
      </dgm:t>
    </dgm:pt>
    <dgm:pt modelId="{00C0FB21-4640-4411-8B84-37145CCE22A4}" type="sibTrans" cxnId="{F22419A3-D77F-4E12-8616-DB6A0DD399C2}">
      <dgm:prSet/>
      <dgm:spPr/>
      <dgm:t>
        <a:bodyPr/>
        <a:lstStyle/>
        <a:p>
          <a:endParaRPr lang="en-US"/>
        </a:p>
      </dgm:t>
    </dgm:pt>
    <dgm:pt modelId="{053B9F31-772C-48F3-9A38-194EA34564F8}">
      <dgm:prSet custT="1"/>
      <dgm:spPr/>
      <dgm:t>
        <a:bodyPr/>
        <a:lstStyle/>
        <a:p>
          <a:pPr algn="l" rtl="0"/>
          <a:r>
            <a:rPr lang="en-US" sz="2200" dirty="0">
              <a:latin typeface="Calibri" panose="020F0502020204030204" pitchFamily="34" charset="0"/>
              <a:cs typeface="Calibri" panose="020F0502020204030204" pitchFamily="34" charset="0"/>
            </a:rPr>
            <a:t>Keep unit free of health and safety hazards</a:t>
          </a:r>
        </a:p>
      </dgm:t>
    </dgm:pt>
    <dgm:pt modelId="{49E537B6-DAAB-4420-AEE0-7A1E7A1878E8}" type="parTrans" cxnId="{1208D225-1290-40C8-8A4C-07D21D035D08}">
      <dgm:prSet/>
      <dgm:spPr/>
      <dgm:t>
        <a:bodyPr/>
        <a:lstStyle/>
        <a:p>
          <a:endParaRPr lang="en-US"/>
        </a:p>
      </dgm:t>
    </dgm:pt>
    <dgm:pt modelId="{DBC07FF0-D99B-4B82-BEE0-48EEAD7CF19B}" type="sibTrans" cxnId="{1208D225-1290-40C8-8A4C-07D21D035D08}">
      <dgm:prSet/>
      <dgm:spPr/>
      <dgm:t>
        <a:bodyPr/>
        <a:lstStyle/>
        <a:p>
          <a:endParaRPr lang="en-US"/>
        </a:p>
      </dgm:t>
    </dgm:pt>
    <dgm:pt modelId="{5477E0A0-1ADD-4F59-9387-8458AFA28831}">
      <dgm:prSet custT="1"/>
      <dgm:spPr/>
      <dgm:t>
        <a:bodyPr/>
        <a:lstStyle/>
        <a:p>
          <a:pPr algn="l" rtl="0"/>
          <a:r>
            <a:rPr lang="en-US" sz="2200" dirty="0">
              <a:latin typeface="Calibri" panose="020F0502020204030204" pitchFamily="34" charset="0"/>
              <a:cs typeface="Calibri" panose="020F0502020204030204" pitchFamily="34" charset="0"/>
            </a:rPr>
            <a:t>Only allow people on the lease to live there</a:t>
          </a:r>
        </a:p>
      </dgm:t>
    </dgm:pt>
    <dgm:pt modelId="{EEC6E899-BCEE-4970-B6BE-C1D5DD1BC731}" type="parTrans" cxnId="{E2327475-BEEA-4733-8693-58A782ECA39B}">
      <dgm:prSet/>
      <dgm:spPr/>
      <dgm:t>
        <a:bodyPr/>
        <a:lstStyle/>
        <a:p>
          <a:endParaRPr lang="en-US"/>
        </a:p>
      </dgm:t>
    </dgm:pt>
    <dgm:pt modelId="{5343F220-6472-4EE8-B8C5-445175FF7173}" type="sibTrans" cxnId="{E2327475-BEEA-4733-8693-58A782ECA39B}">
      <dgm:prSet/>
      <dgm:spPr/>
      <dgm:t>
        <a:bodyPr/>
        <a:lstStyle/>
        <a:p>
          <a:endParaRPr lang="en-US"/>
        </a:p>
      </dgm:t>
    </dgm:pt>
    <dgm:pt modelId="{9241FB33-4059-4A8C-B240-FAAA4984E877}">
      <dgm:prSet custT="1"/>
      <dgm:spPr/>
      <dgm:t>
        <a:bodyPr/>
        <a:lstStyle/>
        <a:p>
          <a:pPr algn="l" rtl="0"/>
          <a:r>
            <a:rPr lang="en-US" sz="2200" dirty="0">
              <a:latin typeface="Calibri" panose="020F0502020204030204" pitchFamily="34" charset="0"/>
              <a:cs typeface="Calibri" panose="020F0502020204030204" pitchFamily="34" charset="0"/>
            </a:rPr>
            <a:t>No criminal activity in unit, common areas or grounds</a:t>
          </a:r>
        </a:p>
      </dgm:t>
    </dgm:pt>
    <dgm:pt modelId="{205D52E8-1983-4A40-B6AE-FCA72100B49C}" type="parTrans" cxnId="{86E3C705-EA8F-4194-9DDE-80A53D553C7E}">
      <dgm:prSet/>
      <dgm:spPr/>
      <dgm:t>
        <a:bodyPr/>
        <a:lstStyle/>
        <a:p>
          <a:endParaRPr lang="en-US"/>
        </a:p>
      </dgm:t>
    </dgm:pt>
    <dgm:pt modelId="{8B5FBFDA-548D-4B03-9EC7-4876D21CF717}" type="sibTrans" cxnId="{86E3C705-EA8F-4194-9DDE-80A53D553C7E}">
      <dgm:prSet/>
      <dgm:spPr/>
      <dgm:t>
        <a:bodyPr/>
        <a:lstStyle/>
        <a:p>
          <a:endParaRPr lang="en-US"/>
        </a:p>
      </dgm:t>
    </dgm:pt>
    <dgm:pt modelId="{71AA83B1-145D-4287-A1BC-AF99B8C92FDC}">
      <dgm:prSet custT="1"/>
      <dgm:spPr/>
      <dgm:t>
        <a:bodyPr/>
        <a:lstStyle/>
        <a:p>
          <a:pPr algn="l" rtl="0"/>
          <a:r>
            <a:rPr lang="en-US" sz="2200" dirty="0">
              <a:latin typeface="Calibri" panose="020F0502020204030204" pitchFamily="34" charset="0"/>
              <a:cs typeface="Calibri" panose="020F0502020204030204" pitchFamily="34" charset="0"/>
            </a:rPr>
            <a:t>Keep utilities current and paid</a:t>
          </a:r>
        </a:p>
      </dgm:t>
    </dgm:pt>
    <dgm:pt modelId="{B7FC35BB-0E11-4715-AF96-5C767DD93523}" type="parTrans" cxnId="{D3CF8FCB-E49A-490A-8F80-C64C0E0C5130}">
      <dgm:prSet/>
      <dgm:spPr/>
      <dgm:t>
        <a:bodyPr/>
        <a:lstStyle/>
        <a:p>
          <a:endParaRPr lang="en-US"/>
        </a:p>
      </dgm:t>
    </dgm:pt>
    <dgm:pt modelId="{1EE9F9A9-414C-4D8D-8CFD-4A4D09805A72}" type="sibTrans" cxnId="{D3CF8FCB-E49A-490A-8F80-C64C0E0C5130}">
      <dgm:prSet/>
      <dgm:spPr/>
      <dgm:t>
        <a:bodyPr/>
        <a:lstStyle/>
        <a:p>
          <a:endParaRPr lang="en-US"/>
        </a:p>
      </dgm:t>
    </dgm:pt>
    <dgm:pt modelId="{92E7E7C0-66CF-400D-A55A-9EA0687F9FB6}" type="pres">
      <dgm:prSet presAssocID="{8F395B23-8C1E-4883-8BFC-220525EE6BE6}" presName="Name0" presStyleCnt="0">
        <dgm:presLayoutVars>
          <dgm:chMax val="7"/>
          <dgm:dir/>
          <dgm:animLvl val="lvl"/>
          <dgm:resizeHandles val="exact"/>
        </dgm:presLayoutVars>
      </dgm:prSet>
      <dgm:spPr/>
    </dgm:pt>
    <dgm:pt modelId="{E4B6037E-A06C-4155-953B-49765735F6C4}" type="pres">
      <dgm:prSet presAssocID="{D18983B2-9144-46E9-B420-5FF2C83F003D}" presName="circle1" presStyleLbl="node1" presStyleIdx="0" presStyleCnt="6"/>
      <dgm:spPr/>
    </dgm:pt>
    <dgm:pt modelId="{D0B5803F-A1B9-43C4-B588-5689757832A4}" type="pres">
      <dgm:prSet presAssocID="{D18983B2-9144-46E9-B420-5FF2C83F003D}" presName="space" presStyleCnt="0"/>
      <dgm:spPr/>
    </dgm:pt>
    <dgm:pt modelId="{98682FD1-EF84-41A9-9D3F-5F8F2F9707B6}" type="pres">
      <dgm:prSet presAssocID="{D18983B2-9144-46E9-B420-5FF2C83F003D}" presName="rect1" presStyleLbl="alignAcc1" presStyleIdx="0" presStyleCnt="6" custScaleX="107264"/>
      <dgm:spPr/>
    </dgm:pt>
    <dgm:pt modelId="{03A573D5-BC65-4928-8B6B-3EFEDB07B69D}" type="pres">
      <dgm:prSet presAssocID="{C13952FC-B90D-45F5-B19D-8841F6060046}" presName="vertSpace2" presStyleLbl="node1" presStyleIdx="0" presStyleCnt="6"/>
      <dgm:spPr/>
    </dgm:pt>
    <dgm:pt modelId="{BD0E5A82-34F5-449B-8FBD-057E17DA080F}" type="pres">
      <dgm:prSet presAssocID="{C13952FC-B90D-45F5-B19D-8841F6060046}" presName="circle2" presStyleLbl="node1" presStyleIdx="1" presStyleCnt="6"/>
      <dgm:spPr/>
    </dgm:pt>
    <dgm:pt modelId="{FE62FCD7-11A5-4836-A639-21B5113FE69E}" type="pres">
      <dgm:prSet presAssocID="{C13952FC-B90D-45F5-B19D-8841F6060046}" presName="rect2" presStyleLbl="alignAcc1" presStyleIdx="1" presStyleCnt="6" custScaleX="107264"/>
      <dgm:spPr/>
    </dgm:pt>
    <dgm:pt modelId="{45CE1F22-740E-47B0-B893-36C0EA745A9A}" type="pres">
      <dgm:prSet presAssocID="{053B9F31-772C-48F3-9A38-194EA34564F8}" presName="vertSpace3" presStyleLbl="node1" presStyleIdx="1" presStyleCnt="6"/>
      <dgm:spPr/>
    </dgm:pt>
    <dgm:pt modelId="{98E05D73-311E-42FF-9190-56E73CB9D330}" type="pres">
      <dgm:prSet presAssocID="{053B9F31-772C-48F3-9A38-194EA34564F8}" presName="circle3" presStyleLbl="node1" presStyleIdx="2" presStyleCnt="6"/>
      <dgm:spPr/>
    </dgm:pt>
    <dgm:pt modelId="{40C472F8-29BF-4911-A6A1-A7B8C45E7CE1}" type="pres">
      <dgm:prSet presAssocID="{053B9F31-772C-48F3-9A38-194EA34564F8}" presName="rect3" presStyleLbl="alignAcc1" presStyleIdx="2" presStyleCnt="6" custScaleX="107264"/>
      <dgm:spPr/>
    </dgm:pt>
    <dgm:pt modelId="{B95E2894-4ABC-41E1-BE73-53613C4D1F9B}" type="pres">
      <dgm:prSet presAssocID="{5477E0A0-1ADD-4F59-9387-8458AFA28831}" presName="vertSpace4" presStyleLbl="node1" presStyleIdx="2" presStyleCnt="6"/>
      <dgm:spPr/>
    </dgm:pt>
    <dgm:pt modelId="{DA6732F1-ED09-4132-93BE-C7CAFE9B498F}" type="pres">
      <dgm:prSet presAssocID="{5477E0A0-1ADD-4F59-9387-8458AFA28831}" presName="circle4" presStyleLbl="node1" presStyleIdx="3" presStyleCnt="6"/>
      <dgm:spPr/>
    </dgm:pt>
    <dgm:pt modelId="{9B538A46-14EC-447C-935D-1A8767C77D10}" type="pres">
      <dgm:prSet presAssocID="{5477E0A0-1ADD-4F59-9387-8458AFA28831}" presName="rect4" presStyleLbl="alignAcc1" presStyleIdx="3" presStyleCnt="6" custScaleX="107264"/>
      <dgm:spPr/>
    </dgm:pt>
    <dgm:pt modelId="{57AE228F-631D-4EEB-A6F5-70F8A6D231B5}" type="pres">
      <dgm:prSet presAssocID="{9241FB33-4059-4A8C-B240-FAAA4984E877}" presName="vertSpace5" presStyleLbl="node1" presStyleIdx="3" presStyleCnt="6"/>
      <dgm:spPr/>
    </dgm:pt>
    <dgm:pt modelId="{F011DB7B-662A-469C-9B3E-7A40DCC9B6A4}" type="pres">
      <dgm:prSet presAssocID="{9241FB33-4059-4A8C-B240-FAAA4984E877}" presName="circle5" presStyleLbl="node1" presStyleIdx="4" presStyleCnt="6"/>
      <dgm:spPr/>
    </dgm:pt>
    <dgm:pt modelId="{DD188CDE-1A02-4B80-815D-5BE670BC8348}" type="pres">
      <dgm:prSet presAssocID="{9241FB33-4059-4A8C-B240-FAAA4984E877}" presName="rect5" presStyleLbl="alignAcc1" presStyleIdx="4" presStyleCnt="6" custScaleX="107264"/>
      <dgm:spPr/>
    </dgm:pt>
    <dgm:pt modelId="{BFE826C9-2AA2-4716-B1C4-892B2AC2DFB5}" type="pres">
      <dgm:prSet presAssocID="{71AA83B1-145D-4287-A1BC-AF99B8C92FDC}" presName="vertSpace6" presStyleLbl="node1" presStyleIdx="4" presStyleCnt="6"/>
      <dgm:spPr/>
    </dgm:pt>
    <dgm:pt modelId="{04B5A5CF-4C08-4A95-8F04-AFD35A11A41B}" type="pres">
      <dgm:prSet presAssocID="{71AA83B1-145D-4287-A1BC-AF99B8C92FDC}" presName="circle6" presStyleLbl="node1" presStyleIdx="5" presStyleCnt="6"/>
      <dgm:spPr/>
    </dgm:pt>
    <dgm:pt modelId="{5E84DBF7-05A5-425B-A903-2FC5279B2335}" type="pres">
      <dgm:prSet presAssocID="{71AA83B1-145D-4287-A1BC-AF99B8C92FDC}" presName="rect6" presStyleLbl="alignAcc1" presStyleIdx="5" presStyleCnt="6" custScaleX="107264"/>
      <dgm:spPr/>
    </dgm:pt>
    <dgm:pt modelId="{9D728F8A-070B-4865-8795-E6FACD9D3ABB}" type="pres">
      <dgm:prSet presAssocID="{D18983B2-9144-46E9-B420-5FF2C83F003D}" presName="rect1ParTxNoCh" presStyleLbl="alignAcc1" presStyleIdx="5" presStyleCnt="6">
        <dgm:presLayoutVars>
          <dgm:chMax val="1"/>
          <dgm:bulletEnabled val="1"/>
        </dgm:presLayoutVars>
      </dgm:prSet>
      <dgm:spPr/>
    </dgm:pt>
    <dgm:pt modelId="{B09019CC-FBE5-4808-BA22-5C37FA35924C}" type="pres">
      <dgm:prSet presAssocID="{C13952FC-B90D-45F5-B19D-8841F6060046}" presName="rect2ParTxNoCh" presStyleLbl="alignAcc1" presStyleIdx="5" presStyleCnt="6">
        <dgm:presLayoutVars>
          <dgm:chMax val="1"/>
          <dgm:bulletEnabled val="1"/>
        </dgm:presLayoutVars>
      </dgm:prSet>
      <dgm:spPr/>
    </dgm:pt>
    <dgm:pt modelId="{F02306AB-7B29-4F10-A8AB-B35D813ACB82}" type="pres">
      <dgm:prSet presAssocID="{053B9F31-772C-48F3-9A38-194EA34564F8}" presName="rect3ParTxNoCh" presStyleLbl="alignAcc1" presStyleIdx="5" presStyleCnt="6">
        <dgm:presLayoutVars>
          <dgm:chMax val="1"/>
          <dgm:bulletEnabled val="1"/>
        </dgm:presLayoutVars>
      </dgm:prSet>
      <dgm:spPr/>
    </dgm:pt>
    <dgm:pt modelId="{8726D19B-254B-42D6-90B3-C93622E2B3D1}" type="pres">
      <dgm:prSet presAssocID="{5477E0A0-1ADD-4F59-9387-8458AFA28831}" presName="rect4ParTxNoCh" presStyleLbl="alignAcc1" presStyleIdx="5" presStyleCnt="6">
        <dgm:presLayoutVars>
          <dgm:chMax val="1"/>
          <dgm:bulletEnabled val="1"/>
        </dgm:presLayoutVars>
      </dgm:prSet>
      <dgm:spPr/>
    </dgm:pt>
    <dgm:pt modelId="{A5C91B59-AA04-426B-A87D-4E8B4EE32609}" type="pres">
      <dgm:prSet presAssocID="{9241FB33-4059-4A8C-B240-FAAA4984E877}" presName="rect5ParTxNoCh" presStyleLbl="alignAcc1" presStyleIdx="5" presStyleCnt="6">
        <dgm:presLayoutVars>
          <dgm:chMax val="1"/>
          <dgm:bulletEnabled val="1"/>
        </dgm:presLayoutVars>
      </dgm:prSet>
      <dgm:spPr/>
    </dgm:pt>
    <dgm:pt modelId="{8CC6640C-7792-4BE3-A92F-F69A0D6E80ED}" type="pres">
      <dgm:prSet presAssocID="{71AA83B1-145D-4287-A1BC-AF99B8C92FDC}" presName="rect6ParTxNoCh" presStyleLbl="alignAcc1" presStyleIdx="5" presStyleCnt="6">
        <dgm:presLayoutVars>
          <dgm:chMax val="1"/>
          <dgm:bulletEnabled val="1"/>
        </dgm:presLayoutVars>
      </dgm:prSet>
      <dgm:spPr/>
    </dgm:pt>
  </dgm:ptLst>
  <dgm:cxnLst>
    <dgm:cxn modelId="{867DFA00-5A03-4DFF-8525-8AB077C2B5B2}" srcId="{8F395B23-8C1E-4883-8BFC-220525EE6BE6}" destId="{D18983B2-9144-46E9-B420-5FF2C83F003D}" srcOrd="0" destOrd="0" parTransId="{F389C5FC-7E00-46AA-BBF5-C8DBA9F64EA5}" sibTransId="{6D2E6D59-067E-4FAD-B966-7964C75BC97D}"/>
    <dgm:cxn modelId="{86E3C705-EA8F-4194-9DDE-80A53D553C7E}" srcId="{8F395B23-8C1E-4883-8BFC-220525EE6BE6}" destId="{9241FB33-4059-4A8C-B240-FAAA4984E877}" srcOrd="4" destOrd="0" parTransId="{205D52E8-1983-4A40-B6AE-FCA72100B49C}" sibTransId="{8B5FBFDA-548D-4B03-9EC7-4876D21CF717}"/>
    <dgm:cxn modelId="{C98E5E06-EF36-41C2-A458-B4780CD5FF6F}" type="presOf" srcId="{71AA83B1-145D-4287-A1BC-AF99B8C92FDC}" destId="{5E84DBF7-05A5-425B-A903-2FC5279B2335}" srcOrd="0" destOrd="0" presId="urn:microsoft.com/office/officeart/2005/8/layout/target3"/>
    <dgm:cxn modelId="{3A2C7D19-6D5B-422F-9D43-04EA16FEEFCF}" type="presOf" srcId="{C13952FC-B90D-45F5-B19D-8841F6060046}" destId="{B09019CC-FBE5-4808-BA22-5C37FA35924C}" srcOrd="1" destOrd="0" presId="urn:microsoft.com/office/officeart/2005/8/layout/target3"/>
    <dgm:cxn modelId="{30268319-B12A-48E7-95B1-9AA0A819511E}" type="presOf" srcId="{D18983B2-9144-46E9-B420-5FF2C83F003D}" destId="{98682FD1-EF84-41A9-9D3F-5F8F2F9707B6}" srcOrd="0" destOrd="0" presId="urn:microsoft.com/office/officeart/2005/8/layout/target3"/>
    <dgm:cxn modelId="{3B232921-FB42-48F4-9EE4-8434AF916CBF}" type="presOf" srcId="{71AA83B1-145D-4287-A1BC-AF99B8C92FDC}" destId="{8CC6640C-7792-4BE3-A92F-F69A0D6E80ED}" srcOrd="1" destOrd="0" presId="urn:microsoft.com/office/officeart/2005/8/layout/target3"/>
    <dgm:cxn modelId="{0128D021-F8F3-4E74-839C-FCF98CDBC3C1}" type="presOf" srcId="{8F395B23-8C1E-4883-8BFC-220525EE6BE6}" destId="{92E7E7C0-66CF-400D-A55A-9EA0687F9FB6}" srcOrd="0" destOrd="0" presId="urn:microsoft.com/office/officeart/2005/8/layout/target3"/>
    <dgm:cxn modelId="{7773B022-90BA-48D3-9ADA-DE9F1499DB3F}" type="presOf" srcId="{5477E0A0-1ADD-4F59-9387-8458AFA28831}" destId="{9B538A46-14EC-447C-935D-1A8767C77D10}" srcOrd="0" destOrd="0" presId="urn:microsoft.com/office/officeart/2005/8/layout/target3"/>
    <dgm:cxn modelId="{1208D225-1290-40C8-8A4C-07D21D035D08}" srcId="{8F395B23-8C1E-4883-8BFC-220525EE6BE6}" destId="{053B9F31-772C-48F3-9A38-194EA34564F8}" srcOrd="2" destOrd="0" parTransId="{49E537B6-DAAB-4420-AEE0-7A1E7A1878E8}" sibTransId="{DBC07FF0-D99B-4B82-BEE0-48EEAD7CF19B}"/>
    <dgm:cxn modelId="{74ABB232-D241-4EBA-AC52-24461F60A722}" type="presOf" srcId="{C13952FC-B90D-45F5-B19D-8841F6060046}" destId="{FE62FCD7-11A5-4836-A639-21B5113FE69E}" srcOrd="0" destOrd="0" presId="urn:microsoft.com/office/officeart/2005/8/layout/target3"/>
    <dgm:cxn modelId="{68AD253B-1532-4714-9B0C-018F78A57419}" type="presOf" srcId="{5477E0A0-1ADD-4F59-9387-8458AFA28831}" destId="{8726D19B-254B-42D6-90B3-C93622E2B3D1}" srcOrd="1" destOrd="0" presId="urn:microsoft.com/office/officeart/2005/8/layout/target3"/>
    <dgm:cxn modelId="{5D416741-25D4-474E-8DBA-8E7020463153}" type="presOf" srcId="{053B9F31-772C-48F3-9A38-194EA34564F8}" destId="{F02306AB-7B29-4F10-A8AB-B35D813ACB82}" srcOrd="1" destOrd="0" presId="urn:microsoft.com/office/officeart/2005/8/layout/target3"/>
    <dgm:cxn modelId="{F38B2A68-8893-46CB-A599-33C7F6F3CF4E}" type="presOf" srcId="{9241FB33-4059-4A8C-B240-FAAA4984E877}" destId="{DD188CDE-1A02-4B80-815D-5BE670BC8348}" srcOrd="0" destOrd="0" presId="urn:microsoft.com/office/officeart/2005/8/layout/target3"/>
    <dgm:cxn modelId="{E2327475-BEEA-4733-8693-58A782ECA39B}" srcId="{8F395B23-8C1E-4883-8BFC-220525EE6BE6}" destId="{5477E0A0-1ADD-4F59-9387-8458AFA28831}" srcOrd="3" destOrd="0" parTransId="{EEC6E899-BCEE-4970-B6BE-C1D5DD1BC731}" sibTransId="{5343F220-6472-4EE8-B8C5-445175FF7173}"/>
    <dgm:cxn modelId="{A24BEE7B-00EB-4199-BFDC-63E5F75413D2}" type="presOf" srcId="{053B9F31-772C-48F3-9A38-194EA34564F8}" destId="{40C472F8-29BF-4911-A6A1-A7B8C45E7CE1}" srcOrd="0" destOrd="0" presId="urn:microsoft.com/office/officeart/2005/8/layout/target3"/>
    <dgm:cxn modelId="{72ACB97F-94C3-41A9-A0CE-0DB5E1299716}" type="presOf" srcId="{D18983B2-9144-46E9-B420-5FF2C83F003D}" destId="{9D728F8A-070B-4865-8795-E6FACD9D3ABB}" srcOrd="1" destOrd="0" presId="urn:microsoft.com/office/officeart/2005/8/layout/target3"/>
    <dgm:cxn modelId="{F22419A3-D77F-4E12-8616-DB6A0DD399C2}" srcId="{8F395B23-8C1E-4883-8BFC-220525EE6BE6}" destId="{C13952FC-B90D-45F5-B19D-8841F6060046}" srcOrd="1" destOrd="0" parTransId="{D06E5834-EBA9-4A05-8666-B3E5AA1BCAD0}" sibTransId="{00C0FB21-4640-4411-8B84-37145CCE22A4}"/>
    <dgm:cxn modelId="{D3CF8FCB-E49A-490A-8F80-C64C0E0C5130}" srcId="{8F395B23-8C1E-4883-8BFC-220525EE6BE6}" destId="{71AA83B1-145D-4287-A1BC-AF99B8C92FDC}" srcOrd="5" destOrd="0" parTransId="{B7FC35BB-0E11-4715-AF96-5C767DD93523}" sibTransId="{1EE9F9A9-414C-4D8D-8CFD-4A4D09805A72}"/>
    <dgm:cxn modelId="{2383BDDD-A196-4E4F-8411-0AC2D131ABE8}" type="presOf" srcId="{9241FB33-4059-4A8C-B240-FAAA4984E877}" destId="{A5C91B59-AA04-426B-A87D-4E8B4EE32609}" srcOrd="1" destOrd="0" presId="urn:microsoft.com/office/officeart/2005/8/layout/target3"/>
    <dgm:cxn modelId="{FD7083FF-26D7-4B0C-9160-F9E1B0840334}" type="presParOf" srcId="{92E7E7C0-66CF-400D-A55A-9EA0687F9FB6}" destId="{E4B6037E-A06C-4155-953B-49765735F6C4}" srcOrd="0" destOrd="0" presId="urn:microsoft.com/office/officeart/2005/8/layout/target3"/>
    <dgm:cxn modelId="{F78C6F7A-342B-4597-B67B-34E14343BB0A}" type="presParOf" srcId="{92E7E7C0-66CF-400D-A55A-9EA0687F9FB6}" destId="{D0B5803F-A1B9-43C4-B588-5689757832A4}" srcOrd="1" destOrd="0" presId="urn:microsoft.com/office/officeart/2005/8/layout/target3"/>
    <dgm:cxn modelId="{CE2A55F1-FB02-4137-ACAD-029E6AE9D9A8}" type="presParOf" srcId="{92E7E7C0-66CF-400D-A55A-9EA0687F9FB6}" destId="{98682FD1-EF84-41A9-9D3F-5F8F2F9707B6}" srcOrd="2" destOrd="0" presId="urn:microsoft.com/office/officeart/2005/8/layout/target3"/>
    <dgm:cxn modelId="{80D763FF-7890-49B9-928F-0F17A6C4A69B}" type="presParOf" srcId="{92E7E7C0-66CF-400D-A55A-9EA0687F9FB6}" destId="{03A573D5-BC65-4928-8B6B-3EFEDB07B69D}" srcOrd="3" destOrd="0" presId="urn:microsoft.com/office/officeart/2005/8/layout/target3"/>
    <dgm:cxn modelId="{D8D9410A-699F-44BD-B569-14DACC025C92}" type="presParOf" srcId="{92E7E7C0-66CF-400D-A55A-9EA0687F9FB6}" destId="{BD0E5A82-34F5-449B-8FBD-057E17DA080F}" srcOrd="4" destOrd="0" presId="urn:microsoft.com/office/officeart/2005/8/layout/target3"/>
    <dgm:cxn modelId="{6C9DF36F-7E3A-4D0B-9981-303A602DA4D2}" type="presParOf" srcId="{92E7E7C0-66CF-400D-A55A-9EA0687F9FB6}" destId="{FE62FCD7-11A5-4836-A639-21B5113FE69E}" srcOrd="5" destOrd="0" presId="urn:microsoft.com/office/officeart/2005/8/layout/target3"/>
    <dgm:cxn modelId="{13D709C8-E6BB-46B1-91AE-8421B558A284}" type="presParOf" srcId="{92E7E7C0-66CF-400D-A55A-9EA0687F9FB6}" destId="{45CE1F22-740E-47B0-B893-36C0EA745A9A}" srcOrd="6" destOrd="0" presId="urn:microsoft.com/office/officeart/2005/8/layout/target3"/>
    <dgm:cxn modelId="{FA4096BA-3660-4C06-B6F7-C381A9D90F34}" type="presParOf" srcId="{92E7E7C0-66CF-400D-A55A-9EA0687F9FB6}" destId="{98E05D73-311E-42FF-9190-56E73CB9D330}" srcOrd="7" destOrd="0" presId="urn:microsoft.com/office/officeart/2005/8/layout/target3"/>
    <dgm:cxn modelId="{43115BC2-AAED-4A4A-8192-22AB43CDAEAC}" type="presParOf" srcId="{92E7E7C0-66CF-400D-A55A-9EA0687F9FB6}" destId="{40C472F8-29BF-4911-A6A1-A7B8C45E7CE1}" srcOrd="8" destOrd="0" presId="urn:microsoft.com/office/officeart/2005/8/layout/target3"/>
    <dgm:cxn modelId="{40492E7A-5F13-4CB4-A44A-9E27616F5D06}" type="presParOf" srcId="{92E7E7C0-66CF-400D-A55A-9EA0687F9FB6}" destId="{B95E2894-4ABC-41E1-BE73-53613C4D1F9B}" srcOrd="9" destOrd="0" presId="urn:microsoft.com/office/officeart/2005/8/layout/target3"/>
    <dgm:cxn modelId="{36DF2D31-CCD5-4FBA-ABF6-FABC2C1332A3}" type="presParOf" srcId="{92E7E7C0-66CF-400D-A55A-9EA0687F9FB6}" destId="{DA6732F1-ED09-4132-93BE-C7CAFE9B498F}" srcOrd="10" destOrd="0" presId="urn:microsoft.com/office/officeart/2005/8/layout/target3"/>
    <dgm:cxn modelId="{00A4B8C6-0A5A-49CE-B085-133A832FBF01}" type="presParOf" srcId="{92E7E7C0-66CF-400D-A55A-9EA0687F9FB6}" destId="{9B538A46-14EC-447C-935D-1A8767C77D10}" srcOrd="11" destOrd="0" presId="urn:microsoft.com/office/officeart/2005/8/layout/target3"/>
    <dgm:cxn modelId="{5A4540D6-6A81-4652-B693-DBBFE7815DE1}" type="presParOf" srcId="{92E7E7C0-66CF-400D-A55A-9EA0687F9FB6}" destId="{57AE228F-631D-4EEB-A6F5-70F8A6D231B5}" srcOrd="12" destOrd="0" presId="urn:microsoft.com/office/officeart/2005/8/layout/target3"/>
    <dgm:cxn modelId="{6426C683-C257-46FD-8D75-83DA2573CC50}" type="presParOf" srcId="{92E7E7C0-66CF-400D-A55A-9EA0687F9FB6}" destId="{F011DB7B-662A-469C-9B3E-7A40DCC9B6A4}" srcOrd="13" destOrd="0" presId="urn:microsoft.com/office/officeart/2005/8/layout/target3"/>
    <dgm:cxn modelId="{BF606E77-9878-4F9F-8340-1545A05498EC}" type="presParOf" srcId="{92E7E7C0-66CF-400D-A55A-9EA0687F9FB6}" destId="{DD188CDE-1A02-4B80-815D-5BE670BC8348}" srcOrd="14" destOrd="0" presId="urn:microsoft.com/office/officeart/2005/8/layout/target3"/>
    <dgm:cxn modelId="{44487291-D6AE-4ED5-9D1A-81F225226CE4}" type="presParOf" srcId="{92E7E7C0-66CF-400D-A55A-9EA0687F9FB6}" destId="{BFE826C9-2AA2-4716-B1C4-892B2AC2DFB5}" srcOrd="15" destOrd="0" presId="urn:microsoft.com/office/officeart/2005/8/layout/target3"/>
    <dgm:cxn modelId="{E9FD62BC-0ADB-4DB5-BC86-E6D86E70F6AE}" type="presParOf" srcId="{92E7E7C0-66CF-400D-A55A-9EA0687F9FB6}" destId="{04B5A5CF-4C08-4A95-8F04-AFD35A11A41B}" srcOrd="16" destOrd="0" presId="urn:microsoft.com/office/officeart/2005/8/layout/target3"/>
    <dgm:cxn modelId="{9119795E-84B8-4486-8174-3F6CBA0202DA}" type="presParOf" srcId="{92E7E7C0-66CF-400D-A55A-9EA0687F9FB6}" destId="{5E84DBF7-05A5-425B-A903-2FC5279B2335}" srcOrd="17" destOrd="0" presId="urn:microsoft.com/office/officeart/2005/8/layout/target3"/>
    <dgm:cxn modelId="{6BE80E85-AE35-4AC2-82CF-9EFD57CAD720}" type="presParOf" srcId="{92E7E7C0-66CF-400D-A55A-9EA0687F9FB6}" destId="{9D728F8A-070B-4865-8795-E6FACD9D3ABB}" srcOrd="18" destOrd="0" presId="urn:microsoft.com/office/officeart/2005/8/layout/target3"/>
    <dgm:cxn modelId="{6EBB8883-B602-4E26-8ED0-5CBA7900DBD0}" type="presParOf" srcId="{92E7E7C0-66CF-400D-A55A-9EA0687F9FB6}" destId="{B09019CC-FBE5-4808-BA22-5C37FA35924C}" srcOrd="19" destOrd="0" presId="urn:microsoft.com/office/officeart/2005/8/layout/target3"/>
    <dgm:cxn modelId="{A51FF40F-C3CB-45E1-ADCB-906631CCCAB2}" type="presParOf" srcId="{92E7E7C0-66CF-400D-A55A-9EA0687F9FB6}" destId="{F02306AB-7B29-4F10-A8AB-B35D813ACB82}" srcOrd="20" destOrd="0" presId="urn:microsoft.com/office/officeart/2005/8/layout/target3"/>
    <dgm:cxn modelId="{7748A908-F82F-4F6A-89B0-CFC7E4872A28}" type="presParOf" srcId="{92E7E7C0-66CF-400D-A55A-9EA0687F9FB6}" destId="{8726D19B-254B-42D6-90B3-C93622E2B3D1}" srcOrd="21" destOrd="0" presId="urn:microsoft.com/office/officeart/2005/8/layout/target3"/>
    <dgm:cxn modelId="{22C1F5FE-E2B9-4D5E-B9BF-2143B2863FC5}" type="presParOf" srcId="{92E7E7C0-66CF-400D-A55A-9EA0687F9FB6}" destId="{A5C91B59-AA04-426B-A87D-4E8B4EE32609}" srcOrd="22" destOrd="0" presId="urn:microsoft.com/office/officeart/2005/8/layout/target3"/>
    <dgm:cxn modelId="{F91E6D7D-AE6B-4E47-BD57-98A146B735ED}" type="presParOf" srcId="{92E7E7C0-66CF-400D-A55A-9EA0687F9FB6}" destId="{8CC6640C-7792-4BE3-A92F-F69A0D6E80ED}" srcOrd="2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30C463-37EF-409C-A4BE-506A36A31F05}"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18DEA8C9-336B-44C8-BD7B-9F734A399626}">
      <dgm:prSet/>
      <dgm:spPr/>
      <dgm:t>
        <a:bodyPr/>
        <a:lstStyle/>
        <a:p>
          <a:pPr rtl="0"/>
          <a:r>
            <a:rPr lang="en-US" dirty="0"/>
            <a:t>Behavior-specific (people have different motivations around different issues)</a:t>
          </a:r>
        </a:p>
      </dgm:t>
    </dgm:pt>
    <dgm:pt modelId="{86E178E5-CB61-4B78-A9F7-A4D8005EDBEC}" type="parTrans" cxnId="{53DAEF50-F575-4B8E-A96D-5A97E104A097}">
      <dgm:prSet/>
      <dgm:spPr/>
      <dgm:t>
        <a:bodyPr/>
        <a:lstStyle/>
        <a:p>
          <a:endParaRPr lang="en-US"/>
        </a:p>
      </dgm:t>
    </dgm:pt>
    <dgm:pt modelId="{CDF57D4E-2D35-47B3-9A75-13A602925F81}" type="sibTrans" cxnId="{53DAEF50-F575-4B8E-A96D-5A97E104A097}">
      <dgm:prSet/>
      <dgm:spPr/>
      <dgm:t>
        <a:bodyPr/>
        <a:lstStyle/>
        <a:p>
          <a:endParaRPr lang="en-US"/>
        </a:p>
      </dgm:t>
    </dgm:pt>
    <dgm:pt modelId="{4D531799-CF06-4E99-A708-5D992548215C}">
      <dgm:prSet/>
      <dgm:spPr/>
      <dgm:t>
        <a:bodyPr/>
        <a:lstStyle/>
        <a:p>
          <a:pPr rtl="0"/>
          <a:r>
            <a:rPr lang="en-US" dirty="0"/>
            <a:t>Person-specific (each person is motivated to change by unique factors)</a:t>
          </a:r>
        </a:p>
      </dgm:t>
    </dgm:pt>
    <dgm:pt modelId="{047D9CC7-16CD-4DF1-ACF0-A10C29014E47}" type="parTrans" cxnId="{AFE12710-7C63-41CE-9C54-5C28BC3EFDBB}">
      <dgm:prSet/>
      <dgm:spPr/>
      <dgm:t>
        <a:bodyPr/>
        <a:lstStyle/>
        <a:p>
          <a:endParaRPr lang="en-US"/>
        </a:p>
      </dgm:t>
    </dgm:pt>
    <dgm:pt modelId="{742B94D2-51FE-4E7C-B007-599B4C4B6DB4}" type="sibTrans" cxnId="{AFE12710-7C63-41CE-9C54-5C28BC3EFDBB}">
      <dgm:prSet/>
      <dgm:spPr/>
      <dgm:t>
        <a:bodyPr/>
        <a:lstStyle/>
        <a:p>
          <a:endParaRPr lang="en-US"/>
        </a:p>
      </dgm:t>
    </dgm:pt>
    <dgm:pt modelId="{98931F72-F1D5-4915-8FEB-638D7007E6EF}">
      <dgm:prSet/>
      <dgm:spPr/>
      <dgm:t>
        <a:bodyPr/>
        <a:lstStyle/>
        <a:p>
          <a:pPr rtl="0"/>
          <a:r>
            <a:rPr lang="en-US" dirty="0"/>
            <a:t>Compliance does not equal change </a:t>
          </a:r>
        </a:p>
      </dgm:t>
    </dgm:pt>
    <dgm:pt modelId="{82AA7F42-8BA0-4600-B5F7-ECA585248693}" type="parTrans" cxnId="{E6F48B60-BCC7-4032-BC69-7F03D0EDC1DF}">
      <dgm:prSet/>
      <dgm:spPr/>
      <dgm:t>
        <a:bodyPr/>
        <a:lstStyle/>
        <a:p>
          <a:endParaRPr lang="en-US"/>
        </a:p>
      </dgm:t>
    </dgm:pt>
    <dgm:pt modelId="{11D0722B-328C-45D5-B3B9-A291AFBE4FCC}" type="sibTrans" cxnId="{E6F48B60-BCC7-4032-BC69-7F03D0EDC1DF}">
      <dgm:prSet/>
      <dgm:spPr/>
      <dgm:t>
        <a:bodyPr/>
        <a:lstStyle/>
        <a:p>
          <a:endParaRPr lang="en-US"/>
        </a:p>
      </dgm:t>
    </dgm:pt>
    <dgm:pt modelId="{1DE0D364-D7E9-4217-9D93-82AD2B910CB8}">
      <dgm:prSet custT="1"/>
      <dgm:spPr/>
      <dgm:t>
        <a:bodyPr/>
        <a:lstStyle/>
        <a:p>
          <a:pPr rtl="0">
            <a:spcAft>
              <a:spcPct val="20000"/>
            </a:spcAft>
          </a:pPr>
          <a:r>
            <a:rPr lang="en-US" sz="1800" dirty="0"/>
            <a:t>Change that occurs because of external pressure tends to be short lived</a:t>
          </a:r>
        </a:p>
      </dgm:t>
    </dgm:pt>
    <dgm:pt modelId="{97B37ACE-BA5D-4910-8390-DEEBE75E2B7D}" type="parTrans" cxnId="{6742AE49-AA77-471C-92E1-09F64CF5526D}">
      <dgm:prSet/>
      <dgm:spPr/>
      <dgm:t>
        <a:bodyPr/>
        <a:lstStyle/>
        <a:p>
          <a:endParaRPr lang="en-US"/>
        </a:p>
      </dgm:t>
    </dgm:pt>
    <dgm:pt modelId="{E768BB20-B6EE-408A-9454-DC0B167FF4E8}" type="sibTrans" cxnId="{6742AE49-AA77-471C-92E1-09F64CF5526D}">
      <dgm:prSet/>
      <dgm:spPr/>
      <dgm:t>
        <a:bodyPr/>
        <a:lstStyle/>
        <a:p>
          <a:endParaRPr lang="en-US"/>
        </a:p>
      </dgm:t>
    </dgm:pt>
    <dgm:pt modelId="{1235CD83-AD7B-42F8-8170-6EF5C3608757}">
      <dgm:prSet custT="1"/>
      <dgm:spPr/>
      <dgm:t>
        <a:bodyPr/>
        <a:lstStyle/>
        <a:p>
          <a:pPr rtl="0">
            <a:spcAft>
              <a:spcPct val="20000"/>
            </a:spcAft>
          </a:pPr>
          <a:r>
            <a:rPr lang="en-US" sz="1800" dirty="0"/>
            <a:t>More that someone “owns” (internalizes) the reasons for change, the more likely change will endure</a:t>
          </a:r>
        </a:p>
      </dgm:t>
    </dgm:pt>
    <dgm:pt modelId="{9393D3A1-0462-4D7D-B6BD-70E45BBAEA1F}" type="parTrans" cxnId="{0B1C9AE7-60F0-4A0F-AD11-84A1A89DDAC9}">
      <dgm:prSet/>
      <dgm:spPr/>
      <dgm:t>
        <a:bodyPr/>
        <a:lstStyle/>
        <a:p>
          <a:endParaRPr lang="en-US"/>
        </a:p>
      </dgm:t>
    </dgm:pt>
    <dgm:pt modelId="{60FDAE91-014F-4B68-99B3-02EC61B8BD80}" type="sibTrans" cxnId="{0B1C9AE7-60F0-4A0F-AD11-84A1A89DDAC9}">
      <dgm:prSet/>
      <dgm:spPr/>
      <dgm:t>
        <a:bodyPr/>
        <a:lstStyle/>
        <a:p>
          <a:endParaRPr lang="en-US"/>
        </a:p>
      </dgm:t>
    </dgm:pt>
    <dgm:pt modelId="{EE20924E-195A-4515-92FB-0DBF6D94EF8F}" type="pres">
      <dgm:prSet presAssocID="{FD30C463-37EF-409C-A4BE-506A36A31F05}" presName="linear" presStyleCnt="0">
        <dgm:presLayoutVars>
          <dgm:animLvl val="lvl"/>
          <dgm:resizeHandles val="exact"/>
        </dgm:presLayoutVars>
      </dgm:prSet>
      <dgm:spPr/>
    </dgm:pt>
    <dgm:pt modelId="{08EB0260-7A07-4BA9-BDAA-1525679C64D8}" type="pres">
      <dgm:prSet presAssocID="{18DEA8C9-336B-44C8-BD7B-9F734A399626}" presName="parentText" presStyleLbl="node1" presStyleIdx="0" presStyleCnt="3" custScaleY="234872">
        <dgm:presLayoutVars>
          <dgm:chMax val="0"/>
          <dgm:bulletEnabled val="1"/>
        </dgm:presLayoutVars>
      </dgm:prSet>
      <dgm:spPr/>
    </dgm:pt>
    <dgm:pt modelId="{15FC6364-638D-4AD7-A551-E7E090EEB3A5}" type="pres">
      <dgm:prSet presAssocID="{CDF57D4E-2D35-47B3-9A75-13A602925F81}" presName="spacer" presStyleCnt="0"/>
      <dgm:spPr/>
    </dgm:pt>
    <dgm:pt modelId="{8E259C81-A8AE-4A41-9605-264026C4A5A7}" type="pres">
      <dgm:prSet presAssocID="{4D531799-CF06-4E99-A708-5D992548215C}" presName="parentText" presStyleLbl="node1" presStyleIdx="1" presStyleCnt="3" custScaleY="176136">
        <dgm:presLayoutVars>
          <dgm:chMax val="0"/>
          <dgm:bulletEnabled val="1"/>
        </dgm:presLayoutVars>
      </dgm:prSet>
      <dgm:spPr/>
    </dgm:pt>
    <dgm:pt modelId="{751DB85A-6A1F-4947-9107-4CA0B1C984FD}" type="pres">
      <dgm:prSet presAssocID="{742B94D2-51FE-4E7C-B007-599B4C4B6DB4}" presName="spacer" presStyleCnt="0"/>
      <dgm:spPr/>
    </dgm:pt>
    <dgm:pt modelId="{12C273FA-0006-4350-A3B5-956C43F8C039}" type="pres">
      <dgm:prSet presAssocID="{98931F72-F1D5-4915-8FEB-638D7007E6EF}" presName="parentText" presStyleLbl="node1" presStyleIdx="2" presStyleCnt="3" custScaleY="152999">
        <dgm:presLayoutVars>
          <dgm:chMax val="0"/>
          <dgm:bulletEnabled val="1"/>
        </dgm:presLayoutVars>
      </dgm:prSet>
      <dgm:spPr/>
    </dgm:pt>
    <dgm:pt modelId="{F6D6EC4F-C6A5-4ADF-AD3B-1F53E9FBB3E6}" type="pres">
      <dgm:prSet presAssocID="{98931F72-F1D5-4915-8FEB-638D7007E6EF}" presName="childText" presStyleLbl="revTx" presStyleIdx="0" presStyleCnt="1" custScaleY="104230">
        <dgm:presLayoutVars>
          <dgm:bulletEnabled val="1"/>
        </dgm:presLayoutVars>
      </dgm:prSet>
      <dgm:spPr/>
    </dgm:pt>
  </dgm:ptLst>
  <dgm:cxnLst>
    <dgm:cxn modelId="{AFE12710-7C63-41CE-9C54-5C28BC3EFDBB}" srcId="{FD30C463-37EF-409C-A4BE-506A36A31F05}" destId="{4D531799-CF06-4E99-A708-5D992548215C}" srcOrd="1" destOrd="0" parTransId="{047D9CC7-16CD-4DF1-ACF0-A10C29014E47}" sibTransId="{742B94D2-51FE-4E7C-B007-599B4C4B6DB4}"/>
    <dgm:cxn modelId="{0A10B819-D387-6049-B5E3-265C44C5A894}" type="presOf" srcId="{18DEA8C9-336B-44C8-BD7B-9F734A399626}" destId="{08EB0260-7A07-4BA9-BDAA-1525679C64D8}" srcOrd="0" destOrd="0" presId="urn:microsoft.com/office/officeart/2005/8/layout/vList2"/>
    <dgm:cxn modelId="{E30B2322-1155-4043-976F-05EFD6040D75}" type="presOf" srcId="{1DE0D364-D7E9-4217-9D93-82AD2B910CB8}" destId="{F6D6EC4F-C6A5-4ADF-AD3B-1F53E9FBB3E6}" srcOrd="0" destOrd="0" presId="urn:microsoft.com/office/officeart/2005/8/layout/vList2"/>
    <dgm:cxn modelId="{3E6AB72D-60D9-694E-B649-0AF2D9487AA8}" type="presOf" srcId="{4D531799-CF06-4E99-A708-5D992548215C}" destId="{8E259C81-A8AE-4A41-9605-264026C4A5A7}" srcOrd="0" destOrd="0" presId="urn:microsoft.com/office/officeart/2005/8/layout/vList2"/>
    <dgm:cxn modelId="{ECCD513D-EB7D-0E44-82DA-D01207DFBAEC}" type="presOf" srcId="{1235CD83-AD7B-42F8-8170-6EF5C3608757}" destId="{F6D6EC4F-C6A5-4ADF-AD3B-1F53E9FBB3E6}" srcOrd="0" destOrd="1" presId="urn:microsoft.com/office/officeart/2005/8/layout/vList2"/>
    <dgm:cxn modelId="{6742AE49-AA77-471C-92E1-09F64CF5526D}" srcId="{98931F72-F1D5-4915-8FEB-638D7007E6EF}" destId="{1DE0D364-D7E9-4217-9D93-82AD2B910CB8}" srcOrd="0" destOrd="0" parTransId="{97B37ACE-BA5D-4910-8390-DEEBE75E2B7D}" sibTransId="{E768BB20-B6EE-408A-9454-DC0B167FF4E8}"/>
    <dgm:cxn modelId="{53DAEF50-F575-4B8E-A96D-5A97E104A097}" srcId="{FD30C463-37EF-409C-A4BE-506A36A31F05}" destId="{18DEA8C9-336B-44C8-BD7B-9F734A399626}" srcOrd="0" destOrd="0" parTransId="{86E178E5-CB61-4B78-A9F7-A4D8005EDBEC}" sibTransId="{CDF57D4E-2D35-47B3-9A75-13A602925F81}"/>
    <dgm:cxn modelId="{E6F48B60-BCC7-4032-BC69-7F03D0EDC1DF}" srcId="{FD30C463-37EF-409C-A4BE-506A36A31F05}" destId="{98931F72-F1D5-4915-8FEB-638D7007E6EF}" srcOrd="2" destOrd="0" parTransId="{82AA7F42-8BA0-4600-B5F7-ECA585248693}" sibTransId="{11D0722B-328C-45D5-B3B9-A291AFBE4FCC}"/>
    <dgm:cxn modelId="{2F5B9E61-ABA9-E045-A464-316003727F89}" type="presOf" srcId="{FD30C463-37EF-409C-A4BE-506A36A31F05}" destId="{EE20924E-195A-4515-92FB-0DBF6D94EF8F}" srcOrd="0" destOrd="0" presId="urn:microsoft.com/office/officeart/2005/8/layout/vList2"/>
    <dgm:cxn modelId="{F6F70D64-44F5-A74E-82C4-236AEA56A249}" type="presOf" srcId="{98931F72-F1D5-4915-8FEB-638D7007E6EF}" destId="{12C273FA-0006-4350-A3B5-956C43F8C039}" srcOrd="0" destOrd="0" presId="urn:microsoft.com/office/officeart/2005/8/layout/vList2"/>
    <dgm:cxn modelId="{0B1C9AE7-60F0-4A0F-AD11-84A1A89DDAC9}" srcId="{98931F72-F1D5-4915-8FEB-638D7007E6EF}" destId="{1235CD83-AD7B-42F8-8170-6EF5C3608757}" srcOrd="1" destOrd="0" parTransId="{9393D3A1-0462-4D7D-B6BD-70E45BBAEA1F}" sibTransId="{60FDAE91-014F-4B68-99B3-02EC61B8BD80}"/>
    <dgm:cxn modelId="{44D54AFE-E52E-4F4A-A914-7A7D775A9780}" type="presParOf" srcId="{EE20924E-195A-4515-92FB-0DBF6D94EF8F}" destId="{08EB0260-7A07-4BA9-BDAA-1525679C64D8}" srcOrd="0" destOrd="0" presId="urn:microsoft.com/office/officeart/2005/8/layout/vList2"/>
    <dgm:cxn modelId="{DB492345-805A-AF4F-A3C0-A2ADE9A96C5B}" type="presParOf" srcId="{EE20924E-195A-4515-92FB-0DBF6D94EF8F}" destId="{15FC6364-638D-4AD7-A551-E7E090EEB3A5}" srcOrd="1" destOrd="0" presId="urn:microsoft.com/office/officeart/2005/8/layout/vList2"/>
    <dgm:cxn modelId="{CD648880-67C8-244B-9FF1-69368302C615}" type="presParOf" srcId="{EE20924E-195A-4515-92FB-0DBF6D94EF8F}" destId="{8E259C81-A8AE-4A41-9605-264026C4A5A7}" srcOrd="2" destOrd="0" presId="urn:microsoft.com/office/officeart/2005/8/layout/vList2"/>
    <dgm:cxn modelId="{15278FA7-9D4C-C246-9DEC-0CBD55183E26}" type="presParOf" srcId="{EE20924E-195A-4515-92FB-0DBF6D94EF8F}" destId="{751DB85A-6A1F-4947-9107-4CA0B1C984FD}" srcOrd="3" destOrd="0" presId="urn:microsoft.com/office/officeart/2005/8/layout/vList2"/>
    <dgm:cxn modelId="{77168B72-4C2F-4F47-A474-C05CA805C394}" type="presParOf" srcId="{EE20924E-195A-4515-92FB-0DBF6D94EF8F}" destId="{12C273FA-0006-4350-A3B5-956C43F8C039}" srcOrd="4" destOrd="0" presId="urn:microsoft.com/office/officeart/2005/8/layout/vList2"/>
    <dgm:cxn modelId="{ECAB4F94-F519-7E4B-81D6-F6D9DD41603E}" type="presParOf" srcId="{EE20924E-195A-4515-92FB-0DBF6D94EF8F}" destId="{F6D6EC4F-C6A5-4ADF-AD3B-1F53E9FBB3E6}"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0663B1-7240-470D-8486-E6A9C9FA0415}"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66EFB312-3904-41DB-99E6-08B437C2CD8F}">
      <dgm:prSet/>
      <dgm:spPr/>
      <dgm:t>
        <a:bodyPr/>
        <a:lstStyle/>
        <a:p>
          <a:pPr rtl="0"/>
          <a:r>
            <a:rPr lang="en-US" dirty="0"/>
            <a:t>Change is always hard and motivation gets you through it – must feel confident and important to change</a:t>
          </a:r>
        </a:p>
      </dgm:t>
    </dgm:pt>
    <dgm:pt modelId="{40E56CBF-8D77-4DC4-9CE0-A7E2517315F0}" type="parTrans" cxnId="{0C460B98-760A-4D7E-9B89-4B120730D226}">
      <dgm:prSet/>
      <dgm:spPr/>
      <dgm:t>
        <a:bodyPr/>
        <a:lstStyle/>
        <a:p>
          <a:endParaRPr lang="en-US"/>
        </a:p>
      </dgm:t>
    </dgm:pt>
    <dgm:pt modelId="{029209E9-B65F-412D-998A-0D1C296248AF}" type="sibTrans" cxnId="{0C460B98-760A-4D7E-9B89-4B120730D226}">
      <dgm:prSet/>
      <dgm:spPr/>
      <dgm:t>
        <a:bodyPr/>
        <a:lstStyle/>
        <a:p>
          <a:endParaRPr lang="en-US"/>
        </a:p>
      </dgm:t>
    </dgm:pt>
    <dgm:pt modelId="{E172B5B1-7D35-4036-BE79-EEABCBF42799}">
      <dgm:prSet/>
      <dgm:spPr/>
      <dgm:t>
        <a:bodyPr/>
        <a:lstStyle/>
        <a:p>
          <a:pPr rtl="0"/>
          <a:r>
            <a:rPr lang="en-US" dirty="0"/>
            <a:t>Motivation fluctuates from one time and situation to another; not a fixed trait</a:t>
          </a:r>
        </a:p>
      </dgm:t>
    </dgm:pt>
    <dgm:pt modelId="{D1E5DB27-03E9-4664-8478-FD7C5652BF74}" type="parTrans" cxnId="{B4915864-E1C6-48D7-AD42-CBCBB600D8E1}">
      <dgm:prSet/>
      <dgm:spPr/>
      <dgm:t>
        <a:bodyPr/>
        <a:lstStyle/>
        <a:p>
          <a:endParaRPr lang="en-US"/>
        </a:p>
      </dgm:t>
    </dgm:pt>
    <dgm:pt modelId="{FBFF698B-20AA-4A0A-9923-7005A9B43F0A}" type="sibTrans" cxnId="{B4915864-E1C6-48D7-AD42-CBCBB600D8E1}">
      <dgm:prSet/>
      <dgm:spPr/>
      <dgm:t>
        <a:bodyPr/>
        <a:lstStyle/>
        <a:p>
          <a:endParaRPr lang="en-US"/>
        </a:p>
      </dgm:t>
    </dgm:pt>
    <dgm:pt modelId="{0B6372A5-5B6F-4F1A-8209-6D2DFB0D038F}">
      <dgm:prSet/>
      <dgm:spPr/>
      <dgm:t>
        <a:bodyPr/>
        <a:lstStyle/>
        <a:p>
          <a:pPr rtl="0"/>
          <a:r>
            <a:rPr lang="en-US" dirty="0"/>
            <a:t>Motivation can be influenced by outside influence; it does not reside solely in the person</a:t>
          </a:r>
        </a:p>
      </dgm:t>
    </dgm:pt>
    <dgm:pt modelId="{61D86AAB-BA7C-41D7-B8CE-DD4108316E67}" type="parTrans" cxnId="{21805FCE-054F-442D-8D44-7C0ACCBF6B9A}">
      <dgm:prSet/>
      <dgm:spPr/>
      <dgm:t>
        <a:bodyPr/>
        <a:lstStyle/>
        <a:p>
          <a:endParaRPr lang="en-US"/>
        </a:p>
      </dgm:t>
    </dgm:pt>
    <dgm:pt modelId="{5113D62C-EA29-4243-A953-7EEEB76B53ED}" type="sibTrans" cxnId="{21805FCE-054F-442D-8D44-7C0ACCBF6B9A}">
      <dgm:prSet/>
      <dgm:spPr/>
      <dgm:t>
        <a:bodyPr/>
        <a:lstStyle/>
        <a:p>
          <a:endParaRPr lang="en-US"/>
        </a:p>
      </dgm:t>
    </dgm:pt>
    <dgm:pt modelId="{0A67354C-5831-4175-A1DF-8358514E5B4F}" type="pres">
      <dgm:prSet presAssocID="{7D0663B1-7240-470D-8486-E6A9C9FA0415}" presName="linear" presStyleCnt="0">
        <dgm:presLayoutVars>
          <dgm:animLvl val="lvl"/>
          <dgm:resizeHandles val="exact"/>
        </dgm:presLayoutVars>
      </dgm:prSet>
      <dgm:spPr/>
    </dgm:pt>
    <dgm:pt modelId="{4027E755-ADB8-4E8F-8C59-79ABC14277EB}" type="pres">
      <dgm:prSet presAssocID="{66EFB312-3904-41DB-99E6-08B437C2CD8F}" presName="parentText" presStyleLbl="node1" presStyleIdx="0" presStyleCnt="3">
        <dgm:presLayoutVars>
          <dgm:chMax val="0"/>
          <dgm:bulletEnabled val="1"/>
        </dgm:presLayoutVars>
      </dgm:prSet>
      <dgm:spPr/>
    </dgm:pt>
    <dgm:pt modelId="{8E9FA8FA-C403-41D7-B3AE-B25FB4AD9488}" type="pres">
      <dgm:prSet presAssocID="{029209E9-B65F-412D-998A-0D1C296248AF}" presName="spacer" presStyleCnt="0"/>
      <dgm:spPr/>
    </dgm:pt>
    <dgm:pt modelId="{3943581B-1C35-4D15-ADA1-D268DC169032}" type="pres">
      <dgm:prSet presAssocID="{E172B5B1-7D35-4036-BE79-EEABCBF42799}" presName="parentText" presStyleLbl="node1" presStyleIdx="1" presStyleCnt="3">
        <dgm:presLayoutVars>
          <dgm:chMax val="0"/>
          <dgm:bulletEnabled val="1"/>
        </dgm:presLayoutVars>
      </dgm:prSet>
      <dgm:spPr/>
    </dgm:pt>
    <dgm:pt modelId="{C5BCBDD0-EBF3-4218-8458-3D95091533AE}" type="pres">
      <dgm:prSet presAssocID="{FBFF698B-20AA-4A0A-9923-7005A9B43F0A}" presName="spacer" presStyleCnt="0"/>
      <dgm:spPr/>
    </dgm:pt>
    <dgm:pt modelId="{243A89B8-28DF-45C3-A4F3-269B59ED9D32}" type="pres">
      <dgm:prSet presAssocID="{0B6372A5-5B6F-4F1A-8209-6D2DFB0D038F}" presName="parentText" presStyleLbl="node1" presStyleIdx="2" presStyleCnt="3">
        <dgm:presLayoutVars>
          <dgm:chMax val="0"/>
          <dgm:bulletEnabled val="1"/>
        </dgm:presLayoutVars>
      </dgm:prSet>
      <dgm:spPr/>
    </dgm:pt>
  </dgm:ptLst>
  <dgm:cxnLst>
    <dgm:cxn modelId="{E8DBBC11-D1C1-134D-8766-C3E95D9FC3A0}" type="presOf" srcId="{0B6372A5-5B6F-4F1A-8209-6D2DFB0D038F}" destId="{243A89B8-28DF-45C3-A4F3-269B59ED9D32}" srcOrd="0" destOrd="0" presId="urn:microsoft.com/office/officeart/2005/8/layout/vList2"/>
    <dgm:cxn modelId="{B4915864-E1C6-48D7-AD42-CBCBB600D8E1}" srcId="{7D0663B1-7240-470D-8486-E6A9C9FA0415}" destId="{E172B5B1-7D35-4036-BE79-EEABCBF42799}" srcOrd="1" destOrd="0" parTransId="{D1E5DB27-03E9-4664-8478-FD7C5652BF74}" sibTransId="{FBFF698B-20AA-4A0A-9923-7005A9B43F0A}"/>
    <dgm:cxn modelId="{1334C568-FC6E-E248-9960-21B7568FE7A7}" type="presOf" srcId="{66EFB312-3904-41DB-99E6-08B437C2CD8F}" destId="{4027E755-ADB8-4E8F-8C59-79ABC14277EB}" srcOrd="0" destOrd="0" presId="urn:microsoft.com/office/officeart/2005/8/layout/vList2"/>
    <dgm:cxn modelId="{0C460B98-760A-4D7E-9B89-4B120730D226}" srcId="{7D0663B1-7240-470D-8486-E6A9C9FA0415}" destId="{66EFB312-3904-41DB-99E6-08B437C2CD8F}" srcOrd="0" destOrd="0" parTransId="{40E56CBF-8D77-4DC4-9CE0-A7E2517315F0}" sibTransId="{029209E9-B65F-412D-998A-0D1C296248AF}"/>
    <dgm:cxn modelId="{B1C9F89C-8C66-0C44-8540-994493D57EED}" type="presOf" srcId="{E172B5B1-7D35-4036-BE79-EEABCBF42799}" destId="{3943581B-1C35-4D15-ADA1-D268DC169032}" srcOrd="0" destOrd="0" presId="urn:microsoft.com/office/officeart/2005/8/layout/vList2"/>
    <dgm:cxn modelId="{21805FCE-054F-442D-8D44-7C0ACCBF6B9A}" srcId="{7D0663B1-7240-470D-8486-E6A9C9FA0415}" destId="{0B6372A5-5B6F-4F1A-8209-6D2DFB0D038F}" srcOrd="2" destOrd="0" parTransId="{61D86AAB-BA7C-41D7-B8CE-DD4108316E67}" sibTransId="{5113D62C-EA29-4243-A953-7EEEB76B53ED}"/>
    <dgm:cxn modelId="{1C0FB4F0-4BF5-4244-9BE1-07F1CFB26722}" type="presOf" srcId="{7D0663B1-7240-470D-8486-E6A9C9FA0415}" destId="{0A67354C-5831-4175-A1DF-8358514E5B4F}" srcOrd="0" destOrd="0" presId="urn:microsoft.com/office/officeart/2005/8/layout/vList2"/>
    <dgm:cxn modelId="{5DB45A76-AFD0-EF43-A8F0-ECBD11577B55}" type="presParOf" srcId="{0A67354C-5831-4175-A1DF-8358514E5B4F}" destId="{4027E755-ADB8-4E8F-8C59-79ABC14277EB}" srcOrd="0" destOrd="0" presId="urn:microsoft.com/office/officeart/2005/8/layout/vList2"/>
    <dgm:cxn modelId="{B5AC2681-A312-B44B-8613-95CD99ACC241}" type="presParOf" srcId="{0A67354C-5831-4175-A1DF-8358514E5B4F}" destId="{8E9FA8FA-C403-41D7-B3AE-B25FB4AD9488}" srcOrd="1" destOrd="0" presId="urn:microsoft.com/office/officeart/2005/8/layout/vList2"/>
    <dgm:cxn modelId="{41E57FD2-574B-3148-BBA7-53979457E576}" type="presParOf" srcId="{0A67354C-5831-4175-A1DF-8358514E5B4F}" destId="{3943581B-1C35-4D15-ADA1-D268DC169032}" srcOrd="2" destOrd="0" presId="urn:microsoft.com/office/officeart/2005/8/layout/vList2"/>
    <dgm:cxn modelId="{62388824-B4EE-E64C-8954-294A2ED6FE80}" type="presParOf" srcId="{0A67354C-5831-4175-A1DF-8358514E5B4F}" destId="{C5BCBDD0-EBF3-4218-8458-3D95091533AE}" srcOrd="3" destOrd="0" presId="urn:microsoft.com/office/officeart/2005/8/layout/vList2"/>
    <dgm:cxn modelId="{900ABBBD-3CA3-7B43-A213-995883AAC875}" type="presParOf" srcId="{0A67354C-5831-4175-A1DF-8358514E5B4F}" destId="{243A89B8-28DF-45C3-A4F3-269B59ED9D3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CB48F0C-9CBB-47B2-B51E-46D11E222360}"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CFEBF2B3-9DA4-497E-B629-211CCF9D1908}">
      <dgm:prSet/>
      <dgm:spPr/>
      <dgm:t>
        <a:bodyPr/>
        <a:lstStyle/>
        <a:p>
          <a:pPr rtl="0"/>
          <a:r>
            <a:rPr lang="en-US" dirty="0"/>
            <a:t>HOPE</a:t>
          </a:r>
        </a:p>
      </dgm:t>
    </dgm:pt>
    <dgm:pt modelId="{49E6A66B-9624-4A5D-BE04-839D6ECA2638}" type="parTrans" cxnId="{22E55AE6-B04E-4A9A-A885-4012D93A5E9D}">
      <dgm:prSet/>
      <dgm:spPr/>
      <dgm:t>
        <a:bodyPr/>
        <a:lstStyle/>
        <a:p>
          <a:endParaRPr lang="en-US"/>
        </a:p>
      </dgm:t>
    </dgm:pt>
    <dgm:pt modelId="{BB612946-4285-473F-B951-92A8CFF4C738}" type="sibTrans" cxnId="{22E55AE6-B04E-4A9A-A885-4012D93A5E9D}">
      <dgm:prSet/>
      <dgm:spPr/>
      <dgm:t>
        <a:bodyPr/>
        <a:lstStyle/>
        <a:p>
          <a:endParaRPr lang="en-US"/>
        </a:p>
      </dgm:t>
    </dgm:pt>
    <dgm:pt modelId="{4DDEA717-F7F7-421F-AB0E-8B42290FC8FC}">
      <dgm:prSet/>
      <dgm:spPr/>
      <dgm:t>
        <a:bodyPr/>
        <a:lstStyle/>
        <a:p>
          <a:pPr rtl="0"/>
          <a:r>
            <a:rPr lang="en-US" dirty="0"/>
            <a:t>How can you change if you don’t think it is </a:t>
          </a:r>
          <a:r>
            <a:rPr lang="en-US" u="sng" dirty="0"/>
            <a:t>possible</a:t>
          </a:r>
          <a:r>
            <a:rPr lang="en-US" dirty="0"/>
            <a:t>?</a:t>
          </a:r>
        </a:p>
      </dgm:t>
    </dgm:pt>
    <dgm:pt modelId="{5E908074-FC08-4F3A-8179-5D956000BB43}" type="parTrans" cxnId="{C2975F22-FF32-4240-8909-F991278151DC}">
      <dgm:prSet/>
      <dgm:spPr/>
      <dgm:t>
        <a:bodyPr/>
        <a:lstStyle/>
        <a:p>
          <a:endParaRPr lang="en-US"/>
        </a:p>
      </dgm:t>
    </dgm:pt>
    <dgm:pt modelId="{2121951A-47B1-434B-A792-23FF6BE83C76}" type="sibTrans" cxnId="{C2975F22-FF32-4240-8909-F991278151DC}">
      <dgm:prSet/>
      <dgm:spPr/>
      <dgm:t>
        <a:bodyPr/>
        <a:lstStyle/>
        <a:p>
          <a:endParaRPr lang="en-US"/>
        </a:p>
      </dgm:t>
    </dgm:pt>
    <dgm:pt modelId="{4B5DDDA1-E1F3-4ED4-88AA-1900DD8C6923}">
      <dgm:prSet/>
      <dgm:spPr/>
      <dgm:t>
        <a:bodyPr/>
        <a:lstStyle/>
        <a:p>
          <a:pPr rtl="0"/>
          <a:r>
            <a:rPr lang="en-US" dirty="0"/>
            <a:t>MEANING</a:t>
          </a:r>
        </a:p>
      </dgm:t>
    </dgm:pt>
    <dgm:pt modelId="{9E238F6E-CE9B-400A-9BB2-5CACB75740D9}" type="parTrans" cxnId="{6C661B19-F2B6-4555-AE51-E2505EC15B98}">
      <dgm:prSet/>
      <dgm:spPr/>
      <dgm:t>
        <a:bodyPr/>
        <a:lstStyle/>
        <a:p>
          <a:endParaRPr lang="en-US"/>
        </a:p>
      </dgm:t>
    </dgm:pt>
    <dgm:pt modelId="{F189AC16-B164-42EE-89EC-C448E0DF7AA7}" type="sibTrans" cxnId="{6C661B19-F2B6-4555-AE51-E2505EC15B98}">
      <dgm:prSet/>
      <dgm:spPr/>
      <dgm:t>
        <a:bodyPr/>
        <a:lstStyle/>
        <a:p>
          <a:endParaRPr lang="en-US"/>
        </a:p>
      </dgm:t>
    </dgm:pt>
    <dgm:pt modelId="{C575FE8A-303E-4AC3-AEF9-926D8A4376A9}">
      <dgm:prSet/>
      <dgm:spPr/>
      <dgm:t>
        <a:bodyPr/>
        <a:lstStyle/>
        <a:p>
          <a:pPr rtl="0"/>
          <a:r>
            <a:rPr lang="en-US" dirty="0"/>
            <a:t>How can you change if you don’t think it is </a:t>
          </a:r>
          <a:r>
            <a:rPr lang="en-US" u="sng" dirty="0"/>
            <a:t>important</a:t>
          </a:r>
          <a:r>
            <a:rPr lang="en-US" dirty="0"/>
            <a:t>?</a:t>
          </a:r>
        </a:p>
      </dgm:t>
    </dgm:pt>
    <dgm:pt modelId="{C530AC95-60AD-40A9-85FB-4DA197CF23E1}" type="parTrans" cxnId="{BE65A89D-A029-4A80-B9B0-D2BA84C8A5CE}">
      <dgm:prSet/>
      <dgm:spPr/>
      <dgm:t>
        <a:bodyPr/>
        <a:lstStyle/>
        <a:p>
          <a:endParaRPr lang="en-US"/>
        </a:p>
      </dgm:t>
    </dgm:pt>
    <dgm:pt modelId="{7D151F59-10A5-4539-9295-F9726BAAFCAB}" type="sibTrans" cxnId="{BE65A89D-A029-4A80-B9B0-D2BA84C8A5CE}">
      <dgm:prSet/>
      <dgm:spPr/>
      <dgm:t>
        <a:bodyPr/>
        <a:lstStyle/>
        <a:p>
          <a:endParaRPr lang="en-US"/>
        </a:p>
      </dgm:t>
    </dgm:pt>
    <dgm:pt modelId="{3572FCFD-A8A4-4EDF-AADE-4229590F1601}">
      <dgm:prSet/>
      <dgm:spPr/>
      <dgm:t>
        <a:bodyPr/>
        <a:lstStyle/>
        <a:p>
          <a:pPr rtl="0"/>
          <a:r>
            <a:rPr lang="en-US" dirty="0"/>
            <a:t>CONFIDENCE</a:t>
          </a:r>
        </a:p>
      </dgm:t>
    </dgm:pt>
    <dgm:pt modelId="{1D536775-B235-4147-9C24-6F26A0218A4C}" type="parTrans" cxnId="{A1C37AD7-332D-43FA-9150-DE456918608F}">
      <dgm:prSet/>
      <dgm:spPr/>
      <dgm:t>
        <a:bodyPr/>
        <a:lstStyle/>
        <a:p>
          <a:endParaRPr lang="en-US"/>
        </a:p>
      </dgm:t>
    </dgm:pt>
    <dgm:pt modelId="{8B559712-3A2F-4E7F-8DE3-9D5A04FD9156}" type="sibTrans" cxnId="{A1C37AD7-332D-43FA-9150-DE456918608F}">
      <dgm:prSet/>
      <dgm:spPr/>
      <dgm:t>
        <a:bodyPr/>
        <a:lstStyle/>
        <a:p>
          <a:endParaRPr lang="en-US"/>
        </a:p>
      </dgm:t>
    </dgm:pt>
    <dgm:pt modelId="{3FC02256-4029-4A97-ACDC-D4E7DD71F2F1}">
      <dgm:prSet/>
      <dgm:spPr/>
      <dgm:t>
        <a:bodyPr/>
        <a:lstStyle/>
        <a:p>
          <a:pPr rtl="0"/>
          <a:r>
            <a:rPr lang="en-US" dirty="0"/>
            <a:t>How can you change if you don’t think </a:t>
          </a:r>
          <a:r>
            <a:rPr lang="en-US" u="sng" dirty="0"/>
            <a:t>you can do it</a:t>
          </a:r>
          <a:r>
            <a:rPr lang="en-US" dirty="0"/>
            <a:t>?</a:t>
          </a:r>
        </a:p>
      </dgm:t>
    </dgm:pt>
    <dgm:pt modelId="{A1F8E5E0-7DEC-4620-9972-501B0B80E463}" type="parTrans" cxnId="{6EDC0553-8299-4760-AF44-FAFB619DB750}">
      <dgm:prSet/>
      <dgm:spPr/>
      <dgm:t>
        <a:bodyPr/>
        <a:lstStyle/>
        <a:p>
          <a:endParaRPr lang="en-US"/>
        </a:p>
      </dgm:t>
    </dgm:pt>
    <dgm:pt modelId="{AC49BE14-378E-4883-BCB5-AE60D78B0659}" type="sibTrans" cxnId="{6EDC0553-8299-4760-AF44-FAFB619DB750}">
      <dgm:prSet/>
      <dgm:spPr/>
      <dgm:t>
        <a:bodyPr/>
        <a:lstStyle/>
        <a:p>
          <a:endParaRPr lang="en-US"/>
        </a:p>
      </dgm:t>
    </dgm:pt>
    <dgm:pt modelId="{239F107C-57DC-4533-B96E-C0BAB7ACA681}" type="pres">
      <dgm:prSet presAssocID="{BCB48F0C-9CBB-47B2-B51E-46D11E222360}" presName="Name0" presStyleCnt="0">
        <dgm:presLayoutVars>
          <dgm:dir/>
          <dgm:animLvl val="lvl"/>
          <dgm:resizeHandles val="exact"/>
        </dgm:presLayoutVars>
      </dgm:prSet>
      <dgm:spPr/>
    </dgm:pt>
    <dgm:pt modelId="{EA4E36BB-5D66-4E8C-88BF-FAD550A655C4}" type="pres">
      <dgm:prSet presAssocID="{CFEBF2B3-9DA4-497E-B629-211CCF9D1908}" presName="linNode" presStyleCnt="0"/>
      <dgm:spPr/>
    </dgm:pt>
    <dgm:pt modelId="{1B597B22-3281-4ACC-8CE9-F58DC705BF13}" type="pres">
      <dgm:prSet presAssocID="{CFEBF2B3-9DA4-497E-B629-211CCF9D1908}" presName="parentText" presStyleLbl="node1" presStyleIdx="0" presStyleCnt="3" custScaleY="82645">
        <dgm:presLayoutVars>
          <dgm:chMax val="1"/>
          <dgm:bulletEnabled val="1"/>
        </dgm:presLayoutVars>
      </dgm:prSet>
      <dgm:spPr/>
    </dgm:pt>
    <dgm:pt modelId="{EE55DAA1-19B2-4F19-913B-35A226B0138C}" type="pres">
      <dgm:prSet presAssocID="{CFEBF2B3-9DA4-497E-B629-211CCF9D1908}" presName="descendantText" presStyleLbl="alignAccFollowNode1" presStyleIdx="0" presStyleCnt="3">
        <dgm:presLayoutVars>
          <dgm:bulletEnabled val="1"/>
        </dgm:presLayoutVars>
      </dgm:prSet>
      <dgm:spPr/>
    </dgm:pt>
    <dgm:pt modelId="{37CC92A2-DFF6-4104-A706-BA7C9E73CF94}" type="pres">
      <dgm:prSet presAssocID="{BB612946-4285-473F-B951-92A8CFF4C738}" presName="sp" presStyleCnt="0"/>
      <dgm:spPr/>
    </dgm:pt>
    <dgm:pt modelId="{4F3004EC-5259-4DA7-80C1-DC8506AE59F4}" type="pres">
      <dgm:prSet presAssocID="{4B5DDDA1-E1F3-4ED4-88AA-1900DD8C6923}" presName="linNode" presStyleCnt="0"/>
      <dgm:spPr/>
    </dgm:pt>
    <dgm:pt modelId="{7E1E6D91-80BA-45BD-A762-22E697DA097D}" type="pres">
      <dgm:prSet presAssocID="{4B5DDDA1-E1F3-4ED4-88AA-1900DD8C6923}" presName="parentText" presStyleLbl="node1" presStyleIdx="1" presStyleCnt="3">
        <dgm:presLayoutVars>
          <dgm:chMax val="1"/>
          <dgm:bulletEnabled val="1"/>
        </dgm:presLayoutVars>
      </dgm:prSet>
      <dgm:spPr/>
    </dgm:pt>
    <dgm:pt modelId="{F3CF9114-46A4-4A1F-84CB-19DAF3269F89}" type="pres">
      <dgm:prSet presAssocID="{4B5DDDA1-E1F3-4ED4-88AA-1900DD8C6923}" presName="descendantText" presStyleLbl="alignAccFollowNode1" presStyleIdx="1" presStyleCnt="3">
        <dgm:presLayoutVars>
          <dgm:bulletEnabled val="1"/>
        </dgm:presLayoutVars>
      </dgm:prSet>
      <dgm:spPr/>
    </dgm:pt>
    <dgm:pt modelId="{4AB7B8C7-6F14-4A23-8D7C-ED0B9E201DE7}" type="pres">
      <dgm:prSet presAssocID="{F189AC16-B164-42EE-89EC-C448E0DF7AA7}" presName="sp" presStyleCnt="0"/>
      <dgm:spPr/>
    </dgm:pt>
    <dgm:pt modelId="{BEF5B6AF-281E-4544-9109-96853ABD84A8}" type="pres">
      <dgm:prSet presAssocID="{3572FCFD-A8A4-4EDF-AADE-4229590F1601}" presName="linNode" presStyleCnt="0"/>
      <dgm:spPr/>
    </dgm:pt>
    <dgm:pt modelId="{2A021EF5-7223-410B-8388-B879D6C7371C}" type="pres">
      <dgm:prSet presAssocID="{3572FCFD-A8A4-4EDF-AADE-4229590F1601}" presName="parentText" presStyleLbl="node1" presStyleIdx="2" presStyleCnt="3">
        <dgm:presLayoutVars>
          <dgm:chMax val="1"/>
          <dgm:bulletEnabled val="1"/>
        </dgm:presLayoutVars>
      </dgm:prSet>
      <dgm:spPr/>
    </dgm:pt>
    <dgm:pt modelId="{573C75E0-0153-4EFA-9ADB-EFFF1F2AB8FB}" type="pres">
      <dgm:prSet presAssocID="{3572FCFD-A8A4-4EDF-AADE-4229590F1601}" presName="descendantText" presStyleLbl="alignAccFollowNode1" presStyleIdx="2" presStyleCnt="3">
        <dgm:presLayoutVars>
          <dgm:bulletEnabled val="1"/>
        </dgm:presLayoutVars>
      </dgm:prSet>
      <dgm:spPr/>
    </dgm:pt>
  </dgm:ptLst>
  <dgm:cxnLst>
    <dgm:cxn modelId="{6A7B0B18-8208-094F-8F9C-5A2D12E876A4}" type="presOf" srcId="{4B5DDDA1-E1F3-4ED4-88AA-1900DD8C6923}" destId="{7E1E6D91-80BA-45BD-A762-22E697DA097D}" srcOrd="0" destOrd="0" presId="urn:microsoft.com/office/officeart/2005/8/layout/vList5"/>
    <dgm:cxn modelId="{6C661B19-F2B6-4555-AE51-E2505EC15B98}" srcId="{BCB48F0C-9CBB-47B2-B51E-46D11E222360}" destId="{4B5DDDA1-E1F3-4ED4-88AA-1900DD8C6923}" srcOrd="1" destOrd="0" parTransId="{9E238F6E-CE9B-400A-9BB2-5CACB75740D9}" sibTransId="{F189AC16-B164-42EE-89EC-C448E0DF7AA7}"/>
    <dgm:cxn modelId="{C2975F22-FF32-4240-8909-F991278151DC}" srcId="{CFEBF2B3-9DA4-497E-B629-211CCF9D1908}" destId="{4DDEA717-F7F7-421F-AB0E-8B42290FC8FC}" srcOrd="0" destOrd="0" parTransId="{5E908074-FC08-4F3A-8179-5D956000BB43}" sibTransId="{2121951A-47B1-434B-A792-23FF6BE83C76}"/>
    <dgm:cxn modelId="{010FBE34-D9FB-3F47-8CAA-F383AAD78F37}" type="presOf" srcId="{3FC02256-4029-4A97-ACDC-D4E7DD71F2F1}" destId="{573C75E0-0153-4EFA-9ADB-EFFF1F2AB8FB}" srcOrd="0" destOrd="0" presId="urn:microsoft.com/office/officeart/2005/8/layout/vList5"/>
    <dgm:cxn modelId="{6EDC0553-8299-4760-AF44-FAFB619DB750}" srcId="{3572FCFD-A8A4-4EDF-AADE-4229590F1601}" destId="{3FC02256-4029-4A97-ACDC-D4E7DD71F2F1}" srcOrd="0" destOrd="0" parTransId="{A1F8E5E0-7DEC-4620-9972-501B0B80E463}" sibTransId="{AC49BE14-378E-4883-BCB5-AE60D78B0659}"/>
    <dgm:cxn modelId="{6446136F-5671-8543-B5F7-478A9F673877}" type="presOf" srcId="{BCB48F0C-9CBB-47B2-B51E-46D11E222360}" destId="{239F107C-57DC-4533-B96E-C0BAB7ACA681}" srcOrd="0" destOrd="0" presId="urn:microsoft.com/office/officeart/2005/8/layout/vList5"/>
    <dgm:cxn modelId="{4BFD0D88-B29C-1E43-AF3C-CECEC2C55457}" type="presOf" srcId="{CFEBF2B3-9DA4-497E-B629-211CCF9D1908}" destId="{1B597B22-3281-4ACC-8CE9-F58DC705BF13}" srcOrd="0" destOrd="0" presId="urn:microsoft.com/office/officeart/2005/8/layout/vList5"/>
    <dgm:cxn modelId="{BE65A89D-A029-4A80-B9B0-D2BA84C8A5CE}" srcId="{4B5DDDA1-E1F3-4ED4-88AA-1900DD8C6923}" destId="{C575FE8A-303E-4AC3-AEF9-926D8A4376A9}" srcOrd="0" destOrd="0" parTransId="{C530AC95-60AD-40A9-85FB-4DA197CF23E1}" sibTransId="{7D151F59-10A5-4539-9295-F9726BAAFCAB}"/>
    <dgm:cxn modelId="{5417E79E-93AC-304B-9613-72C395D0D87A}" type="presOf" srcId="{4DDEA717-F7F7-421F-AB0E-8B42290FC8FC}" destId="{EE55DAA1-19B2-4F19-913B-35A226B0138C}" srcOrd="0" destOrd="0" presId="urn:microsoft.com/office/officeart/2005/8/layout/vList5"/>
    <dgm:cxn modelId="{4AFD5FCC-A256-714D-A730-4533EB72DA1A}" type="presOf" srcId="{3572FCFD-A8A4-4EDF-AADE-4229590F1601}" destId="{2A021EF5-7223-410B-8388-B879D6C7371C}" srcOrd="0" destOrd="0" presId="urn:microsoft.com/office/officeart/2005/8/layout/vList5"/>
    <dgm:cxn modelId="{A1C37AD7-332D-43FA-9150-DE456918608F}" srcId="{BCB48F0C-9CBB-47B2-B51E-46D11E222360}" destId="{3572FCFD-A8A4-4EDF-AADE-4229590F1601}" srcOrd="2" destOrd="0" parTransId="{1D536775-B235-4147-9C24-6F26A0218A4C}" sibTransId="{8B559712-3A2F-4E7F-8DE3-9D5A04FD9156}"/>
    <dgm:cxn modelId="{22E55AE6-B04E-4A9A-A885-4012D93A5E9D}" srcId="{BCB48F0C-9CBB-47B2-B51E-46D11E222360}" destId="{CFEBF2B3-9DA4-497E-B629-211CCF9D1908}" srcOrd="0" destOrd="0" parTransId="{49E6A66B-9624-4A5D-BE04-839D6ECA2638}" sibTransId="{BB612946-4285-473F-B951-92A8CFF4C738}"/>
    <dgm:cxn modelId="{57924DFA-B356-424F-8E9B-5A947144E60D}" type="presOf" srcId="{C575FE8A-303E-4AC3-AEF9-926D8A4376A9}" destId="{F3CF9114-46A4-4A1F-84CB-19DAF3269F89}" srcOrd="0" destOrd="0" presId="urn:microsoft.com/office/officeart/2005/8/layout/vList5"/>
    <dgm:cxn modelId="{8756D0EF-1BA3-5F41-AE79-FBF51D637DB5}" type="presParOf" srcId="{239F107C-57DC-4533-B96E-C0BAB7ACA681}" destId="{EA4E36BB-5D66-4E8C-88BF-FAD550A655C4}" srcOrd="0" destOrd="0" presId="urn:microsoft.com/office/officeart/2005/8/layout/vList5"/>
    <dgm:cxn modelId="{D5477BDD-659A-1043-A614-A699F11980C0}" type="presParOf" srcId="{EA4E36BB-5D66-4E8C-88BF-FAD550A655C4}" destId="{1B597B22-3281-4ACC-8CE9-F58DC705BF13}" srcOrd="0" destOrd="0" presId="urn:microsoft.com/office/officeart/2005/8/layout/vList5"/>
    <dgm:cxn modelId="{2E0EBF79-776F-444C-BE59-D83018443AD0}" type="presParOf" srcId="{EA4E36BB-5D66-4E8C-88BF-FAD550A655C4}" destId="{EE55DAA1-19B2-4F19-913B-35A226B0138C}" srcOrd="1" destOrd="0" presId="urn:microsoft.com/office/officeart/2005/8/layout/vList5"/>
    <dgm:cxn modelId="{63B2034F-EDD9-EA42-87DF-9502FB6C06E9}" type="presParOf" srcId="{239F107C-57DC-4533-B96E-C0BAB7ACA681}" destId="{37CC92A2-DFF6-4104-A706-BA7C9E73CF94}" srcOrd="1" destOrd="0" presId="urn:microsoft.com/office/officeart/2005/8/layout/vList5"/>
    <dgm:cxn modelId="{A10A7ABE-D29E-2D44-9D5C-823C9C481DD5}" type="presParOf" srcId="{239F107C-57DC-4533-B96E-C0BAB7ACA681}" destId="{4F3004EC-5259-4DA7-80C1-DC8506AE59F4}" srcOrd="2" destOrd="0" presId="urn:microsoft.com/office/officeart/2005/8/layout/vList5"/>
    <dgm:cxn modelId="{3467C55D-1EBB-4E42-B9DC-8E4855A80E8F}" type="presParOf" srcId="{4F3004EC-5259-4DA7-80C1-DC8506AE59F4}" destId="{7E1E6D91-80BA-45BD-A762-22E697DA097D}" srcOrd="0" destOrd="0" presId="urn:microsoft.com/office/officeart/2005/8/layout/vList5"/>
    <dgm:cxn modelId="{95C63258-4DFC-B647-8A0F-1367C8717FF5}" type="presParOf" srcId="{4F3004EC-5259-4DA7-80C1-DC8506AE59F4}" destId="{F3CF9114-46A4-4A1F-84CB-19DAF3269F89}" srcOrd="1" destOrd="0" presId="urn:microsoft.com/office/officeart/2005/8/layout/vList5"/>
    <dgm:cxn modelId="{1F9D303F-1C10-A746-A164-0CB8014E1B58}" type="presParOf" srcId="{239F107C-57DC-4533-B96E-C0BAB7ACA681}" destId="{4AB7B8C7-6F14-4A23-8D7C-ED0B9E201DE7}" srcOrd="3" destOrd="0" presId="urn:microsoft.com/office/officeart/2005/8/layout/vList5"/>
    <dgm:cxn modelId="{827C93DA-866E-D84D-8D5F-CBD1250AFF89}" type="presParOf" srcId="{239F107C-57DC-4533-B96E-C0BAB7ACA681}" destId="{BEF5B6AF-281E-4544-9109-96853ABD84A8}" srcOrd="4" destOrd="0" presId="urn:microsoft.com/office/officeart/2005/8/layout/vList5"/>
    <dgm:cxn modelId="{CAFB8244-4E28-2247-BDCD-87EEA3D79E9F}" type="presParOf" srcId="{BEF5B6AF-281E-4544-9109-96853ABD84A8}" destId="{2A021EF5-7223-410B-8388-B879D6C7371C}" srcOrd="0" destOrd="0" presId="urn:microsoft.com/office/officeart/2005/8/layout/vList5"/>
    <dgm:cxn modelId="{EF700C43-3BE5-5048-A658-3ED0A0DA58FA}" type="presParOf" srcId="{BEF5B6AF-281E-4544-9109-96853ABD84A8}" destId="{573C75E0-0153-4EFA-9ADB-EFFF1F2AB8F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AE5C4D1-59AF-4CE4-8DAD-F7A0F3B2573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345E67A-CD55-4B40-B64E-63D92A59B0E7}">
      <dgm:prSet/>
      <dgm:spPr>
        <a:solidFill>
          <a:schemeClr val="accent2">
            <a:lumMod val="50000"/>
          </a:schemeClr>
        </a:solidFill>
      </dgm:spPr>
      <dgm:t>
        <a:bodyPr/>
        <a:lstStyle/>
        <a:p>
          <a:r>
            <a:rPr lang="en-US" b="0" dirty="0"/>
            <a:t>Adjusting to the home: establishing a schedule</a:t>
          </a:r>
          <a:endParaRPr lang="en-US" dirty="0"/>
        </a:p>
      </dgm:t>
    </dgm:pt>
    <dgm:pt modelId="{94B95EDF-5066-4705-AE21-7459B8242066}" type="parTrans" cxnId="{D5DF8895-2191-4653-8F02-BC2BEF3B5396}">
      <dgm:prSet/>
      <dgm:spPr/>
      <dgm:t>
        <a:bodyPr/>
        <a:lstStyle/>
        <a:p>
          <a:endParaRPr lang="en-US"/>
        </a:p>
      </dgm:t>
    </dgm:pt>
    <dgm:pt modelId="{4887F8CB-4841-44AC-B9F5-ED8F68B21251}" type="sibTrans" cxnId="{D5DF8895-2191-4653-8F02-BC2BEF3B5396}">
      <dgm:prSet/>
      <dgm:spPr/>
      <dgm:t>
        <a:bodyPr/>
        <a:lstStyle/>
        <a:p>
          <a:endParaRPr lang="en-US"/>
        </a:p>
      </dgm:t>
    </dgm:pt>
    <dgm:pt modelId="{C286F705-B857-447D-86F5-B9C0AA4D3AAD}">
      <dgm:prSet/>
      <dgm:spPr/>
      <dgm:t>
        <a:bodyPr/>
        <a:lstStyle/>
        <a:p>
          <a:r>
            <a:rPr lang="en-US" dirty="0"/>
            <a:t>Outreach staff understand the person’s schedule when they were homeless. </a:t>
          </a:r>
        </a:p>
      </dgm:t>
    </dgm:pt>
    <dgm:pt modelId="{2CE01255-4CAF-493B-861C-5521FF95C403}" type="parTrans" cxnId="{43242DA7-9425-4E2E-AE44-7304D9CF2514}">
      <dgm:prSet/>
      <dgm:spPr/>
      <dgm:t>
        <a:bodyPr/>
        <a:lstStyle/>
        <a:p>
          <a:endParaRPr lang="en-US"/>
        </a:p>
      </dgm:t>
    </dgm:pt>
    <dgm:pt modelId="{F888CBB2-8B5E-4A1B-A248-1A74B41288E3}" type="sibTrans" cxnId="{43242DA7-9425-4E2E-AE44-7304D9CF2514}">
      <dgm:prSet/>
      <dgm:spPr/>
      <dgm:t>
        <a:bodyPr/>
        <a:lstStyle/>
        <a:p>
          <a:endParaRPr lang="en-US"/>
        </a:p>
      </dgm:t>
    </dgm:pt>
    <dgm:pt modelId="{BDACA9EB-FB49-4F6E-8EEE-8BA5E34EEFFE}">
      <dgm:prSet/>
      <dgm:spPr/>
      <dgm:t>
        <a:bodyPr/>
        <a:lstStyle/>
        <a:p>
          <a:r>
            <a:rPr lang="en-US" b="0" dirty="0"/>
            <a:t>Work or other predictable activities bring structure and purpose to peoples’ lives which helps them to stabilize in the community.</a:t>
          </a:r>
          <a:endParaRPr lang="en-US" dirty="0"/>
        </a:p>
      </dgm:t>
    </dgm:pt>
    <dgm:pt modelId="{94DD67FD-7D9B-4D99-8DEF-71BF6EB2407F}" type="parTrans" cxnId="{9FE3EFD9-F4E4-4DED-A102-25042FC1E1FF}">
      <dgm:prSet/>
      <dgm:spPr/>
      <dgm:t>
        <a:bodyPr/>
        <a:lstStyle/>
        <a:p>
          <a:endParaRPr lang="en-US"/>
        </a:p>
      </dgm:t>
    </dgm:pt>
    <dgm:pt modelId="{918D89DA-8574-4C76-B5EE-E062F057AD07}" type="sibTrans" cxnId="{9FE3EFD9-F4E4-4DED-A102-25042FC1E1FF}">
      <dgm:prSet/>
      <dgm:spPr/>
      <dgm:t>
        <a:bodyPr/>
        <a:lstStyle/>
        <a:p>
          <a:endParaRPr lang="en-US"/>
        </a:p>
      </dgm:t>
    </dgm:pt>
    <dgm:pt modelId="{88B6A26A-B1F7-4AC2-B99D-B89739C45A0A}" type="pres">
      <dgm:prSet presAssocID="{2AE5C4D1-59AF-4CE4-8DAD-F7A0F3B25739}" presName="Name0" presStyleCnt="0">
        <dgm:presLayoutVars>
          <dgm:dir/>
          <dgm:animLvl val="lvl"/>
          <dgm:resizeHandles val="exact"/>
        </dgm:presLayoutVars>
      </dgm:prSet>
      <dgm:spPr/>
    </dgm:pt>
    <dgm:pt modelId="{615628D4-EAB7-491C-97F0-466DABCB787A}" type="pres">
      <dgm:prSet presAssocID="{1345E67A-CD55-4B40-B64E-63D92A59B0E7}" presName="linNode" presStyleCnt="0"/>
      <dgm:spPr/>
    </dgm:pt>
    <dgm:pt modelId="{A3BF6FAE-7586-45F2-A1A3-7886B1858191}" type="pres">
      <dgm:prSet presAssocID="{1345E67A-CD55-4B40-B64E-63D92A59B0E7}" presName="parentText" presStyleLbl="node1" presStyleIdx="0" presStyleCnt="1">
        <dgm:presLayoutVars>
          <dgm:chMax val="1"/>
          <dgm:bulletEnabled val="1"/>
        </dgm:presLayoutVars>
      </dgm:prSet>
      <dgm:spPr/>
    </dgm:pt>
    <dgm:pt modelId="{0BA9A4DC-3BA0-487B-9C7C-82F0369E21C5}" type="pres">
      <dgm:prSet presAssocID="{1345E67A-CD55-4B40-B64E-63D92A59B0E7}" presName="descendantText" presStyleLbl="alignAccFollowNode1" presStyleIdx="0" presStyleCnt="1">
        <dgm:presLayoutVars>
          <dgm:bulletEnabled val="1"/>
        </dgm:presLayoutVars>
      </dgm:prSet>
      <dgm:spPr/>
    </dgm:pt>
  </dgm:ptLst>
  <dgm:cxnLst>
    <dgm:cxn modelId="{DFC93621-36DD-4B9F-8887-B60DAD8E75C0}" type="presOf" srcId="{2AE5C4D1-59AF-4CE4-8DAD-F7A0F3B25739}" destId="{88B6A26A-B1F7-4AC2-B99D-B89739C45A0A}" srcOrd="0" destOrd="0" presId="urn:microsoft.com/office/officeart/2005/8/layout/vList5"/>
    <dgm:cxn modelId="{F7D05F2F-51C2-4731-8D92-E18A71C7C73C}" type="presOf" srcId="{BDACA9EB-FB49-4F6E-8EEE-8BA5E34EEFFE}" destId="{0BA9A4DC-3BA0-487B-9C7C-82F0369E21C5}" srcOrd="0" destOrd="1" presId="urn:microsoft.com/office/officeart/2005/8/layout/vList5"/>
    <dgm:cxn modelId="{D5DF8895-2191-4653-8F02-BC2BEF3B5396}" srcId="{2AE5C4D1-59AF-4CE4-8DAD-F7A0F3B25739}" destId="{1345E67A-CD55-4B40-B64E-63D92A59B0E7}" srcOrd="0" destOrd="0" parTransId="{94B95EDF-5066-4705-AE21-7459B8242066}" sibTransId="{4887F8CB-4841-44AC-B9F5-ED8F68B21251}"/>
    <dgm:cxn modelId="{43242DA7-9425-4E2E-AE44-7304D9CF2514}" srcId="{1345E67A-CD55-4B40-B64E-63D92A59B0E7}" destId="{C286F705-B857-447D-86F5-B9C0AA4D3AAD}" srcOrd="0" destOrd="0" parTransId="{2CE01255-4CAF-493B-861C-5521FF95C403}" sibTransId="{F888CBB2-8B5E-4A1B-A248-1A74B41288E3}"/>
    <dgm:cxn modelId="{9FE3EFD9-F4E4-4DED-A102-25042FC1E1FF}" srcId="{1345E67A-CD55-4B40-B64E-63D92A59B0E7}" destId="{BDACA9EB-FB49-4F6E-8EEE-8BA5E34EEFFE}" srcOrd="1" destOrd="0" parTransId="{94DD67FD-7D9B-4D99-8DEF-71BF6EB2407F}" sibTransId="{918D89DA-8574-4C76-B5EE-E062F057AD07}"/>
    <dgm:cxn modelId="{00DB42E7-EEFD-4020-A02D-AC8E441D5216}" type="presOf" srcId="{C286F705-B857-447D-86F5-B9C0AA4D3AAD}" destId="{0BA9A4DC-3BA0-487B-9C7C-82F0369E21C5}" srcOrd="0" destOrd="0" presId="urn:microsoft.com/office/officeart/2005/8/layout/vList5"/>
    <dgm:cxn modelId="{A53C9AF3-D648-4C6E-B913-57A98420B70C}" type="presOf" srcId="{1345E67A-CD55-4B40-B64E-63D92A59B0E7}" destId="{A3BF6FAE-7586-45F2-A1A3-7886B1858191}" srcOrd="0" destOrd="0" presId="urn:microsoft.com/office/officeart/2005/8/layout/vList5"/>
    <dgm:cxn modelId="{9E77E07E-5703-48A0-90A6-9D9A60CDA29B}" type="presParOf" srcId="{88B6A26A-B1F7-4AC2-B99D-B89739C45A0A}" destId="{615628D4-EAB7-491C-97F0-466DABCB787A}" srcOrd="0" destOrd="0" presId="urn:microsoft.com/office/officeart/2005/8/layout/vList5"/>
    <dgm:cxn modelId="{4983765A-5F8E-430E-8F97-7A5BA15144FF}" type="presParOf" srcId="{615628D4-EAB7-491C-97F0-466DABCB787A}" destId="{A3BF6FAE-7586-45F2-A1A3-7886B1858191}" srcOrd="0" destOrd="0" presId="urn:microsoft.com/office/officeart/2005/8/layout/vList5"/>
    <dgm:cxn modelId="{EBFE3A56-600E-4349-972A-61ABF1F708BA}" type="presParOf" srcId="{615628D4-EAB7-491C-97F0-466DABCB787A}" destId="{0BA9A4DC-3BA0-487B-9C7C-82F0369E21C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47CB3-2D86-48D4-BBAE-A9F61152B548}">
      <dsp:nvSpPr>
        <dsp:cNvPr id="0" name=""/>
        <dsp:cNvSpPr/>
      </dsp:nvSpPr>
      <dsp:spPr>
        <a:xfrm>
          <a:off x="0" y="0"/>
          <a:ext cx="4339696" cy="4339696"/>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AA4A64-24CE-4D61-8401-04533928AD7D}">
      <dsp:nvSpPr>
        <dsp:cNvPr id="0" name=""/>
        <dsp:cNvSpPr/>
      </dsp:nvSpPr>
      <dsp:spPr>
        <a:xfrm>
          <a:off x="2169848" y="0"/>
          <a:ext cx="7121933" cy="4339696"/>
        </a:xfrm>
        <a:prstGeom prst="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Length of time persons remain homeless – avg and median LOS (excludes outreach)</a:t>
          </a:r>
        </a:p>
      </dsp:txBody>
      <dsp:txXfrm>
        <a:off x="2169848" y="0"/>
        <a:ext cx="7121933" cy="542463"/>
      </dsp:txXfrm>
    </dsp:sp>
    <dsp:sp modelId="{F6E05A33-8BF2-4618-97CF-944891CA585B}">
      <dsp:nvSpPr>
        <dsp:cNvPr id="0" name=""/>
        <dsp:cNvSpPr/>
      </dsp:nvSpPr>
      <dsp:spPr>
        <a:xfrm>
          <a:off x="379724" y="542463"/>
          <a:ext cx="3580247" cy="3580247"/>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C8CB1A-A8DB-44B7-8FAA-A6629ADE9873}">
      <dsp:nvSpPr>
        <dsp:cNvPr id="0" name=""/>
        <dsp:cNvSpPr/>
      </dsp:nvSpPr>
      <dsp:spPr>
        <a:xfrm>
          <a:off x="2169848" y="542463"/>
          <a:ext cx="7121933" cy="3580247"/>
        </a:xfrm>
        <a:prstGeom prst="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The extent to which persons who exit to permanent housing  return to homelessness (delineates outreach)</a:t>
          </a:r>
        </a:p>
      </dsp:txBody>
      <dsp:txXfrm>
        <a:off x="2169848" y="542463"/>
        <a:ext cx="7121933" cy="542463"/>
      </dsp:txXfrm>
    </dsp:sp>
    <dsp:sp modelId="{FC180706-5DEE-464F-8772-8C2574FFEA89}">
      <dsp:nvSpPr>
        <dsp:cNvPr id="0" name=""/>
        <dsp:cNvSpPr/>
      </dsp:nvSpPr>
      <dsp:spPr>
        <a:xfrm>
          <a:off x="759448" y="1084926"/>
          <a:ext cx="2820799" cy="2820799"/>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B55105-4AF3-491A-BE98-4F92503D4E42}">
      <dsp:nvSpPr>
        <dsp:cNvPr id="0" name=""/>
        <dsp:cNvSpPr/>
      </dsp:nvSpPr>
      <dsp:spPr>
        <a:xfrm>
          <a:off x="2169848" y="1084926"/>
          <a:ext cx="7121933" cy="2820799"/>
        </a:xfrm>
        <a:prstGeom prst="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Number of homeless persons – PIT and Annual Counts (PIT delineates unsheltered, Annual excludes outreach) </a:t>
          </a:r>
        </a:p>
      </dsp:txBody>
      <dsp:txXfrm>
        <a:off x="2169848" y="1084926"/>
        <a:ext cx="7121933" cy="542459"/>
      </dsp:txXfrm>
    </dsp:sp>
    <dsp:sp modelId="{39DA3AFA-0062-4A83-B960-00282CE4F42A}">
      <dsp:nvSpPr>
        <dsp:cNvPr id="0" name=""/>
        <dsp:cNvSpPr/>
      </dsp:nvSpPr>
      <dsp:spPr>
        <a:xfrm>
          <a:off x="1139170" y="1627385"/>
          <a:ext cx="2061355" cy="2061355"/>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97268-EC8D-4C6D-AE39-CF78E9C9053A}">
      <dsp:nvSpPr>
        <dsp:cNvPr id="0" name=""/>
        <dsp:cNvSpPr/>
      </dsp:nvSpPr>
      <dsp:spPr>
        <a:xfrm>
          <a:off x="2169848" y="1627385"/>
          <a:ext cx="7121933" cy="2061355"/>
        </a:xfrm>
        <a:prstGeom prst="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Jobs and income growth for homeless persons in CoC funded projects (no outreach projects)</a:t>
          </a:r>
        </a:p>
      </dsp:txBody>
      <dsp:txXfrm>
        <a:off x="2169848" y="1627385"/>
        <a:ext cx="7121933" cy="542463"/>
      </dsp:txXfrm>
    </dsp:sp>
    <dsp:sp modelId="{DC80AF6B-FDB1-4D0F-9836-E52B6318ED9B}">
      <dsp:nvSpPr>
        <dsp:cNvPr id="0" name=""/>
        <dsp:cNvSpPr/>
      </dsp:nvSpPr>
      <dsp:spPr>
        <a:xfrm>
          <a:off x="1518894" y="2169849"/>
          <a:ext cx="1301907" cy="1301907"/>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41BE5-FCBB-4324-97D6-51ADD255996C}">
      <dsp:nvSpPr>
        <dsp:cNvPr id="0" name=""/>
        <dsp:cNvSpPr/>
      </dsp:nvSpPr>
      <dsp:spPr>
        <a:xfrm>
          <a:off x="2169848" y="2169849"/>
          <a:ext cx="7121933" cy="1301907"/>
        </a:xfrm>
        <a:prstGeom prst="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Number of people who become homeless for the first time (excludes outreach)</a:t>
          </a:r>
        </a:p>
      </dsp:txBody>
      <dsp:txXfrm>
        <a:off x="2169848" y="2169849"/>
        <a:ext cx="7121933" cy="542463"/>
      </dsp:txXfrm>
    </dsp:sp>
    <dsp:sp modelId="{7569B9FC-9312-46E6-891B-88539763D7FF}">
      <dsp:nvSpPr>
        <dsp:cNvPr id="0" name=""/>
        <dsp:cNvSpPr/>
      </dsp:nvSpPr>
      <dsp:spPr>
        <a:xfrm>
          <a:off x="1898618" y="2712312"/>
          <a:ext cx="542459" cy="542459"/>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88A8A8-57D4-488E-8277-6E0DDDC6181F}">
      <dsp:nvSpPr>
        <dsp:cNvPr id="0" name=""/>
        <dsp:cNvSpPr/>
      </dsp:nvSpPr>
      <dsp:spPr>
        <a:xfrm>
          <a:off x="2169848" y="2712312"/>
          <a:ext cx="7121933" cy="542459"/>
        </a:xfrm>
        <a:prstGeom prst="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Number of successful housing placements (delineates outreach)</a:t>
          </a:r>
        </a:p>
      </dsp:txBody>
      <dsp:txXfrm>
        <a:off x="2169848" y="2712312"/>
        <a:ext cx="7121933" cy="5424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5E148-D8B4-4713-9946-E3D0BC87CA6A}">
      <dsp:nvSpPr>
        <dsp:cNvPr id="0" name=""/>
        <dsp:cNvSpPr/>
      </dsp:nvSpPr>
      <dsp:spPr>
        <a:xfrm>
          <a:off x="4558277" y="-80715"/>
          <a:ext cx="1589189" cy="818241"/>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New start </a:t>
          </a:r>
        </a:p>
      </dsp:txBody>
      <dsp:txXfrm>
        <a:off x="4582242" y="-56750"/>
        <a:ext cx="1541259" cy="770311"/>
      </dsp:txXfrm>
    </dsp:sp>
    <dsp:sp modelId="{4FC4660A-01DD-4451-ADAB-DCDC8F177768}">
      <dsp:nvSpPr>
        <dsp:cNvPr id="0" name=""/>
        <dsp:cNvSpPr/>
      </dsp:nvSpPr>
      <dsp:spPr>
        <a:xfrm rot="836842">
          <a:off x="6158105" y="471244"/>
          <a:ext cx="99815" cy="13907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188049" y="499058"/>
        <a:ext cx="39927" cy="83444"/>
      </dsp:txXfrm>
    </dsp:sp>
    <dsp:sp modelId="{603C9F87-1CBE-48E5-BE92-9E4339F683AB}">
      <dsp:nvSpPr>
        <dsp:cNvPr id="0" name=""/>
        <dsp:cNvSpPr/>
      </dsp:nvSpPr>
      <dsp:spPr>
        <a:xfrm>
          <a:off x="6268558" y="423245"/>
          <a:ext cx="2057696" cy="776177"/>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Opportunity for change</a:t>
          </a:r>
        </a:p>
      </dsp:txBody>
      <dsp:txXfrm>
        <a:off x="6291291" y="445978"/>
        <a:ext cx="2012230" cy="730711"/>
      </dsp:txXfrm>
    </dsp:sp>
    <dsp:sp modelId="{049023F4-998B-4550-AB24-60F1F4D64C60}">
      <dsp:nvSpPr>
        <dsp:cNvPr id="0" name=""/>
        <dsp:cNvSpPr/>
      </dsp:nvSpPr>
      <dsp:spPr>
        <a:xfrm rot="3570580">
          <a:off x="7518697" y="1202380"/>
          <a:ext cx="99815" cy="13907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548641" y="1230194"/>
        <a:ext cx="39927" cy="83444"/>
      </dsp:txXfrm>
    </dsp:sp>
    <dsp:sp modelId="{D467BAF9-8155-4EF4-9D0E-14E5ED3A014E}">
      <dsp:nvSpPr>
        <dsp:cNvPr id="0" name=""/>
        <dsp:cNvSpPr/>
      </dsp:nvSpPr>
      <dsp:spPr>
        <a:xfrm>
          <a:off x="6750506" y="1344408"/>
          <a:ext cx="2178593" cy="776177"/>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Involve both loss and gain</a:t>
          </a:r>
        </a:p>
      </dsp:txBody>
      <dsp:txXfrm>
        <a:off x="6773239" y="1367141"/>
        <a:ext cx="2133127" cy="730711"/>
      </dsp:txXfrm>
    </dsp:sp>
    <dsp:sp modelId="{02814981-FFE7-4DF9-A2C7-BF9CF20883E5}">
      <dsp:nvSpPr>
        <dsp:cNvPr id="0" name=""/>
        <dsp:cNvSpPr/>
      </dsp:nvSpPr>
      <dsp:spPr>
        <a:xfrm rot="5703879">
          <a:off x="7742449" y="2198323"/>
          <a:ext cx="99815" cy="13907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7772393" y="2226137"/>
        <a:ext cx="39927" cy="83444"/>
      </dsp:txXfrm>
    </dsp:sp>
    <dsp:sp modelId="{DA74F23C-5020-4AE0-9901-0603CBD04877}">
      <dsp:nvSpPr>
        <dsp:cNvPr id="0" name=""/>
        <dsp:cNvSpPr/>
      </dsp:nvSpPr>
      <dsp:spPr>
        <a:xfrm>
          <a:off x="6750716" y="2415133"/>
          <a:ext cx="1996560" cy="683965"/>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Often stressful</a:t>
          </a:r>
        </a:p>
      </dsp:txBody>
      <dsp:txXfrm>
        <a:off x="6770749" y="2435166"/>
        <a:ext cx="1956494" cy="643899"/>
      </dsp:txXfrm>
    </dsp:sp>
    <dsp:sp modelId="{EEC5D9E7-19B7-433B-A2C6-97E8C8C6275B}">
      <dsp:nvSpPr>
        <dsp:cNvPr id="0" name=""/>
        <dsp:cNvSpPr/>
      </dsp:nvSpPr>
      <dsp:spPr>
        <a:xfrm rot="7128770">
          <a:off x="7450374" y="3139749"/>
          <a:ext cx="99815" cy="13907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7480318" y="3167563"/>
        <a:ext cx="39927" cy="83444"/>
      </dsp:txXfrm>
    </dsp:sp>
    <dsp:sp modelId="{FD4F6027-3E61-40D3-ACB0-3FCB482D41B0}">
      <dsp:nvSpPr>
        <dsp:cNvPr id="0" name=""/>
        <dsp:cNvSpPr/>
      </dsp:nvSpPr>
      <dsp:spPr>
        <a:xfrm>
          <a:off x="6027472" y="3319472"/>
          <a:ext cx="2397469" cy="776177"/>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Can increase symptoms </a:t>
          </a:r>
        </a:p>
      </dsp:txBody>
      <dsp:txXfrm>
        <a:off x="6050205" y="3342205"/>
        <a:ext cx="2352003" cy="730711"/>
      </dsp:txXfrm>
    </dsp:sp>
    <dsp:sp modelId="{F884E207-2CE0-4806-AF18-F48E183B8F70}">
      <dsp:nvSpPr>
        <dsp:cNvPr id="0" name=""/>
        <dsp:cNvSpPr/>
      </dsp:nvSpPr>
      <dsp:spPr>
        <a:xfrm rot="10799575">
          <a:off x="5722680" y="3638205"/>
          <a:ext cx="99815" cy="13907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5752624" y="3666019"/>
        <a:ext cx="39927" cy="83444"/>
      </dsp:txXfrm>
    </dsp:sp>
    <dsp:sp modelId="{CB75136E-A34B-4E1C-9D23-BE5083E4BBB8}">
      <dsp:nvSpPr>
        <dsp:cNvPr id="0" name=""/>
        <dsp:cNvSpPr/>
      </dsp:nvSpPr>
      <dsp:spPr>
        <a:xfrm>
          <a:off x="2083375" y="3319465"/>
          <a:ext cx="3434328" cy="777040"/>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t>Unknown/uncertainty increases anxiety</a:t>
          </a:r>
        </a:p>
      </dsp:txBody>
      <dsp:txXfrm>
        <a:off x="2106134" y="3342224"/>
        <a:ext cx="3388810" cy="731522"/>
      </dsp:txXfrm>
    </dsp:sp>
    <dsp:sp modelId="{D9063E56-DA2C-4F91-ACF6-030B57C15C6F}">
      <dsp:nvSpPr>
        <dsp:cNvPr id="0" name=""/>
        <dsp:cNvSpPr/>
      </dsp:nvSpPr>
      <dsp:spPr>
        <a:xfrm rot="13684624">
          <a:off x="3321472" y="3160527"/>
          <a:ext cx="99815" cy="13907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3351416" y="3188341"/>
        <a:ext cx="39927" cy="83444"/>
      </dsp:txXfrm>
    </dsp:sp>
    <dsp:sp modelId="{A3FCEFB7-1A5F-43A1-9C8B-974F4E1AE4FC}">
      <dsp:nvSpPr>
        <dsp:cNvPr id="0" name=""/>
        <dsp:cNvSpPr/>
      </dsp:nvSpPr>
      <dsp:spPr>
        <a:xfrm>
          <a:off x="1766810" y="2364484"/>
          <a:ext cx="2351591" cy="776177"/>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Require a new daily schedule</a:t>
          </a:r>
        </a:p>
      </dsp:txBody>
      <dsp:txXfrm>
        <a:off x="1789543" y="2387217"/>
        <a:ext cx="2306125" cy="730711"/>
      </dsp:txXfrm>
    </dsp:sp>
    <dsp:sp modelId="{5ABC02F0-65B2-41BE-8B92-9378732A9CB0}">
      <dsp:nvSpPr>
        <dsp:cNvPr id="0" name=""/>
        <dsp:cNvSpPr/>
      </dsp:nvSpPr>
      <dsp:spPr>
        <a:xfrm rot="16215426">
          <a:off x="2894841" y="2205554"/>
          <a:ext cx="99815" cy="13907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924785" y="2233368"/>
        <a:ext cx="39927" cy="83444"/>
      </dsp:txXfrm>
    </dsp:sp>
    <dsp:sp modelId="{BEE1C014-0E68-46A6-A86A-723B1A6FE0F6}">
      <dsp:nvSpPr>
        <dsp:cNvPr id="0" name=""/>
        <dsp:cNvSpPr/>
      </dsp:nvSpPr>
      <dsp:spPr>
        <a:xfrm>
          <a:off x="1693350" y="1409519"/>
          <a:ext cx="2507082" cy="776177"/>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Trigger fears of failure</a:t>
          </a:r>
        </a:p>
      </dsp:txBody>
      <dsp:txXfrm>
        <a:off x="1716083" y="1432252"/>
        <a:ext cx="2461616" cy="730711"/>
      </dsp:txXfrm>
    </dsp:sp>
    <dsp:sp modelId="{412ADF1B-2470-440A-8C41-0D3C72056B1B}">
      <dsp:nvSpPr>
        <dsp:cNvPr id="0" name=""/>
        <dsp:cNvSpPr/>
      </dsp:nvSpPr>
      <dsp:spPr>
        <a:xfrm rot="17423620">
          <a:off x="3079554" y="1236990"/>
          <a:ext cx="99815" cy="13907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109498" y="1264804"/>
        <a:ext cx="39927" cy="83444"/>
      </dsp:txXfrm>
    </dsp:sp>
    <dsp:sp modelId="{0B89A428-2181-4DA1-8DE5-2E197737EF1D}">
      <dsp:nvSpPr>
        <dsp:cNvPr id="0" name=""/>
        <dsp:cNvSpPr/>
      </dsp:nvSpPr>
      <dsp:spPr>
        <a:xfrm>
          <a:off x="2282257" y="427356"/>
          <a:ext cx="2059548" cy="776177"/>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Require support</a:t>
          </a:r>
        </a:p>
      </dsp:txBody>
      <dsp:txXfrm>
        <a:off x="2304990" y="450089"/>
        <a:ext cx="2014082" cy="730711"/>
      </dsp:txXfrm>
    </dsp:sp>
    <dsp:sp modelId="{7C5DE866-2BA4-42A0-910A-D5F60DBEB9C4}">
      <dsp:nvSpPr>
        <dsp:cNvPr id="0" name=""/>
        <dsp:cNvSpPr/>
      </dsp:nvSpPr>
      <dsp:spPr>
        <a:xfrm rot="20794655">
          <a:off x="4400134" y="474326"/>
          <a:ext cx="99815" cy="13907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430078" y="502140"/>
        <a:ext cx="39927" cy="834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62E32-E50B-42AE-9832-387FFB269D40}">
      <dsp:nvSpPr>
        <dsp:cNvPr id="0" name=""/>
        <dsp:cNvSpPr/>
      </dsp:nvSpPr>
      <dsp:spPr>
        <a:xfrm>
          <a:off x="0" y="537"/>
          <a:ext cx="5710237"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94F000-3186-4549-B04C-CB47600BFE95}">
      <dsp:nvSpPr>
        <dsp:cNvPr id="0" name=""/>
        <dsp:cNvSpPr/>
      </dsp:nvSpPr>
      <dsp:spPr>
        <a:xfrm>
          <a:off x="0" y="537"/>
          <a:ext cx="5710237" cy="880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dirty="0">
              <a:solidFill>
                <a:schemeClr val="tx1"/>
              </a:solidFill>
            </a:rPr>
            <a:t>Past housing &amp; homeless  experiences</a:t>
          </a:r>
        </a:p>
      </dsp:txBody>
      <dsp:txXfrm>
        <a:off x="0" y="537"/>
        <a:ext cx="5710237" cy="880212"/>
      </dsp:txXfrm>
    </dsp:sp>
    <dsp:sp modelId="{03F7DA59-B668-F146-8883-F5AC411C36ED}">
      <dsp:nvSpPr>
        <dsp:cNvPr id="0" name=""/>
        <dsp:cNvSpPr/>
      </dsp:nvSpPr>
      <dsp:spPr>
        <a:xfrm>
          <a:off x="0" y="880749"/>
          <a:ext cx="5710237"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60D819-0362-CD4D-A4A9-B9635625AC11}">
      <dsp:nvSpPr>
        <dsp:cNvPr id="0" name=""/>
        <dsp:cNvSpPr/>
      </dsp:nvSpPr>
      <dsp:spPr>
        <a:xfrm>
          <a:off x="0" y="880749"/>
          <a:ext cx="5710237" cy="880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Housing</a:t>
          </a:r>
          <a:r>
            <a:rPr lang="en-US" sz="4000" kern="1200" dirty="0"/>
            <a:t> </a:t>
          </a:r>
          <a:r>
            <a:rPr lang="en-US" sz="2800" kern="1200" dirty="0"/>
            <a:t>dreams</a:t>
          </a:r>
        </a:p>
      </dsp:txBody>
      <dsp:txXfrm>
        <a:off x="0" y="880749"/>
        <a:ext cx="5710237" cy="880212"/>
      </dsp:txXfrm>
    </dsp:sp>
    <dsp:sp modelId="{12A090E0-DDFC-4562-8DEF-71970910FB30}">
      <dsp:nvSpPr>
        <dsp:cNvPr id="0" name=""/>
        <dsp:cNvSpPr/>
      </dsp:nvSpPr>
      <dsp:spPr>
        <a:xfrm>
          <a:off x="0" y="1760961"/>
          <a:ext cx="5710237"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C4E121-466E-41CB-A603-EF1DF07F2756}">
      <dsp:nvSpPr>
        <dsp:cNvPr id="0" name=""/>
        <dsp:cNvSpPr/>
      </dsp:nvSpPr>
      <dsp:spPr>
        <a:xfrm>
          <a:off x="0" y="1760961"/>
          <a:ext cx="5710237" cy="880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dirty="0">
              <a:solidFill>
                <a:schemeClr val="tx1"/>
              </a:solidFill>
            </a:rPr>
            <a:t>Current  housing  goals</a:t>
          </a:r>
        </a:p>
      </dsp:txBody>
      <dsp:txXfrm>
        <a:off x="0" y="1760961"/>
        <a:ext cx="5710237" cy="880212"/>
      </dsp:txXfrm>
    </dsp:sp>
    <dsp:sp modelId="{5952965F-AFEE-404C-9316-26E91EB9AE98}">
      <dsp:nvSpPr>
        <dsp:cNvPr id="0" name=""/>
        <dsp:cNvSpPr/>
      </dsp:nvSpPr>
      <dsp:spPr>
        <a:xfrm>
          <a:off x="0" y="2641174"/>
          <a:ext cx="5710237"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7ED5A8-573F-4E2A-AAC6-A90D772B1EC6}">
      <dsp:nvSpPr>
        <dsp:cNvPr id="0" name=""/>
        <dsp:cNvSpPr/>
      </dsp:nvSpPr>
      <dsp:spPr>
        <a:xfrm>
          <a:off x="0" y="2641174"/>
          <a:ext cx="5710237" cy="880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dirty="0">
              <a:solidFill>
                <a:schemeClr val="tx1"/>
              </a:solidFill>
            </a:rPr>
            <a:t>Housing likes/dislikes</a:t>
          </a:r>
        </a:p>
      </dsp:txBody>
      <dsp:txXfrm>
        <a:off x="0" y="2641174"/>
        <a:ext cx="5710237" cy="880212"/>
      </dsp:txXfrm>
    </dsp:sp>
    <dsp:sp modelId="{E3951DB9-FE0F-43AE-813F-48786576FAC3}">
      <dsp:nvSpPr>
        <dsp:cNvPr id="0" name=""/>
        <dsp:cNvSpPr/>
      </dsp:nvSpPr>
      <dsp:spPr>
        <a:xfrm>
          <a:off x="0" y="3521386"/>
          <a:ext cx="5710237"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7D4218-EAB8-488A-9EA4-7053A6EB395C}">
      <dsp:nvSpPr>
        <dsp:cNvPr id="0" name=""/>
        <dsp:cNvSpPr/>
      </dsp:nvSpPr>
      <dsp:spPr>
        <a:xfrm>
          <a:off x="0" y="3521386"/>
          <a:ext cx="5710237" cy="880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dirty="0">
              <a:solidFill>
                <a:schemeClr val="tx1"/>
              </a:solidFill>
            </a:rPr>
            <a:t>Barriers to access and sustainability </a:t>
          </a:r>
        </a:p>
      </dsp:txBody>
      <dsp:txXfrm>
        <a:off x="0" y="3521386"/>
        <a:ext cx="5710237" cy="88021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ED81E-1CBE-4E2E-B217-34F5E7F74216}">
      <dsp:nvSpPr>
        <dsp:cNvPr id="0" name=""/>
        <dsp:cNvSpPr/>
      </dsp:nvSpPr>
      <dsp:spPr>
        <a:xfrm>
          <a:off x="1095317" y="2273"/>
          <a:ext cx="3900172" cy="2911396"/>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a:solidFill>
                <a:schemeClr val="tx1"/>
              </a:solidFill>
            </a:rPr>
            <a:t>Deposits</a:t>
          </a:r>
        </a:p>
        <a:p>
          <a:pPr marL="457200" lvl="2" indent="-228600" algn="l" defTabSz="1066800" rtl="0">
            <a:lnSpc>
              <a:spcPct val="90000"/>
            </a:lnSpc>
            <a:spcBef>
              <a:spcPct val="0"/>
            </a:spcBef>
            <a:spcAft>
              <a:spcPct val="15000"/>
            </a:spcAft>
            <a:buChar char="•"/>
          </a:pPr>
          <a:r>
            <a:rPr lang="en-US" sz="2400" kern="1200" dirty="0">
              <a:solidFill>
                <a:schemeClr val="tx1"/>
              </a:solidFill>
            </a:rPr>
            <a:t>First and Last </a:t>
          </a:r>
        </a:p>
        <a:p>
          <a:pPr marL="457200" lvl="2" indent="-228600" algn="l" defTabSz="1066800" rtl="0">
            <a:lnSpc>
              <a:spcPct val="90000"/>
            </a:lnSpc>
            <a:spcBef>
              <a:spcPct val="0"/>
            </a:spcBef>
            <a:spcAft>
              <a:spcPct val="15000"/>
            </a:spcAft>
            <a:buChar char="•"/>
          </a:pPr>
          <a:r>
            <a:rPr lang="en-US" sz="2400" kern="1200" dirty="0">
              <a:solidFill>
                <a:schemeClr val="tx1"/>
              </a:solidFill>
            </a:rPr>
            <a:t>Security</a:t>
          </a:r>
        </a:p>
        <a:p>
          <a:pPr marL="457200" lvl="2" indent="-228600" algn="l" defTabSz="1066800" rtl="0">
            <a:lnSpc>
              <a:spcPct val="90000"/>
            </a:lnSpc>
            <a:spcBef>
              <a:spcPct val="0"/>
            </a:spcBef>
            <a:spcAft>
              <a:spcPct val="15000"/>
            </a:spcAft>
            <a:buChar char="•"/>
          </a:pPr>
          <a:r>
            <a:rPr lang="en-US" sz="2400" kern="1200" dirty="0">
              <a:solidFill>
                <a:schemeClr val="tx1"/>
              </a:solidFill>
            </a:rPr>
            <a:t>Utility deposit</a:t>
          </a:r>
        </a:p>
        <a:p>
          <a:pPr marL="228600" lvl="1" indent="-228600" algn="l" defTabSz="1066800" rtl="0">
            <a:lnSpc>
              <a:spcPct val="90000"/>
            </a:lnSpc>
            <a:spcBef>
              <a:spcPct val="0"/>
            </a:spcBef>
            <a:spcAft>
              <a:spcPct val="15000"/>
            </a:spcAft>
            <a:buChar char="•"/>
          </a:pPr>
          <a:r>
            <a:rPr lang="en-US" sz="2400" kern="1200" dirty="0">
              <a:solidFill>
                <a:schemeClr val="tx1"/>
              </a:solidFill>
            </a:rPr>
            <a:t>Moving costs</a:t>
          </a:r>
        </a:p>
        <a:p>
          <a:pPr marL="228600" lvl="1" indent="-228600" algn="l" defTabSz="1066800" rtl="0">
            <a:lnSpc>
              <a:spcPct val="90000"/>
            </a:lnSpc>
            <a:spcBef>
              <a:spcPct val="0"/>
            </a:spcBef>
            <a:spcAft>
              <a:spcPct val="15000"/>
            </a:spcAft>
            <a:buChar char="•"/>
          </a:pPr>
          <a:r>
            <a:rPr lang="en-US" sz="2400" kern="1200" dirty="0">
              <a:solidFill>
                <a:schemeClr val="tx1"/>
              </a:solidFill>
            </a:rPr>
            <a:t>Furnishings</a:t>
          </a:r>
        </a:p>
      </dsp:txBody>
      <dsp:txXfrm>
        <a:off x="1163535" y="70491"/>
        <a:ext cx="3763736" cy="2843178"/>
      </dsp:txXfrm>
    </dsp:sp>
    <dsp:sp modelId="{444EFDAD-BA5D-49C5-A9B8-C216427E28F5}">
      <dsp:nvSpPr>
        <dsp:cNvPr id="0" name=""/>
        <dsp:cNvSpPr/>
      </dsp:nvSpPr>
      <dsp:spPr>
        <a:xfrm>
          <a:off x="1095317" y="2913669"/>
          <a:ext cx="3900172" cy="12519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rtl="0">
            <a:lnSpc>
              <a:spcPct val="90000"/>
            </a:lnSpc>
            <a:spcBef>
              <a:spcPct val="0"/>
            </a:spcBef>
            <a:spcAft>
              <a:spcPct val="35000"/>
            </a:spcAft>
            <a:buNone/>
          </a:pPr>
          <a:r>
            <a:rPr lang="en-US" sz="3200" kern="1200" dirty="0">
              <a:solidFill>
                <a:schemeClr val="tx1"/>
              </a:solidFill>
            </a:rPr>
            <a:t>Upfront cash needs</a:t>
          </a:r>
        </a:p>
      </dsp:txBody>
      <dsp:txXfrm>
        <a:off x="1095317" y="2913669"/>
        <a:ext cx="2746600" cy="1251900"/>
      </dsp:txXfrm>
    </dsp:sp>
    <dsp:sp modelId="{9CBF7311-F49E-4924-A967-6D433131B60B}">
      <dsp:nvSpPr>
        <dsp:cNvPr id="0" name=""/>
        <dsp:cNvSpPr/>
      </dsp:nvSpPr>
      <dsp:spPr>
        <a:xfrm>
          <a:off x="3952247" y="3112522"/>
          <a:ext cx="1365060" cy="136506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F94E2C-C55C-4E2D-AA0D-5BD502E524BF}">
      <dsp:nvSpPr>
        <dsp:cNvPr id="0" name=""/>
        <dsp:cNvSpPr/>
      </dsp:nvSpPr>
      <dsp:spPr>
        <a:xfrm>
          <a:off x="5655492" y="2273"/>
          <a:ext cx="3900172" cy="2911396"/>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a:solidFill>
                <a:schemeClr val="tx1"/>
              </a:solidFill>
            </a:rPr>
            <a:t>Utility cost above ‘utility allowance’</a:t>
          </a:r>
        </a:p>
        <a:p>
          <a:pPr marL="228600" lvl="1" indent="-228600" algn="l" defTabSz="1066800" rtl="0">
            <a:lnSpc>
              <a:spcPct val="90000"/>
            </a:lnSpc>
            <a:spcBef>
              <a:spcPct val="0"/>
            </a:spcBef>
            <a:spcAft>
              <a:spcPct val="15000"/>
            </a:spcAft>
            <a:buChar char="•"/>
          </a:pPr>
          <a:r>
            <a:rPr lang="en-US" sz="2400" kern="1200" dirty="0">
              <a:solidFill>
                <a:schemeClr val="tx1"/>
              </a:solidFill>
            </a:rPr>
            <a:t>Tenant rent – minimum rent</a:t>
          </a:r>
        </a:p>
        <a:p>
          <a:pPr marL="228600" lvl="1" indent="-228600" algn="l" defTabSz="1066800" rtl="0">
            <a:lnSpc>
              <a:spcPct val="90000"/>
            </a:lnSpc>
            <a:spcBef>
              <a:spcPct val="0"/>
            </a:spcBef>
            <a:spcAft>
              <a:spcPct val="15000"/>
            </a:spcAft>
            <a:buChar char="•"/>
          </a:pPr>
          <a:r>
            <a:rPr lang="en-US" sz="2400" kern="1200" dirty="0">
              <a:solidFill>
                <a:schemeClr val="tx1"/>
              </a:solidFill>
            </a:rPr>
            <a:t>Other living expenses</a:t>
          </a:r>
        </a:p>
      </dsp:txBody>
      <dsp:txXfrm>
        <a:off x="5723710" y="70491"/>
        <a:ext cx="3763736" cy="2843178"/>
      </dsp:txXfrm>
    </dsp:sp>
    <dsp:sp modelId="{FE2B7D54-CA89-402F-B1EE-20820C0E18AC}">
      <dsp:nvSpPr>
        <dsp:cNvPr id="0" name=""/>
        <dsp:cNvSpPr/>
      </dsp:nvSpPr>
      <dsp:spPr>
        <a:xfrm>
          <a:off x="5655492" y="2913669"/>
          <a:ext cx="3900172" cy="12519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rtl="0">
            <a:lnSpc>
              <a:spcPct val="90000"/>
            </a:lnSpc>
            <a:spcBef>
              <a:spcPct val="0"/>
            </a:spcBef>
            <a:spcAft>
              <a:spcPct val="35000"/>
            </a:spcAft>
            <a:buNone/>
          </a:pPr>
          <a:r>
            <a:rPr lang="en-US" sz="3200" kern="1200" dirty="0">
              <a:solidFill>
                <a:schemeClr val="tx1"/>
              </a:solidFill>
            </a:rPr>
            <a:t>Ongoing cash requirements</a:t>
          </a:r>
        </a:p>
      </dsp:txBody>
      <dsp:txXfrm>
        <a:off x="5655492" y="2913669"/>
        <a:ext cx="2746600" cy="1251900"/>
      </dsp:txXfrm>
    </dsp:sp>
    <dsp:sp modelId="{158818CD-EFBA-4CAC-B6C6-ED3E63F2329F}">
      <dsp:nvSpPr>
        <dsp:cNvPr id="0" name=""/>
        <dsp:cNvSpPr/>
      </dsp:nvSpPr>
      <dsp:spPr>
        <a:xfrm>
          <a:off x="8512422" y="3112522"/>
          <a:ext cx="1365060" cy="136506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7EAF0-D3DA-4FC7-BFFE-39E193D7498C}">
      <dsp:nvSpPr>
        <dsp:cNvPr id="0" name=""/>
        <dsp:cNvSpPr/>
      </dsp:nvSpPr>
      <dsp:spPr>
        <a:xfrm>
          <a:off x="775890" y="0"/>
          <a:ext cx="3166318" cy="1899791"/>
        </a:xfrm>
        <a:prstGeom prst="rect">
          <a:avLst/>
        </a:prstGeom>
        <a:solidFill>
          <a:schemeClr val="accent1"/>
        </a:solidFill>
        <a:ln w="2540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Limit the areas of intervention</a:t>
          </a:r>
        </a:p>
      </dsp:txBody>
      <dsp:txXfrm>
        <a:off x="775890" y="0"/>
        <a:ext cx="3166318" cy="1899791"/>
      </dsp:txXfrm>
    </dsp:sp>
    <dsp:sp modelId="{EDC925BA-4F1F-4C22-BB36-014EC6F5D111}">
      <dsp:nvSpPr>
        <dsp:cNvPr id="0" name=""/>
        <dsp:cNvSpPr/>
      </dsp:nvSpPr>
      <dsp:spPr>
        <a:xfrm>
          <a:off x="4258840" y="264"/>
          <a:ext cx="3166318" cy="1899791"/>
        </a:xfrm>
        <a:prstGeom prst="rect">
          <a:avLst/>
        </a:prstGeom>
        <a:solidFill>
          <a:schemeClr val="accent1"/>
        </a:solidFill>
        <a:ln w="2540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Focus on the most pressing needs that impact housing access &amp; retention</a:t>
          </a:r>
        </a:p>
      </dsp:txBody>
      <dsp:txXfrm>
        <a:off x="4258840" y="264"/>
        <a:ext cx="3166318" cy="1899791"/>
      </dsp:txXfrm>
    </dsp:sp>
    <dsp:sp modelId="{A0CCEC05-0488-49A4-BC27-8E91811620BC}">
      <dsp:nvSpPr>
        <dsp:cNvPr id="0" name=""/>
        <dsp:cNvSpPr/>
      </dsp:nvSpPr>
      <dsp:spPr>
        <a:xfrm>
          <a:off x="7741791" y="264"/>
          <a:ext cx="3166318" cy="1899791"/>
        </a:xfrm>
        <a:prstGeom prst="rect">
          <a:avLst/>
        </a:prstGeom>
        <a:solidFill>
          <a:schemeClr val="accent1"/>
        </a:solidFill>
        <a:ln w="2540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Relate all interventions to long term goals</a:t>
          </a:r>
        </a:p>
      </dsp:txBody>
      <dsp:txXfrm>
        <a:off x="7741791" y="264"/>
        <a:ext cx="3166318" cy="1899791"/>
      </dsp:txXfrm>
    </dsp:sp>
    <dsp:sp modelId="{39600787-C465-4737-B0C8-F2FF54D63218}">
      <dsp:nvSpPr>
        <dsp:cNvPr id="0" name=""/>
        <dsp:cNvSpPr/>
      </dsp:nvSpPr>
      <dsp:spPr>
        <a:xfrm>
          <a:off x="2517365" y="2216686"/>
          <a:ext cx="3166318" cy="1899791"/>
        </a:xfrm>
        <a:prstGeom prst="rect">
          <a:avLst/>
        </a:prstGeom>
        <a:solidFill>
          <a:schemeClr val="accent1"/>
        </a:solidFill>
        <a:ln w="2540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Usually not a linear process</a:t>
          </a:r>
        </a:p>
      </dsp:txBody>
      <dsp:txXfrm>
        <a:off x="2517365" y="2216686"/>
        <a:ext cx="3166318" cy="1899791"/>
      </dsp:txXfrm>
    </dsp:sp>
    <dsp:sp modelId="{CDCB6F42-8F24-4E51-A2A0-70D10160C7D7}">
      <dsp:nvSpPr>
        <dsp:cNvPr id="0" name=""/>
        <dsp:cNvSpPr/>
      </dsp:nvSpPr>
      <dsp:spPr>
        <a:xfrm>
          <a:off x="6000315" y="2216686"/>
          <a:ext cx="3166318" cy="1899791"/>
        </a:xfrm>
        <a:prstGeom prst="rect">
          <a:avLst/>
        </a:prstGeom>
        <a:solidFill>
          <a:schemeClr val="accent1"/>
        </a:solidFill>
        <a:ln w="2540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Help people move away from crisis-driven lives</a:t>
          </a:r>
        </a:p>
      </dsp:txBody>
      <dsp:txXfrm>
        <a:off x="6000315" y="2216686"/>
        <a:ext cx="3166318" cy="189979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8FF9F-D63B-4761-B6C7-BC176BD49342}">
      <dsp:nvSpPr>
        <dsp:cNvPr id="0" name=""/>
        <dsp:cNvSpPr/>
      </dsp:nvSpPr>
      <dsp:spPr>
        <a:xfrm>
          <a:off x="0" y="442475"/>
          <a:ext cx="2794000" cy="47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t>Focus on Safety</a:t>
          </a:r>
          <a:endParaRPr lang="en-US" sz="2400" kern="1200" dirty="0"/>
        </a:p>
      </dsp:txBody>
      <dsp:txXfrm>
        <a:off x="0" y="442475"/>
        <a:ext cx="2794000" cy="475200"/>
      </dsp:txXfrm>
    </dsp:sp>
    <dsp:sp modelId="{07C0061B-BAF6-4A04-A192-DEFC189D6034}">
      <dsp:nvSpPr>
        <dsp:cNvPr id="0" name=""/>
        <dsp:cNvSpPr/>
      </dsp:nvSpPr>
      <dsp:spPr>
        <a:xfrm>
          <a:off x="2793999" y="130625"/>
          <a:ext cx="558800" cy="1098900"/>
        </a:xfrm>
        <a:prstGeom prst="leftBrace">
          <a:avLst>
            <a:gd name="adj1" fmla="val 35000"/>
            <a:gd name="adj2" fmla="val 50000"/>
          </a:avLst>
        </a:pr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894B43-9F84-4C39-9D43-BFC3D2C36FFC}">
      <dsp:nvSpPr>
        <dsp:cNvPr id="0" name=""/>
        <dsp:cNvSpPr/>
      </dsp:nvSpPr>
      <dsp:spPr>
        <a:xfrm>
          <a:off x="3576319" y="130625"/>
          <a:ext cx="7599680" cy="1098900"/>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Goal setting by person in partnership with the worker</a:t>
          </a:r>
        </a:p>
        <a:p>
          <a:pPr marL="228600" lvl="1" indent="-228600" algn="l" defTabSz="889000">
            <a:lnSpc>
              <a:spcPct val="90000"/>
            </a:lnSpc>
            <a:spcBef>
              <a:spcPct val="0"/>
            </a:spcBef>
            <a:spcAft>
              <a:spcPct val="15000"/>
            </a:spcAft>
            <a:buChar char="•"/>
          </a:pPr>
          <a:r>
            <a:rPr lang="en-US" sz="2000" kern="1200" dirty="0"/>
            <a:t>Connection to high quality sustainable services and supports</a:t>
          </a:r>
        </a:p>
        <a:p>
          <a:pPr marL="228600" lvl="1" indent="-228600" algn="l" defTabSz="889000">
            <a:lnSpc>
              <a:spcPct val="90000"/>
            </a:lnSpc>
            <a:spcBef>
              <a:spcPct val="0"/>
            </a:spcBef>
            <a:spcAft>
              <a:spcPct val="15000"/>
            </a:spcAft>
            <a:buChar char="•"/>
          </a:pPr>
          <a:r>
            <a:rPr lang="en-US" sz="2000" kern="1200" dirty="0"/>
            <a:t>Harm Reduction approach</a:t>
          </a:r>
        </a:p>
      </dsp:txBody>
      <dsp:txXfrm>
        <a:off x="3576319" y="130625"/>
        <a:ext cx="7599680" cy="1098900"/>
      </dsp:txXfrm>
    </dsp:sp>
    <dsp:sp modelId="{B9324A2A-6D86-4EC5-9B8C-FDCE8675311E}">
      <dsp:nvSpPr>
        <dsp:cNvPr id="0" name=""/>
        <dsp:cNvSpPr/>
      </dsp:nvSpPr>
      <dsp:spPr>
        <a:xfrm>
          <a:off x="0" y="1315925"/>
          <a:ext cx="2791271" cy="1128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t>Focus on Self Sufficiency &amp; Stability </a:t>
          </a:r>
          <a:endParaRPr lang="en-US" sz="2400" kern="1200" dirty="0"/>
        </a:p>
      </dsp:txBody>
      <dsp:txXfrm>
        <a:off x="0" y="1315925"/>
        <a:ext cx="2791271" cy="1128600"/>
      </dsp:txXfrm>
    </dsp:sp>
    <dsp:sp modelId="{7715A67F-9658-4E59-AD79-29CBFE1160F5}">
      <dsp:nvSpPr>
        <dsp:cNvPr id="0" name=""/>
        <dsp:cNvSpPr/>
      </dsp:nvSpPr>
      <dsp:spPr>
        <a:xfrm>
          <a:off x="2791271" y="1315925"/>
          <a:ext cx="558254" cy="1128600"/>
        </a:xfrm>
        <a:prstGeom prst="leftBrace">
          <a:avLst>
            <a:gd name="adj1" fmla="val 35000"/>
            <a:gd name="adj2" fmla="val 50000"/>
          </a:avLst>
        </a:pr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87E2A3-6427-4C8E-B2D7-4BDB50245A89}">
      <dsp:nvSpPr>
        <dsp:cNvPr id="0" name=""/>
        <dsp:cNvSpPr/>
      </dsp:nvSpPr>
      <dsp:spPr>
        <a:xfrm>
          <a:off x="3572827" y="1315925"/>
          <a:ext cx="7592258" cy="1128600"/>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Use person’s goals and housing focus</a:t>
          </a:r>
        </a:p>
        <a:p>
          <a:pPr marL="228600" lvl="1" indent="-228600" algn="l" defTabSz="889000">
            <a:lnSpc>
              <a:spcPct val="90000"/>
            </a:lnSpc>
            <a:spcBef>
              <a:spcPct val="0"/>
            </a:spcBef>
            <a:spcAft>
              <a:spcPct val="15000"/>
            </a:spcAft>
            <a:buChar char="•"/>
          </a:pPr>
          <a:r>
            <a:rPr lang="en-US" sz="2000" kern="1200" dirty="0"/>
            <a:t>Help assume role and meet expectations of tenancy and community</a:t>
          </a:r>
        </a:p>
        <a:p>
          <a:pPr marL="228600" lvl="1" indent="-228600" algn="l" defTabSz="889000">
            <a:lnSpc>
              <a:spcPct val="90000"/>
            </a:lnSpc>
            <a:spcBef>
              <a:spcPct val="0"/>
            </a:spcBef>
            <a:spcAft>
              <a:spcPct val="15000"/>
            </a:spcAft>
            <a:buChar char="•"/>
          </a:pPr>
          <a:r>
            <a:rPr lang="en-US" sz="2000" kern="1200" dirty="0"/>
            <a:t>Teach rather than do </a:t>
          </a:r>
        </a:p>
      </dsp:txBody>
      <dsp:txXfrm>
        <a:off x="3572827" y="1315925"/>
        <a:ext cx="7592258" cy="1128600"/>
      </dsp:txXfrm>
    </dsp:sp>
    <dsp:sp modelId="{B46797E0-4997-4687-88C1-7973A7A3753C}">
      <dsp:nvSpPr>
        <dsp:cNvPr id="0" name=""/>
        <dsp:cNvSpPr/>
      </dsp:nvSpPr>
      <dsp:spPr>
        <a:xfrm>
          <a:off x="0" y="2530925"/>
          <a:ext cx="2791271"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t>Strong Expectation that Person becomes Integral Part of Community</a:t>
          </a:r>
          <a:endParaRPr lang="en-US" sz="2400" kern="1200" dirty="0"/>
        </a:p>
      </dsp:txBody>
      <dsp:txXfrm>
        <a:off x="0" y="2530925"/>
        <a:ext cx="2791271" cy="1485000"/>
      </dsp:txXfrm>
    </dsp:sp>
    <dsp:sp modelId="{9BF4F342-3CB4-466A-A5E7-27B7703ACB31}">
      <dsp:nvSpPr>
        <dsp:cNvPr id="0" name=""/>
        <dsp:cNvSpPr/>
      </dsp:nvSpPr>
      <dsp:spPr>
        <a:xfrm>
          <a:off x="2791271" y="2530925"/>
          <a:ext cx="558254" cy="1485000"/>
        </a:xfrm>
        <a:prstGeom prst="leftBrace">
          <a:avLst>
            <a:gd name="adj1" fmla="val 35000"/>
            <a:gd name="adj2" fmla="val 50000"/>
          </a:avLst>
        </a:pr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3BD09C-31A9-4FA5-B7B2-90E8110BF9ED}">
      <dsp:nvSpPr>
        <dsp:cNvPr id="0" name=""/>
        <dsp:cNvSpPr/>
      </dsp:nvSpPr>
      <dsp:spPr>
        <a:xfrm>
          <a:off x="3572827" y="2530925"/>
          <a:ext cx="7592258" cy="1485000"/>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Considers purpose and activity </a:t>
          </a:r>
        </a:p>
        <a:p>
          <a:pPr marL="228600" lvl="1" indent="-228600" algn="l" defTabSz="889000">
            <a:lnSpc>
              <a:spcPct val="90000"/>
            </a:lnSpc>
            <a:spcBef>
              <a:spcPct val="0"/>
            </a:spcBef>
            <a:spcAft>
              <a:spcPct val="15000"/>
            </a:spcAft>
            <a:buChar char="•"/>
          </a:pPr>
          <a:r>
            <a:rPr lang="en-US" sz="2000" kern="1200" dirty="0"/>
            <a:t>Transition and recovery of valued life roles</a:t>
          </a:r>
        </a:p>
      </dsp:txBody>
      <dsp:txXfrm>
        <a:off x="3572827" y="2530925"/>
        <a:ext cx="7592258" cy="14850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1DA3B-D2D7-4C1B-B6CD-7A7A9DF388C2}">
      <dsp:nvSpPr>
        <dsp:cNvPr id="0" name=""/>
        <dsp:cNvSpPr/>
      </dsp:nvSpPr>
      <dsp:spPr>
        <a:xfrm>
          <a:off x="0" y="0"/>
          <a:ext cx="10871201" cy="44348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kern="1200" dirty="0">
              <a:solidFill>
                <a:schemeClr val="tx1"/>
              </a:solidFill>
            </a:rPr>
            <a:t>At least every 6 months:</a:t>
          </a:r>
        </a:p>
        <a:p>
          <a:pPr marL="228600" lvl="1" indent="-228600" algn="l" defTabSz="1155700" rtl="0">
            <a:lnSpc>
              <a:spcPct val="90000"/>
            </a:lnSpc>
            <a:spcBef>
              <a:spcPct val="0"/>
            </a:spcBef>
            <a:spcAft>
              <a:spcPct val="15000"/>
            </a:spcAft>
            <a:buChar char="•"/>
          </a:pPr>
          <a:r>
            <a:rPr lang="en-US" sz="2600" kern="1200" dirty="0">
              <a:solidFill>
                <a:schemeClr val="tx1"/>
              </a:solidFill>
            </a:rPr>
            <a:t>Document steps achieved.</a:t>
          </a:r>
        </a:p>
        <a:p>
          <a:pPr marL="228600" lvl="1" indent="-228600" algn="l" defTabSz="1155700" rtl="0">
            <a:lnSpc>
              <a:spcPct val="90000"/>
            </a:lnSpc>
            <a:spcBef>
              <a:spcPct val="0"/>
            </a:spcBef>
            <a:spcAft>
              <a:spcPct val="15000"/>
            </a:spcAft>
            <a:buChar char="•"/>
          </a:pPr>
          <a:r>
            <a:rPr lang="en-US" sz="2600" kern="1200" dirty="0">
              <a:solidFill>
                <a:schemeClr val="tx1"/>
              </a:solidFill>
            </a:rPr>
            <a:t>Achievements build CONFIDENCE and COMPETENCE.</a:t>
          </a:r>
        </a:p>
        <a:p>
          <a:pPr marL="228600" lvl="1" indent="-228600" algn="l" defTabSz="1155700" rtl="0">
            <a:lnSpc>
              <a:spcPct val="90000"/>
            </a:lnSpc>
            <a:spcBef>
              <a:spcPct val="0"/>
            </a:spcBef>
            <a:spcAft>
              <a:spcPct val="15000"/>
            </a:spcAft>
            <a:buChar char="•"/>
          </a:pPr>
          <a:r>
            <a:rPr lang="en-US" sz="2600" kern="1200" dirty="0">
              <a:solidFill>
                <a:schemeClr val="tx1"/>
              </a:solidFill>
            </a:rPr>
            <a:t>Identify barriers.</a:t>
          </a:r>
        </a:p>
        <a:p>
          <a:pPr marL="228600" lvl="1" indent="-228600" algn="l" defTabSz="1155700" rtl="0">
            <a:lnSpc>
              <a:spcPct val="90000"/>
            </a:lnSpc>
            <a:spcBef>
              <a:spcPct val="0"/>
            </a:spcBef>
            <a:spcAft>
              <a:spcPct val="15000"/>
            </a:spcAft>
            <a:buChar char="•"/>
          </a:pPr>
          <a:r>
            <a:rPr lang="en-US" sz="2600" kern="1200" dirty="0">
              <a:solidFill>
                <a:schemeClr val="tx1"/>
              </a:solidFill>
            </a:rPr>
            <a:t>Identify adjustments needed to supports.</a:t>
          </a:r>
        </a:p>
        <a:p>
          <a:pPr marL="228600" lvl="1" indent="-228600" algn="l" defTabSz="1155700" rtl="0">
            <a:lnSpc>
              <a:spcPct val="90000"/>
            </a:lnSpc>
            <a:spcBef>
              <a:spcPct val="0"/>
            </a:spcBef>
            <a:spcAft>
              <a:spcPct val="15000"/>
            </a:spcAft>
            <a:buChar char="•"/>
          </a:pPr>
          <a:r>
            <a:rPr lang="en-US" sz="2600" kern="1200" dirty="0">
              <a:solidFill>
                <a:schemeClr val="tx1"/>
              </a:solidFill>
            </a:rPr>
            <a:t>Re-assess priorities.</a:t>
          </a:r>
        </a:p>
        <a:p>
          <a:pPr marL="228600" lvl="1" indent="-228600" algn="l" defTabSz="1155700" rtl="0">
            <a:lnSpc>
              <a:spcPct val="90000"/>
            </a:lnSpc>
            <a:spcBef>
              <a:spcPct val="0"/>
            </a:spcBef>
            <a:spcAft>
              <a:spcPct val="15000"/>
            </a:spcAft>
            <a:buChar char="•"/>
          </a:pPr>
          <a:r>
            <a:rPr lang="en-US" sz="2600" kern="1200" dirty="0">
              <a:solidFill>
                <a:schemeClr val="tx1"/>
              </a:solidFill>
            </a:rPr>
            <a:t>Clarify preferences.</a:t>
          </a:r>
        </a:p>
        <a:p>
          <a:pPr marL="228600" lvl="1" indent="-228600" algn="l" defTabSz="1155700" rtl="0">
            <a:lnSpc>
              <a:spcPct val="90000"/>
            </a:lnSpc>
            <a:spcBef>
              <a:spcPct val="0"/>
            </a:spcBef>
            <a:spcAft>
              <a:spcPct val="15000"/>
            </a:spcAft>
            <a:buChar char="•"/>
          </a:pPr>
          <a:r>
            <a:rPr lang="en-US" sz="2600" kern="1200" dirty="0">
              <a:solidFill>
                <a:schemeClr val="tx1"/>
              </a:solidFill>
            </a:rPr>
            <a:t>Refresh goals.</a:t>
          </a:r>
        </a:p>
      </dsp:txBody>
      <dsp:txXfrm>
        <a:off x="2617724" y="0"/>
        <a:ext cx="8253476" cy="4434840"/>
      </dsp:txXfrm>
    </dsp:sp>
    <dsp:sp modelId="{1621AEFF-3ADC-45F7-ACD0-F6861D786F62}">
      <dsp:nvSpPr>
        <dsp:cNvPr id="0" name=""/>
        <dsp:cNvSpPr/>
      </dsp:nvSpPr>
      <dsp:spPr>
        <a:xfrm>
          <a:off x="171279" y="1007489"/>
          <a:ext cx="2408688" cy="2391762"/>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2E426-93F3-43BF-9D2E-52053B0774D0}">
      <dsp:nvSpPr>
        <dsp:cNvPr id="0" name=""/>
        <dsp:cNvSpPr/>
      </dsp:nvSpPr>
      <dsp:spPr>
        <a:xfrm>
          <a:off x="0" y="820015"/>
          <a:ext cx="2135047" cy="2664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rtl="0">
            <a:lnSpc>
              <a:spcPct val="90000"/>
            </a:lnSpc>
            <a:spcBef>
              <a:spcPct val="0"/>
            </a:spcBef>
            <a:spcAft>
              <a:spcPct val="35000"/>
            </a:spcAft>
            <a:buNone/>
          </a:pPr>
          <a:endParaRPr lang="en-US" sz="2400" kern="1200" dirty="0"/>
        </a:p>
        <a:p>
          <a:pPr marL="0" lvl="0" indent="0" algn="r" defTabSz="1066800" rtl="0">
            <a:lnSpc>
              <a:spcPct val="90000"/>
            </a:lnSpc>
            <a:spcBef>
              <a:spcPct val="0"/>
            </a:spcBef>
            <a:spcAft>
              <a:spcPct val="35000"/>
            </a:spcAft>
            <a:buNone/>
          </a:pPr>
          <a:endParaRPr lang="en-US" sz="2400" kern="1200" dirty="0"/>
        </a:p>
        <a:p>
          <a:pPr marL="0" lvl="0" indent="0" algn="r" defTabSz="1066800" rtl="0">
            <a:lnSpc>
              <a:spcPct val="90000"/>
            </a:lnSpc>
            <a:spcBef>
              <a:spcPct val="0"/>
            </a:spcBef>
            <a:spcAft>
              <a:spcPct val="35000"/>
            </a:spcAft>
            <a:buNone/>
          </a:pPr>
          <a:r>
            <a:rPr lang="en-US" sz="2400" kern="1200" dirty="0"/>
            <a:t>Before outreach</a:t>
          </a:r>
          <a:endParaRPr lang="en-US" sz="2300" kern="1200" dirty="0"/>
        </a:p>
      </dsp:txBody>
      <dsp:txXfrm>
        <a:off x="0" y="820015"/>
        <a:ext cx="2135047" cy="2664776"/>
      </dsp:txXfrm>
    </dsp:sp>
    <dsp:sp modelId="{B3826353-8B31-4C14-ADB4-2882FA5B684E}">
      <dsp:nvSpPr>
        <dsp:cNvPr id="0" name=""/>
        <dsp:cNvSpPr/>
      </dsp:nvSpPr>
      <dsp:spPr>
        <a:xfrm>
          <a:off x="2217024" y="224478"/>
          <a:ext cx="515456" cy="3875850"/>
        </a:xfrm>
        <a:prstGeom prst="leftBrace">
          <a:avLst>
            <a:gd name="adj1" fmla="val 35000"/>
            <a:gd name="adj2" fmla="val 5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AF4D7E-22F0-458F-919F-1E4EF084639B}">
      <dsp:nvSpPr>
        <dsp:cNvPr id="0" name=""/>
        <dsp:cNvSpPr/>
      </dsp:nvSpPr>
      <dsp:spPr>
        <a:xfrm>
          <a:off x="2858898" y="214478"/>
          <a:ext cx="7622063" cy="38758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285750" lvl="1" indent="-285750" algn="l" defTabSz="1289050" rtl="0">
            <a:lnSpc>
              <a:spcPct val="90000"/>
            </a:lnSpc>
            <a:spcBef>
              <a:spcPct val="0"/>
            </a:spcBef>
            <a:spcAft>
              <a:spcPct val="15000"/>
            </a:spcAft>
            <a:buChar char="•"/>
          </a:pPr>
          <a:r>
            <a:rPr lang="en-US" sz="2900" kern="1200" dirty="0"/>
            <a:t>Schedule outreach in pairs whenever possible.</a:t>
          </a:r>
        </a:p>
        <a:p>
          <a:pPr marL="285750" lvl="1" indent="-285750" algn="l" defTabSz="1289050" rtl="0">
            <a:lnSpc>
              <a:spcPct val="90000"/>
            </a:lnSpc>
            <a:spcBef>
              <a:spcPct val="0"/>
            </a:spcBef>
            <a:spcAft>
              <a:spcPct val="15000"/>
            </a:spcAft>
            <a:buChar char="•"/>
          </a:pPr>
          <a:r>
            <a:rPr lang="en-US" sz="2900" kern="1200" dirty="0"/>
            <a:t>Conduct a thorough record review, if available.</a:t>
          </a:r>
        </a:p>
        <a:p>
          <a:pPr marL="285750" lvl="1" indent="-285750" algn="l" defTabSz="1289050" rtl="0">
            <a:lnSpc>
              <a:spcPct val="90000"/>
            </a:lnSpc>
            <a:spcBef>
              <a:spcPct val="0"/>
            </a:spcBef>
            <a:spcAft>
              <a:spcPct val="15000"/>
            </a:spcAft>
            <a:buChar char="•"/>
          </a:pPr>
          <a:r>
            <a:rPr lang="en-US" sz="2900" kern="1200" dirty="0"/>
            <a:t>Learn about the neighborhood (confer w/local law enforcement)</a:t>
          </a:r>
        </a:p>
        <a:p>
          <a:pPr marL="285750" lvl="1" indent="-285750" algn="l" defTabSz="1289050" rtl="0">
            <a:lnSpc>
              <a:spcPct val="90000"/>
            </a:lnSpc>
            <a:spcBef>
              <a:spcPct val="0"/>
            </a:spcBef>
            <a:spcAft>
              <a:spcPct val="15000"/>
            </a:spcAft>
            <a:buChar char="•"/>
          </a:pPr>
          <a:r>
            <a:rPr lang="en-US" sz="2900" kern="1200" dirty="0"/>
            <a:t>Be sure someone at the office knows your field schedule including locations and times.</a:t>
          </a:r>
        </a:p>
        <a:p>
          <a:pPr marL="285750" lvl="1" indent="-285750" algn="l" defTabSz="1289050" rtl="0">
            <a:lnSpc>
              <a:spcPct val="90000"/>
            </a:lnSpc>
            <a:spcBef>
              <a:spcPct val="0"/>
            </a:spcBef>
            <a:spcAft>
              <a:spcPct val="15000"/>
            </a:spcAft>
            <a:buChar char="•"/>
          </a:pPr>
          <a:r>
            <a:rPr lang="en-US" sz="2900" kern="1200" dirty="0"/>
            <a:t>Update them before you change plans.</a:t>
          </a:r>
        </a:p>
        <a:p>
          <a:pPr marL="285750" lvl="1" indent="-285750" algn="l" defTabSz="1289050" rtl="0">
            <a:lnSpc>
              <a:spcPct val="90000"/>
            </a:lnSpc>
            <a:spcBef>
              <a:spcPct val="0"/>
            </a:spcBef>
            <a:spcAft>
              <a:spcPct val="15000"/>
            </a:spcAft>
            <a:buChar char="•"/>
          </a:pPr>
          <a:endParaRPr lang="en-US" sz="2900" kern="1200" dirty="0"/>
        </a:p>
      </dsp:txBody>
      <dsp:txXfrm>
        <a:off x="2858898" y="214478"/>
        <a:ext cx="7622063" cy="387585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6F305-D16F-468A-AEDC-F7C51D4A003A}">
      <dsp:nvSpPr>
        <dsp:cNvPr id="0" name=""/>
        <dsp:cNvSpPr/>
      </dsp:nvSpPr>
      <dsp:spPr>
        <a:xfrm>
          <a:off x="0" y="143302"/>
          <a:ext cx="10058399" cy="6236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t>Ask another team member to accompany you</a:t>
          </a:r>
        </a:p>
      </dsp:txBody>
      <dsp:txXfrm>
        <a:off x="30442" y="173744"/>
        <a:ext cx="9997515" cy="562726"/>
      </dsp:txXfrm>
    </dsp:sp>
    <dsp:sp modelId="{F2EF8BAB-5229-0C4C-9B30-3C91CD0C4F9E}">
      <dsp:nvSpPr>
        <dsp:cNvPr id="0" name=""/>
        <dsp:cNvSpPr/>
      </dsp:nvSpPr>
      <dsp:spPr>
        <a:xfrm>
          <a:off x="0" y="841792"/>
          <a:ext cx="10058399" cy="6236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Coordinate with the CAN and/or police for back up if needed</a:t>
          </a:r>
        </a:p>
      </dsp:txBody>
      <dsp:txXfrm>
        <a:off x="30442" y="872234"/>
        <a:ext cx="9997515" cy="562726"/>
      </dsp:txXfrm>
    </dsp:sp>
    <dsp:sp modelId="{3EC2E8E2-2792-4CCC-9545-E395A8FBA288}">
      <dsp:nvSpPr>
        <dsp:cNvPr id="0" name=""/>
        <dsp:cNvSpPr/>
      </dsp:nvSpPr>
      <dsp:spPr>
        <a:xfrm>
          <a:off x="0" y="1540282"/>
          <a:ext cx="10058399" cy="6236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t>Always tell a team member where you will be and when you will return</a:t>
          </a:r>
        </a:p>
      </dsp:txBody>
      <dsp:txXfrm>
        <a:off x="30442" y="1570724"/>
        <a:ext cx="9997515" cy="562726"/>
      </dsp:txXfrm>
    </dsp:sp>
    <dsp:sp modelId="{ACCA268C-CE6C-47AD-AC71-B470FC91F136}">
      <dsp:nvSpPr>
        <dsp:cNvPr id="0" name=""/>
        <dsp:cNvSpPr/>
      </dsp:nvSpPr>
      <dsp:spPr>
        <a:xfrm>
          <a:off x="0" y="2238773"/>
          <a:ext cx="10058399" cy="6236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t>A working vehicle</a:t>
          </a:r>
        </a:p>
      </dsp:txBody>
      <dsp:txXfrm>
        <a:off x="30442" y="2269215"/>
        <a:ext cx="9997515" cy="562726"/>
      </dsp:txXfrm>
    </dsp:sp>
    <dsp:sp modelId="{A2F1E94D-05BD-47DA-A414-BB18FB33DF46}">
      <dsp:nvSpPr>
        <dsp:cNvPr id="0" name=""/>
        <dsp:cNvSpPr/>
      </dsp:nvSpPr>
      <dsp:spPr>
        <a:xfrm>
          <a:off x="0" y="2937263"/>
          <a:ext cx="10058399" cy="6236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t>A charged cell phone</a:t>
          </a:r>
        </a:p>
      </dsp:txBody>
      <dsp:txXfrm>
        <a:off x="30442" y="2967705"/>
        <a:ext cx="9997515" cy="562726"/>
      </dsp:txXfrm>
    </dsp:sp>
    <dsp:sp modelId="{3E0CF4D0-9608-4FE4-B6C2-EBB2F523B8E9}">
      <dsp:nvSpPr>
        <dsp:cNvPr id="0" name=""/>
        <dsp:cNvSpPr/>
      </dsp:nvSpPr>
      <dsp:spPr>
        <a:xfrm>
          <a:off x="0" y="3635753"/>
          <a:ext cx="10058399" cy="6236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t>Good judgement and your gut</a:t>
          </a:r>
        </a:p>
      </dsp:txBody>
      <dsp:txXfrm>
        <a:off x="30442" y="3666195"/>
        <a:ext cx="9997515" cy="562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A0BA6-C5DE-4CC8-BD91-89655A2287DB}">
      <dsp:nvSpPr>
        <dsp:cNvPr id="0" name=""/>
        <dsp:cNvSpPr/>
      </dsp:nvSpPr>
      <dsp:spPr>
        <a:xfrm>
          <a:off x="0" y="16549"/>
          <a:ext cx="11074400" cy="879840"/>
        </a:xfrm>
        <a:prstGeom prst="roundRect">
          <a:avLst/>
        </a:prstGeom>
        <a:solidFill>
          <a:schemeClr val="accent1">
            <a:lumMod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Engagement begins the first time you meet a person.</a:t>
          </a:r>
        </a:p>
      </dsp:txBody>
      <dsp:txXfrm>
        <a:off x="42950" y="59499"/>
        <a:ext cx="10988500" cy="793940"/>
      </dsp:txXfrm>
    </dsp:sp>
    <dsp:sp modelId="{EC217A04-8F09-469F-9F4C-8DC30DBA1575}">
      <dsp:nvSpPr>
        <dsp:cNvPr id="0" name=""/>
        <dsp:cNvSpPr/>
      </dsp:nvSpPr>
      <dsp:spPr>
        <a:xfrm>
          <a:off x="0" y="1031749"/>
          <a:ext cx="11074400" cy="879840"/>
        </a:xfrm>
        <a:prstGeom prst="roundRect">
          <a:avLst/>
        </a:prstGeom>
        <a:solidFill>
          <a:schemeClr val="accent1">
            <a:lumMod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Engagement  is a way of being with a person and sets the tone for all future interactions.</a:t>
          </a:r>
        </a:p>
      </dsp:txBody>
      <dsp:txXfrm>
        <a:off x="42950" y="1074699"/>
        <a:ext cx="10988500" cy="793940"/>
      </dsp:txXfrm>
    </dsp:sp>
    <dsp:sp modelId="{E3FF180B-0818-4207-8ADF-D07EB03ABBF4}">
      <dsp:nvSpPr>
        <dsp:cNvPr id="0" name=""/>
        <dsp:cNvSpPr/>
      </dsp:nvSpPr>
      <dsp:spPr>
        <a:xfrm>
          <a:off x="0" y="2046949"/>
          <a:ext cx="11074400" cy="879840"/>
        </a:xfrm>
        <a:prstGeom prst="roundRect">
          <a:avLst/>
        </a:prstGeom>
        <a:solidFill>
          <a:schemeClr val="accent1">
            <a:lumMod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Listen to each persons story, what their concerns are, what they want.</a:t>
          </a:r>
        </a:p>
      </dsp:txBody>
      <dsp:txXfrm>
        <a:off x="42950" y="2089899"/>
        <a:ext cx="10988500" cy="793940"/>
      </dsp:txXfrm>
    </dsp:sp>
    <dsp:sp modelId="{3C2CB571-AA25-4AE1-80C6-459EDFA1C2B6}">
      <dsp:nvSpPr>
        <dsp:cNvPr id="0" name=""/>
        <dsp:cNvSpPr/>
      </dsp:nvSpPr>
      <dsp:spPr>
        <a:xfrm>
          <a:off x="0" y="3062149"/>
          <a:ext cx="11074400" cy="879840"/>
        </a:xfrm>
        <a:prstGeom prst="roundRect">
          <a:avLst/>
        </a:prstGeom>
        <a:solidFill>
          <a:schemeClr val="accent1">
            <a:lumMod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Evaluate each person, assessing what they tell us, where they live, how they interact with their surroundings.</a:t>
          </a:r>
        </a:p>
      </dsp:txBody>
      <dsp:txXfrm>
        <a:off x="42950" y="3105099"/>
        <a:ext cx="10988500" cy="793940"/>
      </dsp:txXfrm>
    </dsp:sp>
    <dsp:sp modelId="{822065D9-CE9E-4ED6-B4C2-130D2A5A9630}">
      <dsp:nvSpPr>
        <dsp:cNvPr id="0" name=""/>
        <dsp:cNvSpPr/>
      </dsp:nvSpPr>
      <dsp:spPr>
        <a:xfrm>
          <a:off x="0" y="4077349"/>
          <a:ext cx="11074400" cy="879840"/>
        </a:xfrm>
        <a:prstGeom prst="roundRect">
          <a:avLst/>
        </a:prstGeom>
        <a:solidFill>
          <a:schemeClr val="accent1">
            <a:lumMod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Seek information from HMIS, the CAN, the police, EMS, and homeless and mainstream service providers that have had interactions with each person.</a:t>
          </a:r>
        </a:p>
      </dsp:txBody>
      <dsp:txXfrm>
        <a:off x="42950" y="4120299"/>
        <a:ext cx="10988500" cy="7939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5A82D-D184-4B22-A63C-A15FB92BBD65}">
      <dsp:nvSpPr>
        <dsp:cNvPr id="0" name=""/>
        <dsp:cNvSpPr/>
      </dsp:nvSpPr>
      <dsp:spPr>
        <a:xfrm>
          <a:off x="0" y="600"/>
          <a:ext cx="631444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E2D18A-1C92-4C78-AB4C-3AA6756FCBF8}">
      <dsp:nvSpPr>
        <dsp:cNvPr id="0" name=""/>
        <dsp:cNvSpPr/>
      </dsp:nvSpPr>
      <dsp:spPr>
        <a:xfrm>
          <a:off x="0" y="600"/>
          <a:ext cx="6314440" cy="984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What are the options?</a:t>
          </a:r>
          <a:endParaRPr lang="en-US" sz="2700" kern="1200" dirty="0"/>
        </a:p>
      </dsp:txBody>
      <dsp:txXfrm>
        <a:off x="0" y="600"/>
        <a:ext cx="6314440" cy="984263"/>
      </dsp:txXfrm>
    </dsp:sp>
    <dsp:sp modelId="{2A59B22D-0CD2-4012-8415-AC0AB786005E}">
      <dsp:nvSpPr>
        <dsp:cNvPr id="0" name=""/>
        <dsp:cNvSpPr/>
      </dsp:nvSpPr>
      <dsp:spPr>
        <a:xfrm>
          <a:off x="0" y="984864"/>
          <a:ext cx="631444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8CBA05-D3BA-407D-B01D-B8C4F0DDE80E}">
      <dsp:nvSpPr>
        <dsp:cNvPr id="0" name=""/>
        <dsp:cNvSpPr/>
      </dsp:nvSpPr>
      <dsp:spPr>
        <a:xfrm>
          <a:off x="0" y="984864"/>
          <a:ext cx="6314440" cy="984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What are the eligibility requirements?</a:t>
          </a:r>
          <a:endParaRPr lang="en-US" sz="2700" kern="1200" dirty="0"/>
        </a:p>
      </dsp:txBody>
      <dsp:txXfrm>
        <a:off x="0" y="984864"/>
        <a:ext cx="6314440" cy="984263"/>
      </dsp:txXfrm>
    </dsp:sp>
    <dsp:sp modelId="{2067AA66-6A1F-4C87-9C53-2B5A111E11D2}">
      <dsp:nvSpPr>
        <dsp:cNvPr id="0" name=""/>
        <dsp:cNvSpPr/>
      </dsp:nvSpPr>
      <dsp:spPr>
        <a:xfrm>
          <a:off x="0" y="1969128"/>
          <a:ext cx="631444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C78EF1-0641-454B-9101-81E125C7B209}">
      <dsp:nvSpPr>
        <dsp:cNvPr id="0" name=""/>
        <dsp:cNvSpPr/>
      </dsp:nvSpPr>
      <dsp:spPr>
        <a:xfrm>
          <a:off x="0" y="1969128"/>
          <a:ext cx="6314440" cy="984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What are the rights?</a:t>
          </a:r>
          <a:endParaRPr lang="en-US" sz="2700" kern="1200" dirty="0"/>
        </a:p>
      </dsp:txBody>
      <dsp:txXfrm>
        <a:off x="0" y="1969128"/>
        <a:ext cx="6314440" cy="984263"/>
      </dsp:txXfrm>
    </dsp:sp>
    <dsp:sp modelId="{4FC0C281-3615-4C02-A44B-19ACFEC755FA}">
      <dsp:nvSpPr>
        <dsp:cNvPr id="0" name=""/>
        <dsp:cNvSpPr/>
      </dsp:nvSpPr>
      <dsp:spPr>
        <a:xfrm>
          <a:off x="0" y="2953391"/>
          <a:ext cx="631444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62BC07-1E83-49FF-96E1-42C0EDCBBE6B}">
      <dsp:nvSpPr>
        <dsp:cNvPr id="0" name=""/>
        <dsp:cNvSpPr/>
      </dsp:nvSpPr>
      <dsp:spPr>
        <a:xfrm>
          <a:off x="0" y="2953391"/>
          <a:ext cx="6314440" cy="984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What are the responsibilities?</a:t>
          </a:r>
          <a:endParaRPr lang="en-US" sz="2700" kern="1200" dirty="0"/>
        </a:p>
      </dsp:txBody>
      <dsp:txXfrm>
        <a:off x="0" y="2953391"/>
        <a:ext cx="6314440" cy="984263"/>
      </dsp:txXfrm>
    </dsp:sp>
    <dsp:sp modelId="{05EB87D5-A63E-465C-9961-3E5239B0A0B9}">
      <dsp:nvSpPr>
        <dsp:cNvPr id="0" name=""/>
        <dsp:cNvSpPr/>
      </dsp:nvSpPr>
      <dsp:spPr>
        <a:xfrm>
          <a:off x="0" y="3937655"/>
          <a:ext cx="631444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07C0B3-CB03-4006-8BF0-1CB5260EDBD7}">
      <dsp:nvSpPr>
        <dsp:cNvPr id="0" name=""/>
        <dsp:cNvSpPr/>
      </dsp:nvSpPr>
      <dsp:spPr>
        <a:xfrm>
          <a:off x="0" y="3937655"/>
          <a:ext cx="6314440" cy="984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How does it connect to what people want?</a:t>
          </a:r>
          <a:endParaRPr lang="en-US" sz="2700" kern="1200" dirty="0"/>
        </a:p>
      </dsp:txBody>
      <dsp:txXfrm>
        <a:off x="0" y="3937655"/>
        <a:ext cx="6314440" cy="9842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B6B5F-5E07-4C2E-BA31-347A50313AB3}">
      <dsp:nvSpPr>
        <dsp:cNvPr id="0" name=""/>
        <dsp:cNvSpPr/>
      </dsp:nvSpPr>
      <dsp:spPr>
        <a:xfrm>
          <a:off x="0" y="0"/>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7EEE41-FB8D-4923-B709-25B35B9BEA7B}">
      <dsp:nvSpPr>
        <dsp:cNvPr id="0" name=""/>
        <dsp:cNvSpPr/>
      </dsp:nvSpPr>
      <dsp:spPr>
        <a:xfrm>
          <a:off x="0" y="0"/>
          <a:ext cx="10058399" cy="5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Location</a:t>
          </a:r>
        </a:p>
      </dsp:txBody>
      <dsp:txXfrm>
        <a:off x="0" y="0"/>
        <a:ext cx="10058399" cy="502840"/>
      </dsp:txXfrm>
    </dsp:sp>
    <dsp:sp modelId="{7268E0B2-711F-4C8A-94FF-5D41533F4074}">
      <dsp:nvSpPr>
        <dsp:cNvPr id="0" name=""/>
        <dsp:cNvSpPr/>
      </dsp:nvSpPr>
      <dsp:spPr>
        <a:xfrm>
          <a:off x="0" y="502840"/>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0226AC-7B37-4B26-BD43-DC38DA8C9D84}">
      <dsp:nvSpPr>
        <dsp:cNvPr id="0" name=""/>
        <dsp:cNvSpPr/>
      </dsp:nvSpPr>
      <dsp:spPr>
        <a:xfrm>
          <a:off x="0" y="502840"/>
          <a:ext cx="10058399" cy="5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Access to Transportation</a:t>
          </a:r>
        </a:p>
      </dsp:txBody>
      <dsp:txXfrm>
        <a:off x="0" y="502840"/>
        <a:ext cx="10058399" cy="502840"/>
      </dsp:txXfrm>
    </dsp:sp>
    <dsp:sp modelId="{BE8E23CB-9D60-42AA-BD2D-EAE1ED76CE59}">
      <dsp:nvSpPr>
        <dsp:cNvPr id="0" name=""/>
        <dsp:cNvSpPr/>
      </dsp:nvSpPr>
      <dsp:spPr>
        <a:xfrm>
          <a:off x="0" y="1005681"/>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8AA159-FE4D-4E67-BA70-B1BC5C50B3F2}">
      <dsp:nvSpPr>
        <dsp:cNvPr id="0" name=""/>
        <dsp:cNvSpPr/>
      </dsp:nvSpPr>
      <dsp:spPr>
        <a:xfrm>
          <a:off x="0" y="1005681"/>
          <a:ext cx="10058399" cy="5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Proximity to Significant Others</a:t>
          </a:r>
        </a:p>
      </dsp:txBody>
      <dsp:txXfrm>
        <a:off x="0" y="1005681"/>
        <a:ext cx="10058399" cy="502840"/>
      </dsp:txXfrm>
    </dsp:sp>
    <dsp:sp modelId="{C752671C-8F73-4BC1-A502-CA447196F76D}">
      <dsp:nvSpPr>
        <dsp:cNvPr id="0" name=""/>
        <dsp:cNvSpPr/>
      </dsp:nvSpPr>
      <dsp:spPr>
        <a:xfrm>
          <a:off x="0" y="1508521"/>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0C2300-83BA-46E1-8AD9-FDF35576B472}">
      <dsp:nvSpPr>
        <dsp:cNvPr id="0" name=""/>
        <dsp:cNvSpPr/>
      </dsp:nvSpPr>
      <dsp:spPr>
        <a:xfrm>
          <a:off x="0" y="1508521"/>
          <a:ext cx="10058399" cy="5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Proximity to Services</a:t>
          </a:r>
        </a:p>
      </dsp:txBody>
      <dsp:txXfrm>
        <a:off x="0" y="1508521"/>
        <a:ext cx="10058399" cy="502840"/>
      </dsp:txXfrm>
    </dsp:sp>
    <dsp:sp modelId="{41445361-4E93-45B9-818A-BD892144FFC8}">
      <dsp:nvSpPr>
        <dsp:cNvPr id="0" name=""/>
        <dsp:cNvSpPr/>
      </dsp:nvSpPr>
      <dsp:spPr>
        <a:xfrm>
          <a:off x="0" y="2011362"/>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30C22E-3EA7-4FF9-94D6-71C828F44EE3}">
      <dsp:nvSpPr>
        <dsp:cNvPr id="0" name=""/>
        <dsp:cNvSpPr/>
      </dsp:nvSpPr>
      <dsp:spPr>
        <a:xfrm>
          <a:off x="0" y="2011362"/>
          <a:ext cx="10058399" cy="5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Unit Size and  Housing Density</a:t>
          </a:r>
        </a:p>
      </dsp:txBody>
      <dsp:txXfrm>
        <a:off x="0" y="2011362"/>
        <a:ext cx="10058399" cy="502840"/>
      </dsp:txXfrm>
    </dsp:sp>
    <dsp:sp modelId="{79347B52-ED32-4E31-8308-2917A90A9F23}">
      <dsp:nvSpPr>
        <dsp:cNvPr id="0" name=""/>
        <dsp:cNvSpPr/>
      </dsp:nvSpPr>
      <dsp:spPr>
        <a:xfrm>
          <a:off x="0" y="2514203"/>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46722C-3E0F-43C6-9805-76FC19B1F968}">
      <dsp:nvSpPr>
        <dsp:cNvPr id="0" name=""/>
        <dsp:cNvSpPr/>
      </dsp:nvSpPr>
      <dsp:spPr>
        <a:xfrm>
          <a:off x="0" y="2514203"/>
          <a:ext cx="10058399" cy="5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Pets</a:t>
          </a:r>
        </a:p>
      </dsp:txBody>
      <dsp:txXfrm>
        <a:off x="0" y="2514203"/>
        <a:ext cx="10058399" cy="502840"/>
      </dsp:txXfrm>
    </dsp:sp>
    <dsp:sp modelId="{823B6A68-7439-4BFB-B226-9F13286B026D}">
      <dsp:nvSpPr>
        <dsp:cNvPr id="0" name=""/>
        <dsp:cNvSpPr/>
      </dsp:nvSpPr>
      <dsp:spPr>
        <a:xfrm>
          <a:off x="0" y="3017043"/>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19B444-E099-4064-B0DF-5135D527A6D6}">
      <dsp:nvSpPr>
        <dsp:cNvPr id="0" name=""/>
        <dsp:cNvSpPr/>
      </dsp:nvSpPr>
      <dsp:spPr>
        <a:xfrm>
          <a:off x="0" y="3017043"/>
          <a:ext cx="10058399" cy="5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Ideal v. Acceptable, Negotiable/Non-Negotiable</a:t>
          </a:r>
        </a:p>
      </dsp:txBody>
      <dsp:txXfrm>
        <a:off x="0" y="3017043"/>
        <a:ext cx="10058399" cy="502840"/>
      </dsp:txXfrm>
    </dsp:sp>
    <dsp:sp modelId="{32F093D6-005A-416B-81DF-57E34D573DCF}">
      <dsp:nvSpPr>
        <dsp:cNvPr id="0" name=""/>
        <dsp:cNvSpPr/>
      </dsp:nvSpPr>
      <dsp:spPr>
        <a:xfrm>
          <a:off x="0" y="3519884"/>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006AB6-C4BD-41CF-AB76-5B6EDF948E32}">
      <dsp:nvSpPr>
        <dsp:cNvPr id="0" name=""/>
        <dsp:cNvSpPr/>
      </dsp:nvSpPr>
      <dsp:spPr>
        <a:xfrm>
          <a:off x="0" y="3519884"/>
          <a:ext cx="10058399" cy="5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solidFill>
                <a:schemeClr val="tx1"/>
              </a:solidFill>
            </a:rPr>
            <a:t>Attached: Housing Planning Discussion Framework</a:t>
          </a:r>
        </a:p>
      </dsp:txBody>
      <dsp:txXfrm>
        <a:off x="0" y="3519884"/>
        <a:ext cx="10058399" cy="5028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6037E-A06C-4155-953B-49765735F6C4}">
      <dsp:nvSpPr>
        <dsp:cNvPr id="0" name=""/>
        <dsp:cNvSpPr/>
      </dsp:nvSpPr>
      <dsp:spPr>
        <a:xfrm>
          <a:off x="-169656" y="0"/>
          <a:ext cx="3889022" cy="3889022"/>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682FD1-EF84-41A9-9D3F-5F8F2F9707B6}">
      <dsp:nvSpPr>
        <dsp:cNvPr id="0" name=""/>
        <dsp:cNvSpPr/>
      </dsp:nvSpPr>
      <dsp:spPr>
        <a:xfrm>
          <a:off x="1435541" y="0"/>
          <a:ext cx="10020950" cy="3889022"/>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Allow other tenants the peaceful enjoyment of homes</a:t>
          </a:r>
        </a:p>
      </dsp:txBody>
      <dsp:txXfrm>
        <a:off x="1435541" y="0"/>
        <a:ext cx="10020950" cy="486128"/>
      </dsp:txXfrm>
    </dsp:sp>
    <dsp:sp modelId="{BD0E5A82-34F5-449B-8FBD-057E17DA080F}">
      <dsp:nvSpPr>
        <dsp:cNvPr id="0" name=""/>
        <dsp:cNvSpPr/>
      </dsp:nvSpPr>
      <dsp:spPr>
        <a:xfrm>
          <a:off x="170633" y="486128"/>
          <a:ext cx="3208441" cy="3208441"/>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62FCD7-11A5-4836-A639-21B5113FE69E}">
      <dsp:nvSpPr>
        <dsp:cNvPr id="0" name=""/>
        <dsp:cNvSpPr/>
      </dsp:nvSpPr>
      <dsp:spPr>
        <a:xfrm>
          <a:off x="1435541" y="486128"/>
          <a:ext cx="10020950" cy="3208441"/>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Make required rent payment on time</a:t>
          </a:r>
        </a:p>
      </dsp:txBody>
      <dsp:txXfrm>
        <a:off x="1435541" y="486128"/>
        <a:ext cx="10020950" cy="486129"/>
      </dsp:txXfrm>
    </dsp:sp>
    <dsp:sp modelId="{98E05D73-311E-42FF-9190-56E73CB9D330}">
      <dsp:nvSpPr>
        <dsp:cNvPr id="0" name=""/>
        <dsp:cNvSpPr/>
      </dsp:nvSpPr>
      <dsp:spPr>
        <a:xfrm>
          <a:off x="510923" y="972258"/>
          <a:ext cx="2527861" cy="2527861"/>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C472F8-29BF-4911-A6A1-A7B8C45E7CE1}">
      <dsp:nvSpPr>
        <dsp:cNvPr id="0" name=""/>
        <dsp:cNvSpPr/>
      </dsp:nvSpPr>
      <dsp:spPr>
        <a:xfrm>
          <a:off x="1435541" y="972258"/>
          <a:ext cx="10020950" cy="2527861"/>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Keep unit free of health and safety hazards</a:t>
          </a:r>
        </a:p>
      </dsp:txBody>
      <dsp:txXfrm>
        <a:off x="1435541" y="972258"/>
        <a:ext cx="10020950" cy="486125"/>
      </dsp:txXfrm>
    </dsp:sp>
    <dsp:sp modelId="{DA6732F1-ED09-4132-93BE-C7CAFE9B498F}">
      <dsp:nvSpPr>
        <dsp:cNvPr id="0" name=""/>
        <dsp:cNvSpPr/>
      </dsp:nvSpPr>
      <dsp:spPr>
        <a:xfrm>
          <a:off x="851211" y="1458383"/>
          <a:ext cx="1847285" cy="1847285"/>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538A46-14EC-447C-935D-1A8767C77D10}">
      <dsp:nvSpPr>
        <dsp:cNvPr id="0" name=""/>
        <dsp:cNvSpPr/>
      </dsp:nvSpPr>
      <dsp:spPr>
        <a:xfrm>
          <a:off x="1435541" y="1458383"/>
          <a:ext cx="10020950" cy="1847285"/>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Only allow people on the lease to live there</a:t>
          </a:r>
        </a:p>
      </dsp:txBody>
      <dsp:txXfrm>
        <a:off x="1435541" y="1458383"/>
        <a:ext cx="10020950" cy="486128"/>
      </dsp:txXfrm>
    </dsp:sp>
    <dsp:sp modelId="{F011DB7B-662A-469C-9B3E-7A40DCC9B6A4}">
      <dsp:nvSpPr>
        <dsp:cNvPr id="0" name=""/>
        <dsp:cNvSpPr/>
      </dsp:nvSpPr>
      <dsp:spPr>
        <a:xfrm>
          <a:off x="1191501" y="1944512"/>
          <a:ext cx="1166705" cy="1166705"/>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188CDE-1A02-4B80-815D-5BE670BC8348}">
      <dsp:nvSpPr>
        <dsp:cNvPr id="0" name=""/>
        <dsp:cNvSpPr/>
      </dsp:nvSpPr>
      <dsp:spPr>
        <a:xfrm>
          <a:off x="1435541" y="1944512"/>
          <a:ext cx="10020950" cy="1166705"/>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No criminal activity in unit, common areas or grounds</a:t>
          </a:r>
        </a:p>
      </dsp:txBody>
      <dsp:txXfrm>
        <a:off x="1435541" y="1944512"/>
        <a:ext cx="10020950" cy="486129"/>
      </dsp:txXfrm>
    </dsp:sp>
    <dsp:sp modelId="{04B5A5CF-4C08-4A95-8F04-AFD35A11A41B}">
      <dsp:nvSpPr>
        <dsp:cNvPr id="0" name=""/>
        <dsp:cNvSpPr/>
      </dsp:nvSpPr>
      <dsp:spPr>
        <a:xfrm>
          <a:off x="1531791" y="2430641"/>
          <a:ext cx="486125" cy="486125"/>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84DBF7-05A5-425B-A903-2FC5279B2335}">
      <dsp:nvSpPr>
        <dsp:cNvPr id="0" name=""/>
        <dsp:cNvSpPr/>
      </dsp:nvSpPr>
      <dsp:spPr>
        <a:xfrm>
          <a:off x="1435541" y="2430641"/>
          <a:ext cx="10020950" cy="486125"/>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Keep utilities current and paid</a:t>
          </a:r>
        </a:p>
      </dsp:txBody>
      <dsp:txXfrm>
        <a:off x="1435541" y="2430641"/>
        <a:ext cx="10020950" cy="4861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B0260-7A07-4BA9-BDAA-1525679C64D8}">
      <dsp:nvSpPr>
        <dsp:cNvPr id="0" name=""/>
        <dsp:cNvSpPr/>
      </dsp:nvSpPr>
      <dsp:spPr>
        <a:xfrm>
          <a:off x="0" y="251546"/>
          <a:ext cx="10115204" cy="1352017"/>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Behavior-specific (people have different motivations around different issues)</a:t>
          </a:r>
        </a:p>
      </dsp:txBody>
      <dsp:txXfrm>
        <a:off x="66000" y="317546"/>
        <a:ext cx="9983204" cy="1220017"/>
      </dsp:txXfrm>
    </dsp:sp>
    <dsp:sp modelId="{8E259C81-A8AE-4A41-9605-264026C4A5A7}">
      <dsp:nvSpPr>
        <dsp:cNvPr id="0" name=""/>
        <dsp:cNvSpPr/>
      </dsp:nvSpPr>
      <dsp:spPr>
        <a:xfrm>
          <a:off x="0" y="1672683"/>
          <a:ext cx="10115204" cy="101390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Person-specific (each person is motivated to change by unique factors)</a:t>
          </a:r>
        </a:p>
      </dsp:txBody>
      <dsp:txXfrm>
        <a:off x="49495" y="1722178"/>
        <a:ext cx="10016214" cy="914919"/>
      </dsp:txXfrm>
    </dsp:sp>
    <dsp:sp modelId="{12C273FA-0006-4350-A3B5-956C43F8C039}">
      <dsp:nvSpPr>
        <dsp:cNvPr id="0" name=""/>
        <dsp:cNvSpPr/>
      </dsp:nvSpPr>
      <dsp:spPr>
        <a:xfrm>
          <a:off x="0" y="2755712"/>
          <a:ext cx="10115204" cy="88072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Compliance does not equal change </a:t>
          </a:r>
        </a:p>
      </dsp:txBody>
      <dsp:txXfrm>
        <a:off x="42993" y="2798705"/>
        <a:ext cx="10029218" cy="794737"/>
      </dsp:txXfrm>
    </dsp:sp>
    <dsp:sp modelId="{F6D6EC4F-C6A5-4ADF-AD3B-1F53E9FBB3E6}">
      <dsp:nvSpPr>
        <dsp:cNvPr id="0" name=""/>
        <dsp:cNvSpPr/>
      </dsp:nvSpPr>
      <dsp:spPr>
        <a:xfrm>
          <a:off x="0" y="3636435"/>
          <a:ext cx="10115204" cy="634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1158"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a:t>Change that occurs because of external pressure tends to be short lived</a:t>
          </a:r>
        </a:p>
        <a:p>
          <a:pPr marL="171450" lvl="1" indent="-171450" algn="l" defTabSz="800100" rtl="0">
            <a:lnSpc>
              <a:spcPct val="90000"/>
            </a:lnSpc>
            <a:spcBef>
              <a:spcPct val="0"/>
            </a:spcBef>
            <a:spcAft>
              <a:spcPct val="20000"/>
            </a:spcAft>
            <a:buChar char="•"/>
          </a:pPr>
          <a:r>
            <a:rPr lang="en-US" sz="1800" kern="1200" dirty="0"/>
            <a:t>More that someone “owns” (internalizes) the reasons for change, the more likely change will endure</a:t>
          </a:r>
        </a:p>
      </dsp:txBody>
      <dsp:txXfrm>
        <a:off x="0" y="3636435"/>
        <a:ext cx="10115204" cy="6343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7E755-ADB8-4E8F-8C59-79ABC14277EB}">
      <dsp:nvSpPr>
        <dsp:cNvPr id="0" name=""/>
        <dsp:cNvSpPr/>
      </dsp:nvSpPr>
      <dsp:spPr>
        <a:xfrm>
          <a:off x="0" y="67949"/>
          <a:ext cx="6492875" cy="16497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kern="1200" dirty="0"/>
            <a:t>Change is always hard and motivation gets you through it – must feel confident and important to change</a:t>
          </a:r>
        </a:p>
      </dsp:txBody>
      <dsp:txXfrm>
        <a:off x="80532" y="148481"/>
        <a:ext cx="6331811" cy="1488636"/>
      </dsp:txXfrm>
    </dsp:sp>
    <dsp:sp modelId="{3943581B-1C35-4D15-ADA1-D268DC169032}">
      <dsp:nvSpPr>
        <dsp:cNvPr id="0" name=""/>
        <dsp:cNvSpPr/>
      </dsp:nvSpPr>
      <dsp:spPr>
        <a:xfrm>
          <a:off x="0" y="1804049"/>
          <a:ext cx="6492875" cy="16497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kern="1200" dirty="0"/>
            <a:t>Motivation fluctuates from one time and situation to another; not a fixed trait</a:t>
          </a:r>
        </a:p>
      </dsp:txBody>
      <dsp:txXfrm>
        <a:off x="80532" y="1884581"/>
        <a:ext cx="6331811" cy="1488636"/>
      </dsp:txXfrm>
    </dsp:sp>
    <dsp:sp modelId="{243A89B8-28DF-45C3-A4F3-269B59ED9D32}">
      <dsp:nvSpPr>
        <dsp:cNvPr id="0" name=""/>
        <dsp:cNvSpPr/>
      </dsp:nvSpPr>
      <dsp:spPr>
        <a:xfrm>
          <a:off x="0" y="3540150"/>
          <a:ext cx="6492875" cy="16497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kern="1200" dirty="0"/>
            <a:t>Motivation can be influenced by outside influence; it does not reside solely in the person</a:t>
          </a:r>
        </a:p>
      </dsp:txBody>
      <dsp:txXfrm>
        <a:off x="80532" y="3620682"/>
        <a:ext cx="6331811" cy="14886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5DAA1-19B2-4F19-913B-35A226B0138C}">
      <dsp:nvSpPr>
        <dsp:cNvPr id="0" name=""/>
        <dsp:cNvSpPr/>
      </dsp:nvSpPr>
      <dsp:spPr>
        <a:xfrm rot="5400000">
          <a:off x="6290429" y="-2648875"/>
          <a:ext cx="1098565" cy="6437376"/>
        </a:xfrm>
        <a:prstGeom prst="round2Same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rtl="0">
            <a:lnSpc>
              <a:spcPct val="90000"/>
            </a:lnSpc>
            <a:spcBef>
              <a:spcPct val="0"/>
            </a:spcBef>
            <a:spcAft>
              <a:spcPct val="15000"/>
            </a:spcAft>
            <a:buChar char="•"/>
          </a:pPr>
          <a:r>
            <a:rPr lang="en-US" sz="3100" kern="1200" dirty="0"/>
            <a:t>How can you change if you don’t think it is </a:t>
          </a:r>
          <a:r>
            <a:rPr lang="en-US" sz="3100" u="sng" kern="1200" dirty="0"/>
            <a:t>possible</a:t>
          </a:r>
          <a:r>
            <a:rPr lang="en-US" sz="3100" kern="1200" dirty="0"/>
            <a:t>?</a:t>
          </a:r>
        </a:p>
      </dsp:txBody>
      <dsp:txXfrm rot="-5400000">
        <a:off x="3621024" y="74158"/>
        <a:ext cx="6383748" cy="991309"/>
      </dsp:txXfrm>
    </dsp:sp>
    <dsp:sp modelId="{1B597B22-3281-4ACC-8CE9-F58DC705BF13}">
      <dsp:nvSpPr>
        <dsp:cNvPr id="0" name=""/>
        <dsp:cNvSpPr/>
      </dsp:nvSpPr>
      <dsp:spPr>
        <a:xfrm>
          <a:off x="0" y="2368"/>
          <a:ext cx="3621024" cy="1134887"/>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rtl="0">
            <a:lnSpc>
              <a:spcPct val="90000"/>
            </a:lnSpc>
            <a:spcBef>
              <a:spcPct val="0"/>
            </a:spcBef>
            <a:spcAft>
              <a:spcPct val="35000"/>
            </a:spcAft>
            <a:buNone/>
          </a:pPr>
          <a:r>
            <a:rPr lang="en-US" sz="4300" kern="1200" dirty="0"/>
            <a:t>HOPE</a:t>
          </a:r>
        </a:p>
      </dsp:txBody>
      <dsp:txXfrm>
        <a:off x="55401" y="57769"/>
        <a:ext cx="3510222" cy="1024085"/>
      </dsp:txXfrm>
    </dsp:sp>
    <dsp:sp modelId="{F3CF9114-46A4-4A1F-84CB-19DAF3269F89}">
      <dsp:nvSpPr>
        <dsp:cNvPr id="0" name=""/>
        <dsp:cNvSpPr/>
      </dsp:nvSpPr>
      <dsp:spPr>
        <a:xfrm rot="5400000">
          <a:off x="6290429" y="-1326168"/>
          <a:ext cx="1098565" cy="6437376"/>
        </a:xfrm>
        <a:prstGeom prst="round2Same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rtl="0">
            <a:lnSpc>
              <a:spcPct val="90000"/>
            </a:lnSpc>
            <a:spcBef>
              <a:spcPct val="0"/>
            </a:spcBef>
            <a:spcAft>
              <a:spcPct val="15000"/>
            </a:spcAft>
            <a:buChar char="•"/>
          </a:pPr>
          <a:r>
            <a:rPr lang="en-US" sz="3100" kern="1200" dirty="0"/>
            <a:t>How can you change if you don’t think it is </a:t>
          </a:r>
          <a:r>
            <a:rPr lang="en-US" sz="3100" u="sng" kern="1200" dirty="0"/>
            <a:t>important</a:t>
          </a:r>
          <a:r>
            <a:rPr lang="en-US" sz="3100" kern="1200" dirty="0"/>
            <a:t>?</a:t>
          </a:r>
        </a:p>
      </dsp:txBody>
      <dsp:txXfrm rot="-5400000">
        <a:off x="3621024" y="1396865"/>
        <a:ext cx="6383748" cy="991309"/>
      </dsp:txXfrm>
    </dsp:sp>
    <dsp:sp modelId="{7E1E6D91-80BA-45BD-A762-22E697DA097D}">
      <dsp:nvSpPr>
        <dsp:cNvPr id="0" name=""/>
        <dsp:cNvSpPr/>
      </dsp:nvSpPr>
      <dsp:spPr>
        <a:xfrm>
          <a:off x="0" y="1205916"/>
          <a:ext cx="3621024" cy="1373207"/>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rtl="0">
            <a:lnSpc>
              <a:spcPct val="90000"/>
            </a:lnSpc>
            <a:spcBef>
              <a:spcPct val="0"/>
            </a:spcBef>
            <a:spcAft>
              <a:spcPct val="35000"/>
            </a:spcAft>
            <a:buNone/>
          </a:pPr>
          <a:r>
            <a:rPr lang="en-US" sz="4300" kern="1200" dirty="0"/>
            <a:t>MEANING</a:t>
          </a:r>
        </a:p>
      </dsp:txBody>
      <dsp:txXfrm>
        <a:off x="67034" y="1272950"/>
        <a:ext cx="3486956" cy="1239139"/>
      </dsp:txXfrm>
    </dsp:sp>
    <dsp:sp modelId="{573C75E0-0153-4EFA-9ADB-EFFF1F2AB8FB}">
      <dsp:nvSpPr>
        <dsp:cNvPr id="0" name=""/>
        <dsp:cNvSpPr/>
      </dsp:nvSpPr>
      <dsp:spPr>
        <a:xfrm rot="5400000">
          <a:off x="6290429" y="115699"/>
          <a:ext cx="1098565" cy="6437376"/>
        </a:xfrm>
        <a:prstGeom prst="round2Same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rtl="0">
            <a:lnSpc>
              <a:spcPct val="90000"/>
            </a:lnSpc>
            <a:spcBef>
              <a:spcPct val="0"/>
            </a:spcBef>
            <a:spcAft>
              <a:spcPct val="15000"/>
            </a:spcAft>
            <a:buChar char="•"/>
          </a:pPr>
          <a:r>
            <a:rPr lang="en-US" sz="3100" kern="1200" dirty="0"/>
            <a:t>How can you change if you don’t think </a:t>
          </a:r>
          <a:r>
            <a:rPr lang="en-US" sz="3100" u="sng" kern="1200" dirty="0"/>
            <a:t>you can do it</a:t>
          </a:r>
          <a:r>
            <a:rPr lang="en-US" sz="3100" kern="1200" dirty="0"/>
            <a:t>?</a:t>
          </a:r>
        </a:p>
      </dsp:txBody>
      <dsp:txXfrm rot="-5400000">
        <a:off x="3621024" y="2838732"/>
        <a:ext cx="6383748" cy="991309"/>
      </dsp:txXfrm>
    </dsp:sp>
    <dsp:sp modelId="{2A021EF5-7223-410B-8388-B879D6C7371C}">
      <dsp:nvSpPr>
        <dsp:cNvPr id="0" name=""/>
        <dsp:cNvSpPr/>
      </dsp:nvSpPr>
      <dsp:spPr>
        <a:xfrm>
          <a:off x="0" y="2647783"/>
          <a:ext cx="3621024" cy="1373207"/>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rtl="0">
            <a:lnSpc>
              <a:spcPct val="90000"/>
            </a:lnSpc>
            <a:spcBef>
              <a:spcPct val="0"/>
            </a:spcBef>
            <a:spcAft>
              <a:spcPct val="35000"/>
            </a:spcAft>
            <a:buNone/>
          </a:pPr>
          <a:r>
            <a:rPr lang="en-US" sz="4300" kern="1200" dirty="0"/>
            <a:t>CONFIDENCE</a:t>
          </a:r>
        </a:p>
      </dsp:txBody>
      <dsp:txXfrm>
        <a:off x="67034" y="2714817"/>
        <a:ext cx="3486956" cy="12391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9A4DC-3BA0-487B-9C7C-82F0369E21C5}">
      <dsp:nvSpPr>
        <dsp:cNvPr id="0" name=""/>
        <dsp:cNvSpPr/>
      </dsp:nvSpPr>
      <dsp:spPr>
        <a:xfrm rot="5400000">
          <a:off x="5212419" y="-668528"/>
          <a:ext cx="4578773" cy="706052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t>Outreach staff understand the person’s schedule when they were homeless. </a:t>
          </a:r>
        </a:p>
        <a:p>
          <a:pPr marL="285750" lvl="1" indent="-285750" algn="l" defTabSz="1555750">
            <a:lnSpc>
              <a:spcPct val="90000"/>
            </a:lnSpc>
            <a:spcBef>
              <a:spcPct val="0"/>
            </a:spcBef>
            <a:spcAft>
              <a:spcPct val="15000"/>
            </a:spcAft>
            <a:buChar char="•"/>
          </a:pPr>
          <a:r>
            <a:rPr lang="en-US" sz="3500" b="0" kern="1200" dirty="0"/>
            <a:t>Work or other predictable activities bring structure and purpose to peoples’ lives which helps them to stabilize in the community.</a:t>
          </a:r>
          <a:endParaRPr lang="en-US" sz="3500" kern="1200" dirty="0"/>
        </a:p>
      </dsp:txBody>
      <dsp:txXfrm rot="-5400000">
        <a:off x="3971545" y="795863"/>
        <a:ext cx="6837006" cy="4131739"/>
      </dsp:txXfrm>
    </dsp:sp>
    <dsp:sp modelId="{A3BF6FAE-7586-45F2-A1A3-7886B1858191}">
      <dsp:nvSpPr>
        <dsp:cNvPr id="0" name=""/>
        <dsp:cNvSpPr/>
      </dsp:nvSpPr>
      <dsp:spPr>
        <a:xfrm>
          <a:off x="0" y="0"/>
          <a:ext cx="3971544" cy="5723466"/>
        </a:xfrm>
        <a:prstGeom prst="roundRect">
          <a:avLst/>
        </a:prstGeom>
        <a:solidFill>
          <a:schemeClr val="accent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b="0" kern="1200" dirty="0"/>
            <a:t>Adjusting to the home: establishing a schedule</a:t>
          </a:r>
          <a:endParaRPr lang="en-US" sz="5200" kern="1200" dirty="0"/>
        </a:p>
      </dsp:txBody>
      <dsp:txXfrm>
        <a:off x="193875" y="193875"/>
        <a:ext cx="3583794" cy="5335716"/>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emf"/></Relationships>
</file>

<file path=ppt/drawings/drawing1.xml><?xml version="1.0" encoding="utf-8"?>
<c:userShapes xmlns:c="http://schemas.openxmlformats.org/drawingml/2006/chart">
  <cdr:relSizeAnchor xmlns:cdr="http://schemas.openxmlformats.org/drawingml/2006/chartDrawing">
    <cdr:from>
      <cdr:x>0.84868</cdr:x>
      <cdr:y>0.85932</cdr:y>
    </cdr:from>
    <cdr:to>
      <cdr:x>0.92791</cdr:x>
      <cdr:y>1</cdr:y>
    </cdr:to>
    <cdr:sp macro="" textlink="">
      <cdr:nvSpPr>
        <cdr:cNvPr id="2" name="TextBox 1">
          <a:extLst xmlns:a="http://schemas.openxmlformats.org/drawingml/2006/main">
            <a:ext uri="{FF2B5EF4-FFF2-40B4-BE49-F238E27FC236}">
              <a16:creationId xmlns:a16="http://schemas.microsoft.com/office/drawing/2014/main" id="{96719495-87BB-41C6-A840-4690482B9154}"/>
            </a:ext>
          </a:extLst>
        </cdr:cNvPr>
        <cdr:cNvSpPr txBox="1"/>
      </cdr:nvSpPr>
      <cdr:spPr>
        <a:xfrm xmlns:a="http://schemas.openxmlformats.org/drawingml/2006/main">
          <a:off x="9794790" y="56923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0.84297</cdr:x>
      <cdr:y>0.85044</cdr:y>
    </cdr:from>
    <cdr:to>
      <cdr:x>0.9222</cdr:x>
      <cdr:y>0.90875</cdr:y>
    </cdr:to>
    <cdr:sp macro="" textlink="">
      <cdr:nvSpPr>
        <cdr:cNvPr id="3" name="TextBox 2">
          <a:extLst xmlns:a="http://schemas.openxmlformats.org/drawingml/2006/main">
            <a:ext uri="{FF2B5EF4-FFF2-40B4-BE49-F238E27FC236}">
              <a16:creationId xmlns:a16="http://schemas.microsoft.com/office/drawing/2014/main" id="{29C301A8-2A14-4BAA-8B86-781DF4107AF0}"/>
            </a:ext>
          </a:extLst>
        </cdr:cNvPr>
        <cdr:cNvSpPr txBox="1"/>
      </cdr:nvSpPr>
      <cdr:spPr>
        <a:xfrm xmlns:a="http://schemas.openxmlformats.org/drawingml/2006/main">
          <a:off x="9728888" y="5527590"/>
          <a:ext cx="914400" cy="3789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47742"/>
          </a:xfrm>
          <a:prstGeom prst="rect">
            <a:avLst/>
          </a:prstGeom>
        </p:spPr>
        <p:txBody>
          <a:bodyPr vert="horz" lIns="92930" tIns="46465" rIns="92930" bIns="46465" rtlCol="0"/>
          <a:lstStyle>
            <a:lvl1pPr algn="l">
              <a:defRPr sz="1200"/>
            </a:lvl1pPr>
          </a:lstStyle>
          <a:p>
            <a:endParaRPr lang="en-US" dirty="0"/>
          </a:p>
        </p:txBody>
      </p:sp>
      <p:sp>
        <p:nvSpPr>
          <p:cNvPr id="3" name="Date Placeholder 2"/>
          <p:cNvSpPr>
            <a:spLocks noGrp="1"/>
          </p:cNvSpPr>
          <p:nvPr>
            <p:ph type="dt" sz="quarter" idx="1"/>
          </p:nvPr>
        </p:nvSpPr>
        <p:spPr>
          <a:xfrm>
            <a:off x="5273003" y="0"/>
            <a:ext cx="4033943" cy="347742"/>
          </a:xfrm>
          <a:prstGeom prst="rect">
            <a:avLst/>
          </a:prstGeom>
        </p:spPr>
        <p:txBody>
          <a:bodyPr vert="horz" lIns="92930" tIns="46465" rIns="92930" bIns="46465" rtlCol="0"/>
          <a:lstStyle>
            <a:lvl1pPr algn="r">
              <a:defRPr sz="1200"/>
            </a:lvl1pPr>
          </a:lstStyle>
          <a:p>
            <a:fld id="{8C42E1D0-86ED-9F46-B417-AED8F4E5A960}" type="datetimeFigureOut">
              <a:rPr lang="en-US" smtClean="0"/>
              <a:pPr/>
              <a:t>1/11/19</a:t>
            </a:fld>
            <a:endParaRPr lang="en-US" dirty="0"/>
          </a:p>
        </p:txBody>
      </p:sp>
      <p:sp>
        <p:nvSpPr>
          <p:cNvPr id="4" name="Footer Placeholder 3"/>
          <p:cNvSpPr>
            <a:spLocks noGrp="1"/>
          </p:cNvSpPr>
          <p:nvPr>
            <p:ph type="ftr" sz="quarter" idx="2"/>
          </p:nvPr>
        </p:nvSpPr>
        <p:spPr>
          <a:xfrm>
            <a:off x="0" y="6605889"/>
            <a:ext cx="4033943" cy="347742"/>
          </a:xfrm>
          <a:prstGeom prst="rect">
            <a:avLst/>
          </a:prstGeom>
        </p:spPr>
        <p:txBody>
          <a:bodyPr vert="horz" lIns="92930" tIns="46465" rIns="92930" bIns="46465"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73003" y="6605889"/>
            <a:ext cx="4033943" cy="347742"/>
          </a:xfrm>
          <a:prstGeom prst="rect">
            <a:avLst/>
          </a:prstGeom>
        </p:spPr>
        <p:txBody>
          <a:bodyPr vert="horz" lIns="92930" tIns="46465" rIns="92930" bIns="46465" rtlCol="0" anchor="b"/>
          <a:lstStyle>
            <a:lvl1pPr algn="r">
              <a:defRPr sz="1200"/>
            </a:lvl1pPr>
          </a:lstStyle>
          <a:p>
            <a:fld id="{428AF243-CB14-0D40-9D22-C50690728218}" type="slidenum">
              <a:rPr lang="en-US" smtClean="0"/>
              <a:pPr/>
              <a:t>‹#›</a:t>
            </a:fld>
            <a:endParaRPr lang="en-US" dirty="0"/>
          </a:p>
        </p:txBody>
      </p:sp>
    </p:spTree>
    <p:extLst>
      <p:ext uri="{BB962C8B-B14F-4D97-AF65-F5344CB8AC3E}">
        <p14:creationId xmlns:p14="http://schemas.microsoft.com/office/powerpoint/2010/main" val="24265951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48950"/>
          </a:xfrm>
          <a:prstGeom prst="rect">
            <a:avLst/>
          </a:prstGeom>
        </p:spPr>
        <p:txBody>
          <a:bodyPr vert="horz" lIns="92930" tIns="46465" rIns="92930" bIns="46465" rtlCol="0"/>
          <a:lstStyle>
            <a:lvl1pPr algn="l">
              <a:defRPr sz="1200"/>
            </a:lvl1pPr>
          </a:lstStyle>
          <a:p>
            <a:endParaRPr lang="en-US" dirty="0"/>
          </a:p>
        </p:txBody>
      </p:sp>
      <p:sp>
        <p:nvSpPr>
          <p:cNvPr id="3" name="Date Placeholder 2"/>
          <p:cNvSpPr>
            <a:spLocks noGrp="1"/>
          </p:cNvSpPr>
          <p:nvPr>
            <p:ph type="dt" idx="1"/>
          </p:nvPr>
        </p:nvSpPr>
        <p:spPr>
          <a:xfrm>
            <a:off x="5273003" y="0"/>
            <a:ext cx="4033943" cy="348950"/>
          </a:xfrm>
          <a:prstGeom prst="rect">
            <a:avLst/>
          </a:prstGeom>
        </p:spPr>
        <p:txBody>
          <a:bodyPr vert="horz" lIns="92930" tIns="46465" rIns="92930" bIns="46465" rtlCol="0"/>
          <a:lstStyle>
            <a:lvl1pPr algn="r">
              <a:defRPr sz="1200"/>
            </a:lvl1pPr>
          </a:lstStyle>
          <a:p>
            <a:fld id="{75DF8EE9-9CF9-48F4-8AF7-7D7382EDE4AE}" type="datetimeFigureOut">
              <a:rPr lang="en-US" smtClean="0"/>
              <a:pPr/>
              <a:t>1/11/19</a:t>
            </a:fld>
            <a:endParaRPr lang="en-US" dirty="0"/>
          </a:p>
        </p:txBody>
      </p:sp>
      <p:sp>
        <p:nvSpPr>
          <p:cNvPr id="4" name="Slide Image Placeholder 3"/>
          <p:cNvSpPr>
            <a:spLocks noGrp="1" noRot="1" noChangeAspect="1"/>
          </p:cNvSpPr>
          <p:nvPr>
            <p:ph type="sldImg" idx="2"/>
          </p:nvPr>
        </p:nvSpPr>
        <p:spPr>
          <a:xfrm>
            <a:off x="2568575" y="869950"/>
            <a:ext cx="4171950" cy="2346325"/>
          </a:xfrm>
          <a:prstGeom prst="rect">
            <a:avLst/>
          </a:prstGeom>
          <a:noFill/>
          <a:ln w="12700">
            <a:solidFill>
              <a:prstClr val="black"/>
            </a:solidFill>
          </a:ln>
        </p:spPr>
        <p:txBody>
          <a:bodyPr vert="horz" lIns="92930" tIns="46465" rIns="92930" bIns="46465" rtlCol="0" anchor="ctr"/>
          <a:lstStyle/>
          <a:p>
            <a:endParaRPr lang="en-US" dirty="0"/>
          </a:p>
        </p:txBody>
      </p:sp>
      <p:sp>
        <p:nvSpPr>
          <p:cNvPr id="5" name="Notes Placeholder 4"/>
          <p:cNvSpPr>
            <a:spLocks noGrp="1"/>
          </p:cNvSpPr>
          <p:nvPr>
            <p:ph type="body" sz="quarter" idx="3"/>
          </p:nvPr>
        </p:nvSpPr>
        <p:spPr>
          <a:xfrm>
            <a:off x="930910" y="3347015"/>
            <a:ext cx="7447280" cy="2738468"/>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05889"/>
            <a:ext cx="4033943" cy="348949"/>
          </a:xfrm>
          <a:prstGeom prst="rect">
            <a:avLst/>
          </a:prstGeom>
        </p:spPr>
        <p:txBody>
          <a:bodyPr vert="horz" lIns="92930" tIns="46465" rIns="92930" bIns="46465"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3003" y="6605889"/>
            <a:ext cx="4033943" cy="348949"/>
          </a:xfrm>
          <a:prstGeom prst="rect">
            <a:avLst/>
          </a:prstGeom>
        </p:spPr>
        <p:txBody>
          <a:bodyPr vert="horz" lIns="92930" tIns="46465" rIns="92930" bIns="46465" rtlCol="0" anchor="b"/>
          <a:lstStyle>
            <a:lvl1pPr algn="r">
              <a:defRPr sz="1200"/>
            </a:lvl1pPr>
          </a:lstStyle>
          <a:p>
            <a:fld id="{1CB0AC8D-9C33-4649-8ED2-3455ED8F1DCE}" type="slidenum">
              <a:rPr lang="en-US" smtClean="0"/>
              <a:pPr/>
              <a:t>‹#›</a:t>
            </a:fld>
            <a:endParaRPr lang="en-US" dirty="0"/>
          </a:p>
        </p:txBody>
      </p:sp>
    </p:spTree>
    <p:extLst>
      <p:ext uri="{BB962C8B-B14F-4D97-AF65-F5344CB8AC3E}">
        <p14:creationId xmlns:p14="http://schemas.microsoft.com/office/powerpoint/2010/main" val="15443386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8575" y="869950"/>
            <a:ext cx="4171950" cy="234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1</a:t>
            </a:fld>
            <a:endParaRPr lang="en-US" dirty="0"/>
          </a:p>
        </p:txBody>
      </p:sp>
    </p:spTree>
    <p:extLst>
      <p:ext uri="{BB962C8B-B14F-4D97-AF65-F5344CB8AC3E}">
        <p14:creationId xmlns:p14="http://schemas.microsoft.com/office/powerpoint/2010/main" val="1583211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0475" y="549275"/>
            <a:ext cx="4868863" cy="2738438"/>
          </a:xfrm>
        </p:spPr>
      </p:sp>
      <p:sp>
        <p:nvSpPr>
          <p:cNvPr id="3" name="Notes Placeholder 2"/>
          <p:cNvSpPr>
            <a:spLocks noGrp="1"/>
          </p:cNvSpPr>
          <p:nvPr>
            <p:ph type="body" idx="1"/>
          </p:nvPr>
        </p:nvSpPr>
        <p:spPr/>
        <p:txBody>
          <a:bodyPr/>
          <a:lstStyle/>
          <a:p>
            <a:pPr defTabSz="929221">
              <a:defRPr/>
            </a:pPr>
            <a:r>
              <a:rPr lang="en-US" dirty="0">
                <a:solidFill>
                  <a:prstClr val="black"/>
                </a:solidFill>
              </a:rPr>
              <a:t>Talk Housing</a:t>
            </a:r>
          </a:p>
          <a:p>
            <a:pPr defTabSz="929221">
              <a:defRPr/>
            </a:pPr>
            <a:endParaRPr lang="en-US" dirty="0">
              <a:solidFill>
                <a:prstClr val="black"/>
              </a:solidFill>
            </a:endParaRPr>
          </a:p>
          <a:p>
            <a:pPr defTabSz="929221">
              <a:defRPr/>
            </a:pPr>
            <a:r>
              <a:rPr lang="en-US" dirty="0">
                <a:solidFill>
                  <a:prstClr val="black"/>
                </a:solidFill>
              </a:rPr>
              <a:t>What will it take?</a:t>
            </a:r>
          </a:p>
          <a:p>
            <a:pPr defTabSz="929221">
              <a:defRPr/>
            </a:pPr>
            <a:r>
              <a:rPr lang="en-US" dirty="0">
                <a:solidFill>
                  <a:prstClr val="black"/>
                </a:solidFill>
              </a:rPr>
              <a:t>What are the options?</a:t>
            </a:r>
          </a:p>
          <a:p>
            <a:pPr defTabSz="929221">
              <a:defRPr/>
            </a:pPr>
            <a:r>
              <a:rPr lang="en-US" dirty="0">
                <a:solidFill>
                  <a:prstClr val="black"/>
                </a:solidFill>
              </a:rPr>
              <a:t>What are the requirements?</a:t>
            </a:r>
          </a:p>
          <a:p>
            <a:pPr defTabSz="929221">
              <a:defRPr/>
            </a:pPr>
            <a:r>
              <a:rPr lang="en-US" dirty="0">
                <a:solidFill>
                  <a:prstClr val="black"/>
                </a:solidFill>
              </a:rPr>
              <a:t>What are the rights?</a:t>
            </a:r>
          </a:p>
          <a:p>
            <a:pPr defTabSz="929221">
              <a:defRPr/>
            </a:pPr>
            <a:r>
              <a:rPr lang="en-US" dirty="0">
                <a:solidFill>
                  <a:prstClr val="black"/>
                </a:solidFill>
              </a:rPr>
              <a:t>What are the responsibilities?</a:t>
            </a:r>
          </a:p>
          <a:p>
            <a:pPr defTabSz="929221">
              <a:defRPr/>
            </a:pPr>
            <a:r>
              <a:rPr lang="en-US" dirty="0">
                <a:solidFill>
                  <a:prstClr val="black"/>
                </a:solidFill>
              </a:rPr>
              <a:t>How does it connect to what Veterans want?</a:t>
            </a:r>
          </a:p>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28</a:t>
            </a:fld>
            <a:endParaRPr lang="en-US" dirty="0"/>
          </a:p>
        </p:txBody>
      </p:sp>
    </p:spTree>
    <p:extLst>
      <p:ext uri="{BB962C8B-B14F-4D97-AF65-F5344CB8AC3E}">
        <p14:creationId xmlns:p14="http://schemas.microsoft.com/office/powerpoint/2010/main" val="1924370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2288"/>
            <a:ext cx="4633912" cy="2606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8881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2063" y="549275"/>
            <a:ext cx="4867275" cy="2738438"/>
          </a:xfrm>
        </p:spPr>
      </p:sp>
      <p:sp>
        <p:nvSpPr>
          <p:cNvPr id="3" name="Notes Placeholder 2"/>
          <p:cNvSpPr>
            <a:spLocks noGrp="1"/>
          </p:cNvSpPr>
          <p:nvPr>
            <p:ph type="body" idx="1"/>
          </p:nvPr>
        </p:nvSpPr>
        <p:spPr/>
        <p:txBody>
          <a:bodyPr/>
          <a:lstStyle/>
          <a:p>
            <a:r>
              <a:rPr lang="en-US" dirty="0"/>
              <a:t>Preferences</a:t>
            </a:r>
          </a:p>
          <a:p>
            <a:r>
              <a:rPr lang="en-US" dirty="0"/>
              <a:t>Identify what is negotiable and what is not</a:t>
            </a:r>
          </a:p>
          <a:p>
            <a:r>
              <a:rPr lang="en-US" dirty="0"/>
              <a:t>Let people dream a bit – what is their ideal, what do they have now, what would they accept</a:t>
            </a:r>
          </a:p>
          <a:p>
            <a:r>
              <a:rPr lang="en-US" dirty="0"/>
              <a:t>See option available as step towards goal</a:t>
            </a:r>
          </a:p>
          <a:p>
            <a:r>
              <a:rPr lang="en-US" dirty="0"/>
              <a:t>Background Problems</a:t>
            </a:r>
          </a:p>
          <a:p>
            <a:r>
              <a:rPr lang="en-US" dirty="0"/>
              <a:t>Identify what is different now from when issue occurred</a:t>
            </a:r>
          </a:p>
          <a:p>
            <a:r>
              <a:rPr lang="en-US" dirty="0"/>
              <a:t>Plan for not happening again</a:t>
            </a:r>
          </a:p>
          <a:p>
            <a:r>
              <a:rPr lang="en-US" dirty="0"/>
              <a:t>Line up supports</a:t>
            </a:r>
          </a:p>
          <a:p>
            <a:r>
              <a:rPr lang="en-US" dirty="0"/>
              <a:t>Practice discussing with potential landlords</a:t>
            </a:r>
          </a:p>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42</a:t>
            </a:fld>
            <a:endParaRPr lang="en-US" dirty="0"/>
          </a:p>
        </p:txBody>
      </p:sp>
    </p:spTree>
    <p:extLst>
      <p:ext uri="{BB962C8B-B14F-4D97-AF65-F5344CB8AC3E}">
        <p14:creationId xmlns:p14="http://schemas.microsoft.com/office/powerpoint/2010/main" val="3607029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8575" y="869950"/>
            <a:ext cx="4171950" cy="234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44</a:t>
            </a:fld>
            <a:endParaRPr lang="en-US" dirty="0"/>
          </a:p>
        </p:txBody>
      </p:sp>
    </p:spTree>
    <p:extLst>
      <p:ext uri="{BB962C8B-B14F-4D97-AF65-F5344CB8AC3E}">
        <p14:creationId xmlns:p14="http://schemas.microsoft.com/office/powerpoint/2010/main" val="603377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Driving imperfect metaphor</a:t>
            </a:r>
            <a:r>
              <a:rPr lang="en-US" baseline="0" dirty="0"/>
              <a:t> but you’re the driving instructor, you want to learn something about the student before handing over the keys</a:t>
            </a:r>
            <a:endParaRPr lang="en-US" dirty="0"/>
          </a:p>
          <a:p>
            <a:r>
              <a:rPr lang="en-US" dirty="0"/>
              <a:t>First curve passed</a:t>
            </a:r>
          </a:p>
          <a:p>
            <a:pPr marL="87898" indent="-87898" defTabSz="878987">
              <a:lnSpc>
                <a:spcPct val="90000"/>
              </a:lnSpc>
              <a:spcBef>
                <a:spcPts val="1154"/>
              </a:spcBef>
              <a:spcAft>
                <a:spcPts val="192"/>
              </a:spcAft>
              <a:buClr>
                <a:srgbClr val="99CB38"/>
              </a:buClr>
              <a:buSzPct val="100000"/>
              <a:buFont typeface="Wingdings" pitchFamily="2" charset="2"/>
              <a:buChar char="§"/>
              <a:defRPr/>
            </a:pPr>
            <a:r>
              <a:rPr lang="en-US" sz="2600" dirty="0">
                <a:solidFill>
                  <a:prstClr val="black">
                    <a:lumMod val="75000"/>
                    <a:lumOff val="25000"/>
                  </a:prstClr>
                </a:solidFill>
                <a:latin typeface="Calibri" pitchFamily="34" charset="0"/>
                <a:cs typeface="Calibri" pitchFamily="34" charset="0"/>
              </a:rPr>
              <a:t>Ensure a </a:t>
            </a:r>
            <a:r>
              <a:rPr lang="en-US" sz="2600" b="1" dirty="0">
                <a:solidFill>
                  <a:prstClr val="black">
                    <a:lumMod val="75000"/>
                    <a:lumOff val="25000"/>
                  </a:prstClr>
                </a:solidFill>
                <a:latin typeface="Calibri" pitchFamily="34" charset="0"/>
                <a:cs typeface="Calibri" pitchFamily="34" charset="0"/>
              </a:rPr>
              <a:t>common understanding</a:t>
            </a:r>
            <a:endParaRPr lang="en-US" sz="2600" dirty="0">
              <a:solidFill>
                <a:prstClr val="black">
                  <a:lumMod val="75000"/>
                  <a:lumOff val="25000"/>
                </a:prstClr>
              </a:solidFill>
              <a:latin typeface="Calibri" pitchFamily="34" charset="0"/>
              <a:cs typeface="Calibri" pitchFamily="34" charset="0"/>
            </a:endParaRPr>
          </a:p>
          <a:p>
            <a:pPr marL="87898" indent="-87898" defTabSz="878987">
              <a:lnSpc>
                <a:spcPct val="90000"/>
              </a:lnSpc>
              <a:spcBef>
                <a:spcPts val="1154"/>
              </a:spcBef>
              <a:spcAft>
                <a:spcPts val="192"/>
              </a:spcAft>
              <a:buClr>
                <a:srgbClr val="99CB38"/>
              </a:buClr>
              <a:buSzPct val="100000"/>
              <a:buFont typeface="Wingdings" pitchFamily="2" charset="2"/>
              <a:buChar char="§"/>
              <a:defRPr/>
            </a:pPr>
            <a:r>
              <a:rPr lang="en-US" sz="2600" dirty="0">
                <a:solidFill>
                  <a:prstClr val="black">
                    <a:lumMod val="75000"/>
                    <a:lumOff val="25000"/>
                  </a:prstClr>
                </a:solidFill>
                <a:latin typeface="Calibri" pitchFamily="34" charset="0"/>
                <a:cs typeface="Calibri" pitchFamily="34" charset="0"/>
              </a:rPr>
              <a:t>Develop </a:t>
            </a:r>
            <a:r>
              <a:rPr lang="en-US" sz="2600" b="1" dirty="0">
                <a:solidFill>
                  <a:prstClr val="black">
                    <a:lumMod val="75000"/>
                    <a:lumOff val="25000"/>
                  </a:prstClr>
                </a:solidFill>
                <a:latin typeface="Calibri" pitchFamily="34" charset="0"/>
                <a:cs typeface="Calibri" pitchFamily="34" charset="0"/>
              </a:rPr>
              <a:t>several paths</a:t>
            </a:r>
            <a:r>
              <a:rPr lang="en-US" sz="2600" dirty="0">
                <a:solidFill>
                  <a:prstClr val="black">
                    <a:lumMod val="75000"/>
                    <a:lumOff val="25000"/>
                  </a:prstClr>
                </a:solidFill>
                <a:latin typeface="Calibri" pitchFamily="34" charset="0"/>
                <a:cs typeface="Calibri" pitchFamily="34" charset="0"/>
              </a:rPr>
              <a:t> to desired change</a:t>
            </a:r>
          </a:p>
          <a:p>
            <a:pPr marL="87898" indent="-87898" defTabSz="878987">
              <a:lnSpc>
                <a:spcPct val="90000"/>
              </a:lnSpc>
              <a:spcBef>
                <a:spcPts val="1154"/>
              </a:spcBef>
              <a:spcAft>
                <a:spcPts val="192"/>
              </a:spcAft>
              <a:buClr>
                <a:srgbClr val="99CB38"/>
              </a:buClr>
              <a:buSzPct val="100000"/>
              <a:buFont typeface="Wingdings" pitchFamily="2" charset="2"/>
              <a:buChar char="§"/>
              <a:defRPr/>
            </a:pPr>
            <a:r>
              <a:rPr lang="en-US" sz="2600" dirty="0">
                <a:solidFill>
                  <a:prstClr val="black">
                    <a:lumMod val="75000"/>
                    <a:lumOff val="25000"/>
                  </a:prstClr>
                </a:solidFill>
                <a:latin typeface="Calibri" pitchFamily="34" charset="0"/>
                <a:cs typeface="Calibri" pitchFamily="34" charset="0"/>
              </a:rPr>
              <a:t>Weigh </a:t>
            </a:r>
            <a:r>
              <a:rPr lang="en-US" sz="2600" b="1" dirty="0">
                <a:solidFill>
                  <a:prstClr val="black">
                    <a:lumMod val="75000"/>
                    <a:lumOff val="25000"/>
                  </a:prstClr>
                </a:solidFill>
                <a:latin typeface="Calibri" pitchFamily="34" charset="0"/>
                <a:cs typeface="Calibri" pitchFamily="34" charset="0"/>
              </a:rPr>
              <a:t>cost/benefits</a:t>
            </a:r>
            <a:r>
              <a:rPr lang="en-US" sz="2600" dirty="0">
                <a:solidFill>
                  <a:prstClr val="black">
                    <a:lumMod val="75000"/>
                    <a:lumOff val="25000"/>
                  </a:prstClr>
                </a:solidFill>
                <a:latin typeface="Calibri" pitchFamily="34" charset="0"/>
                <a:cs typeface="Calibri" pitchFamily="34" charset="0"/>
              </a:rPr>
              <a:t> of components of each </a:t>
            </a:r>
          </a:p>
          <a:p>
            <a:pPr marL="87898" indent="-87898" defTabSz="878987">
              <a:lnSpc>
                <a:spcPct val="90000"/>
              </a:lnSpc>
              <a:spcBef>
                <a:spcPts val="1154"/>
              </a:spcBef>
              <a:spcAft>
                <a:spcPts val="192"/>
              </a:spcAft>
              <a:buClr>
                <a:srgbClr val="99CB38"/>
              </a:buClr>
              <a:buSzPct val="100000"/>
              <a:buFont typeface="Wingdings" pitchFamily="2" charset="2"/>
              <a:buChar char="§"/>
              <a:defRPr/>
            </a:pPr>
            <a:r>
              <a:rPr lang="en-US" sz="2600" dirty="0">
                <a:solidFill>
                  <a:prstClr val="black">
                    <a:lumMod val="75000"/>
                    <a:lumOff val="25000"/>
                  </a:prstClr>
                </a:solidFill>
                <a:latin typeface="Calibri" pitchFamily="34" charset="0"/>
                <a:cs typeface="Calibri" pitchFamily="34" charset="0"/>
              </a:rPr>
              <a:t>Look back for </a:t>
            </a:r>
            <a:r>
              <a:rPr lang="en-US" sz="2600" b="1" dirty="0">
                <a:solidFill>
                  <a:prstClr val="black">
                    <a:lumMod val="75000"/>
                    <a:lumOff val="25000"/>
                  </a:prstClr>
                </a:solidFill>
                <a:latin typeface="Calibri" pitchFamily="34" charset="0"/>
                <a:cs typeface="Calibri" pitchFamily="34" charset="0"/>
              </a:rPr>
              <a:t>competencies</a:t>
            </a:r>
            <a:r>
              <a:rPr lang="en-US" sz="2600" dirty="0">
                <a:solidFill>
                  <a:prstClr val="black">
                    <a:lumMod val="75000"/>
                    <a:lumOff val="25000"/>
                  </a:prstClr>
                </a:solidFill>
                <a:latin typeface="Calibri" pitchFamily="34" charset="0"/>
                <a:cs typeface="Calibri" pitchFamily="34" charset="0"/>
              </a:rPr>
              <a:t> to build </a:t>
            </a:r>
            <a:r>
              <a:rPr lang="en-US" sz="2600" b="1" dirty="0">
                <a:solidFill>
                  <a:prstClr val="black">
                    <a:lumMod val="75000"/>
                    <a:lumOff val="25000"/>
                  </a:prstClr>
                </a:solidFill>
                <a:latin typeface="Calibri" pitchFamily="34" charset="0"/>
                <a:cs typeface="Calibri" pitchFamily="34" charset="0"/>
              </a:rPr>
              <a:t>confidence</a:t>
            </a:r>
          </a:p>
          <a:p>
            <a:pPr marL="87898" indent="-87898" defTabSz="878987">
              <a:lnSpc>
                <a:spcPct val="90000"/>
              </a:lnSpc>
              <a:spcBef>
                <a:spcPts val="1154"/>
              </a:spcBef>
              <a:spcAft>
                <a:spcPts val="192"/>
              </a:spcAft>
              <a:buClr>
                <a:srgbClr val="99CB38"/>
              </a:buClr>
              <a:buSzPct val="100000"/>
              <a:buFont typeface="Wingdings" pitchFamily="2" charset="2"/>
              <a:buChar char="§"/>
              <a:defRPr/>
            </a:pPr>
            <a:r>
              <a:rPr lang="en-US" sz="2600" dirty="0">
                <a:solidFill>
                  <a:prstClr val="black">
                    <a:lumMod val="75000"/>
                    <a:lumOff val="25000"/>
                  </a:prstClr>
                </a:solidFill>
                <a:latin typeface="Calibri" pitchFamily="34" charset="0"/>
                <a:cs typeface="Calibri" pitchFamily="34" charset="0"/>
              </a:rPr>
              <a:t>Look forward for </a:t>
            </a:r>
            <a:r>
              <a:rPr lang="en-US" sz="2600" b="1" dirty="0">
                <a:solidFill>
                  <a:prstClr val="black">
                    <a:lumMod val="75000"/>
                    <a:lumOff val="25000"/>
                  </a:prstClr>
                </a:solidFill>
                <a:latin typeface="Calibri" pitchFamily="34" charset="0"/>
                <a:cs typeface="Calibri" pitchFamily="34" charset="0"/>
              </a:rPr>
              <a:t>hope and inspiration</a:t>
            </a:r>
          </a:p>
          <a:p>
            <a:pPr marL="87898" indent="-87898" defTabSz="878987">
              <a:lnSpc>
                <a:spcPct val="90000"/>
              </a:lnSpc>
              <a:spcBef>
                <a:spcPts val="1154"/>
              </a:spcBef>
              <a:spcAft>
                <a:spcPts val="192"/>
              </a:spcAft>
              <a:buClr>
                <a:srgbClr val="99CB38"/>
              </a:buClr>
              <a:buSzPct val="100000"/>
              <a:buFont typeface="Wingdings" pitchFamily="2" charset="2"/>
              <a:buChar char="§"/>
              <a:defRPr/>
            </a:pPr>
            <a:r>
              <a:rPr lang="en-US" sz="2600" dirty="0">
                <a:solidFill>
                  <a:prstClr val="black">
                    <a:lumMod val="75000"/>
                    <a:lumOff val="25000"/>
                  </a:prstClr>
                </a:solidFill>
                <a:latin typeface="Calibri" pitchFamily="34" charset="0"/>
                <a:cs typeface="Calibri" pitchFamily="34" charset="0"/>
              </a:rPr>
              <a:t>Lay the foundation for </a:t>
            </a:r>
            <a:r>
              <a:rPr lang="en-US" sz="2600" b="1" dirty="0">
                <a:solidFill>
                  <a:prstClr val="black">
                    <a:lumMod val="75000"/>
                    <a:lumOff val="25000"/>
                  </a:prstClr>
                </a:solidFill>
                <a:latin typeface="Calibri" pitchFamily="34" charset="0"/>
                <a:cs typeface="Calibri" pitchFamily="34" charset="0"/>
              </a:rPr>
              <a:t>future planning</a:t>
            </a:r>
          </a:p>
          <a:p>
            <a:pPr marL="87898" indent="-87898" defTabSz="878987">
              <a:lnSpc>
                <a:spcPct val="90000"/>
              </a:lnSpc>
              <a:spcBef>
                <a:spcPts val="1154"/>
              </a:spcBef>
              <a:spcAft>
                <a:spcPts val="192"/>
              </a:spcAft>
              <a:buClr>
                <a:srgbClr val="99CB38"/>
              </a:buClr>
              <a:buSzPct val="100000"/>
              <a:buFont typeface="Wingdings" pitchFamily="2" charset="2"/>
              <a:buChar char="§"/>
              <a:defRPr/>
            </a:pPr>
            <a:r>
              <a:rPr lang="en-US" sz="2600" dirty="0">
                <a:solidFill>
                  <a:prstClr val="black">
                    <a:lumMod val="75000"/>
                    <a:lumOff val="25000"/>
                  </a:prstClr>
                </a:solidFill>
                <a:latin typeface="Calibri" pitchFamily="34" charset="0"/>
                <a:cs typeface="Calibri" pitchFamily="34" charset="0"/>
              </a:rPr>
              <a:t>Accept behavior may not fully change but outcome can be different</a:t>
            </a:r>
          </a:p>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45</a:t>
            </a:fld>
            <a:endParaRPr lang="en-US" dirty="0"/>
          </a:p>
        </p:txBody>
      </p:sp>
    </p:spTree>
    <p:extLst>
      <p:ext uri="{BB962C8B-B14F-4D97-AF65-F5344CB8AC3E}">
        <p14:creationId xmlns:p14="http://schemas.microsoft.com/office/powerpoint/2010/main" val="2530185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500" dirty="0"/>
              <a:t>Motivation is not a fixed trait; like eye or hair color</a:t>
            </a:r>
          </a:p>
          <a:p>
            <a:endParaRPr lang="en-US" altLang="en-US" sz="1500" dirty="0"/>
          </a:p>
          <a:p>
            <a:r>
              <a:rPr lang="en-US" altLang="en-US" sz="1500" dirty="0"/>
              <a:t>What do you think can influence motivation</a:t>
            </a:r>
          </a:p>
          <a:p>
            <a:endParaRPr lang="en-US" altLang="en-US" dirty="0"/>
          </a:p>
        </p:txBody>
      </p:sp>
    </p:spTree>
    <p:extLst>
      <p:ext uri="{BB962C8B-B14F-4D97-AF65-F5344CB8AC3E}">
        <p14:creationId xmlns:p14="http://schemas.microsoft.com/office/powerpoint/2010/main" val="3197421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3085209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52</a:t>
            </a:fld>
            <a:endParaRPr lang="en-US" dirty="0"/>
          </a:p>
        </p:txBody>
      </p:sp>
    </p:spTree>
    <p:extLst>
      <p:ext uri="{BB962C8B-B14F-4D97-AF65-F5344CB8AC3E}">
        <p14:creationId xmlns:p14="http://schemas.microsoft.com/office/powerpoint/2010/main" val="2562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8575" y="869950"/>
            <a:ext cx="4171950" cy="234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28DA9-7690-4884-8C7F-5DE59FDF8F8D}" type="slidenum">
              <a:rPr lang="en-US" smtClean="0"/>
              <a:t>57</a:t>
            </a:fld>
            <a:endParaRPr lang="en-US" dirty="0"/>
          </a:p>
        </p:txBody>
      </p:sp>
    </p:spTree>
    <p:extLst>
      <p:ext uri="{BB962C8B-B14F-4D97-AF65-F5344CB8AC3E}">
        <p14:creationId xmlns:p14="http://schemas.microsoft.com/office/powerpoint/2010/main" val="2132351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8575" y="869950"/>
            <a:ext cx="4171950" cy="2346325"/>
          </a:xfrm>
        </p:spPr>
      </p:sp>
      <p:sp>
        <p:nvSpPr>
          <p:cNvPr id="3" name="Notes Placeholder 2"/>
          <p:cNvSpPr>
            <a:spLocks noGrp="1"/>
          </p:cNvSpPr>
          <p:nvPr>
            <p:ph type="body" idx="1"/>
          </p:nvPr>
        </p:nvSpPr>
        <p:spPr/>
        <p:txBody>
          <a:bodyPr/>
          <a:lstStyle/>
          <a:p>
            <a:r>
              <a:rPr lang="en-US" dirty="0"/>
              <a:t>Ability to complete paperwork, view apartments, handle interviews </a:t>
            </a:r>
          </a:p>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64</a:t>
            </a:fld>
            <a:endParaRPr lang="en-US" dirty="0"/>
          </a:p>
        </p:txBody>
      </p:sp>
    </p:spTree>
    <p:extLst>
      <p:ext uri="{BB962C8B-B14F-4D97-AF65-F5344CB8AC3E}">
        <p14:creationId xmlns:p14="http://schemas.microsoft.com/office/powerpoint/2010/main" val="3767067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8575" y="869950"/>
            <a:ext cx="4171950" cy="234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2</a:t>
            </a:fld>
            <a:endParaRPr lang="en-US" dirty="0"/>
          </a:p>
        </p:txBody>
      </p:sp>
    </p:spTree>
    <p:extLst>
      <p:ext uri="{BB962C8B-B14F-4D97-AF65-F5344CB8AC3E}">
        <p14:creationId xmlns:p14="http://schemas.microsoft.com/office/powerpoint/2010/main" val="746369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8575" y="869950"/>
            <a:ext cx="4171950" cy="23463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03E4F4-A01B-4897-89BA-6AEFE9B73D45}"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704765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338388" y="522288"/>
            <a:ext cx="4633912" cy="2606675"/>
          </a:xfrm>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6E113E-7E5A-4894-B3AD-37CFDC586BEA}"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4004853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8575" y="869950"/>
            <a:ext cx="4171950" cy="234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4F86D63-3184-4AA1-80CA-20E5D744930B}" type="slidenum">
              <a:rPr lang="en-US" smtClean="0"/>
              <a:pPr>
                <a:defRPr/>
              </a:pPr>
              <a:t>69</a:t>
            </a:fld>
            <a:endParaRPr lang="en-US" dirty="0"/>
          </a:p>
        </p:txBody>
      </p:sp>
    </p:spTree>
    <p:extLst>
      <p:ext uri="{BB962C8B-B14F-4D97-AF65-F5344CB8AC3E}">
        <p14:creationId xmlns:p14="http://schemas.microsoft.com/office/powerpoint/2010/main" val="723563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336800" y="522288"/>
            <a:ext cx="4635500" cy="2606675"/>
          </a:xfrm>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768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CEE8F95-AE4C-45E7-AE75-D6DB9A0F88B2}" type="slidenum">
              <a:rPr lang="en-US" smtClean="0">
                <a:solidFill>
                  <a:prstClr val="black"/>
                </a:solidFill>
              </a:rPr>
              <a:pPr>
                <a:defRPr/>
              </a:pPr>
              <a:t>74</a:t>
            </a:fld>
            <a:endParaRPr lang="en-US" dirty="0">
              <a:solidFill>
                <a:prstClr val="black"/>
              </a:solidFill>
            </a:endParaRPr>
          </a:p>
        </p:txBody>
      </p:sp>
    </p:spTree>
    <p:extLst>
      <p:ext uri="{BB962C8B-B14F-4D97-AF65-F5344CB8AC3E}">
        <p14:creationId xmlns:p14="http://schemas.microsoft.com/office/powerpoint/2010/main" val="3099991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8575" y="869950"/>
            <a:ext cx="4171950" cy="234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28DA9-7690-4884-8C7F-5DE59FDF8F8D}" type="slidenum">
              <a:rPr lang="en-US" smtClean="0"/>
              <a:t>77</a:t>
            </a:fld>
            <a:endParaRPr lang="en-US" dirty="0"/>
          </a:p>
        </p:txBody>
      </p:sp>
    </p:spTree>
    <p:extLst>
      <p:ext uri="{BB962C8B-B14F-4D97-AF65-F5344CB8AC3E}">
        <p14:creationId xmlns:p14="http://schemas.microsoft.com/office/powerpoint/2010/main" val="2300742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8575" y="869950"/>
            <a:ext cx="4171950" cy="234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28DA9-7690-4884-8C7F-5DE59FDF8F8D}" type="slidenum">
              <a:rPr lang="en-US" smtClean="0"/>
              <a:t>78</a:t>
            </a:fld>
            <a:endParaRPr lang="en-US" dirty="0"/>
          </a:p>
        </p:txBody>
      </p:sp>
    </p:spTree>
    <p:extLst>
      <p:ext uri="{BB962C8B-B14F-4D97-AF65-F5344CB8AC3E}">
        <p14:creationId xmlns:p14="http://schemas.microsoft.com/office/powerpoint/2010/main" val="221103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8575" y="869950"/>
            <a:ext cx="4171950" cy="2346325"/>
          </a:xfrm>
        </p:spPr>
      </p:sp>
      <p:sp>
        <p:nvSpPr>
          <p:cNvPr id="3" name="Notes Placeholder 2"/>
          <p:cNvSpPr>
            <a:spLocks noGrp="1"/>
          </p:cNvSpPr>
          <p:nvPr>
            <p:ph type="body" idx="1"/>
          </p:nvPr>
        </p:nvSpPr>
        <p:spPr/>
        <p:txBody>
          <a:bodyPr/>
          <a:lstStyle/>
          <a:p>
            <a:r>
              <a:rPr lang="en-US" dirty="0"/>
              <a:t>H.A.L.T. stands for Hungry, Angry, Lonely, and Tired. Each one of these four physical or emotional conditions, if not taken care of, leaves an individual vulnerable for relapse. </a:t>
            </a:r>
            <a:br>
              <a:rPr lang="en-US" dirty="0"/>
            </a:br>
            <a:endParaRPr lang="en-US" dirty="0"/>
          </a:p>
        </p:txBody>
      </p:sp>
      <p:sp>
        <p:nvSpPr>
          <p:cNvPr id="4" name="Slide Number Placeholder 3"/>
          <p:cNvSpPr>
            <a:spLocks noGrp="1"/>
          </p:cNvSpPr>
          <p:nvPr>
            <p:ph type="sldNum" sz="quarter" idx="10"/>
          </p:nvPr>
        </p:nvSpPr>
        <p:spPr/>
        <p:txBody>
          <a:bodyPr/>
          <a:lstStyle/>
          <a:p>
            <a:fld id="{DAA6AE57-23F2-4F59-A214-6D9EF33C704A}" type="slidenum">
              <a:rPr lang="en-US" smtClean="0"/>
              <a:pPr/>
              <a:t>88</a:t>
            </a:fld>
            <a:endParaRPr lang="en-US" dirty="0"/>
          </a:p>
        </p:txBody>
      </p:sp>
    </p:spTree>
    <p:extLst>
      <p:ext uri="{BB962C8B-B14F-4D97-AF65-F5344CB8AC3E}">
        <p14:creationId xmlns:p14="http://schemas.microsoft.com/office/powerpoint/2010/main" val="958105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xfrm>
            <a:off x="2568575" y="869950"/>
            <a:ext cx="4171950" cy="2346325"/>
          </a:xfrm>
          <a:noFill/>
          <a:ln>
            <a:solidFill>
              <a:srgbClr val="000000"/>
            </a:solidFill>
            <a:miter lim="800000"/>
            <a:headEnd/>
            <a:tailEnd/>
          </a:ln>
        </p:spPr>
      </p:sp>
      <p:sp>
        <p:nvSpPr>
          <p:cNvPr id="3" name="Notes Placeholder 2"/>
          <p:cNvSpPr>
            <a:spLocks noGrp="1"/>
          </p:cNvSpPr>
          <p:nvPr>
            <p:ph type="body" idx="1"/>
          </p:nvPr>
        </p:nvSpPr>
        <p:spPr/>
        <p:txBody>
          <a:bodyPr/>
          <a:lstStyle/>
          <a:p>
            <a:pPr>
              <a:spcBef>
                <a:spcPct val="20000"/>
              </a:spcBef>
              <a:defRPr/>
            </a:pPr>
            <a:endParaRPr lang="en-US" b="1" kern="0" dirty="0">
              <a:solidFill>
                <a:prstClr val="black"/>
              </a:solidFill>
              <a:latin typeface="Arial"/>
              <a:ea typeface="ＭＳ Ｐゴシック"/>
            </a:endParaRPr>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AA598A-A006-4F67-8FE4-E6E7773C9E68}" type="slidenum">
              <a:rPr lang="en-US">
                <a:ea typeface="ＭＳ Ｐゴシック" pitchFamily="34" charset="-128"/>
              </a:rPr>
              <a:pPr fontAlgn="base">
                <a:spcBef>
                  <a:spcPct val="0"/>
                </a:spcBef>
                <a:spcAft>
                  <a:spcPct val="0"/>
                </a:spcAft>
                <a:defRPr/>
              </a:pPr>
              <a:t>4</a:t>
            </a:fld>
            <a:endParaRPr lang="en-US" dirty="0">
              <a:ea typeface="ＭＳ Ｐゴシック" pitchFamily="34" charset="-128"/>
            </a:endParaRPr>
          </a:p>
        </p:txBody>
      </p:sp>
    </p:spTree>
    <p:extLst>
      <p:ext uri="{BB962C8B-B14F-4D97-AF65-F5344CB8AC3E}">
        <p14:creationId xmlns:p14="http://schemas.microsoft.com/office/powerpoint/2010/main" val="2633197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xfrm>
            <a:off x="2568575" y="869950"/>
            <a:ext cx="4171950" cy="2346325"/>
          </a:xfrm>
          <a:noFill/>
          <a:ln>
            <a:solidFill>
              <a:srgbClr val="000000"/>
            </a:solidFill>
            <a:miter lim="800000"/>
            <a:headEnd/>
            <a:tailEnd/>
          </a:ln>
        </p:spPr>
      </p:sp>
      <p:sp>
        <p:nvSpPr>
          <p:cNvPr id="3" name="Notes Placeholder 2"/>
          <p:cNvSpPr>
            <a:spLocks noGrp="1"/>
          </p:cNvSpPr>
          <p:nvPr>
            <p:ph type="body" idx="1"/>
          </p:nvPr>
        </p:nvSpPr>
        <p:spPr/>
        <p:txBody>
          <a:bodyPr/>
          <a:lstStyle/>
          <a:p>
            <a:pPr>
              <a:spcBef>
                <a:spcPct val="20000"/>
              </a:spcBef>
              <a:defRPr/>
            </a:pPr>
            <a:endParaRPr lang="en-US" b="1" kern="0" dirty="0">
              <a:solidFill>
                <a:prstClr val="black"/>
              </a:solidFill>
              <a:latin typeface="Arial"/>
              <a:ea typeface="ＭＳ Ｐゴシック"/>
            </a:endParaRPr>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AA598A-A006-4F67-8FE4-E6E7773C9E68}" type="slidenum">
              <a:rPr lang="en-US">
                <a:ea typeface="ＭＳ Ｐゴシック" pitchFamily="34" charset="-128"/>
              </a:rPr>
              <a:pPr fontAlgn="base">
                <a:spcBef>
                  <a:spcPct val="0"/>
                </a:spcBef>
                <a:spcAft>
                  <a:spcPct val="0"/>
                </a:spcAft>
                <a:defRPr/>
              </a:pPr>
              <a:t>5</a:t>
            </a:fld>
            <a:endParaRPr lang="en-US" dirty="0">
              <a:ea typeface="ＭＳ Ｐゴシック" pitchFamily="34" charset="-128"/>
            </a:endParaRPr>
          </a:p>
        </p:txBody>
      </p:sp>
    </p:spTree>
    <p:extLst>
      <p:ext uri="{BB962C8B-B14F-4D97-AF65-F5344CB8AC3E}">
        <p14:creationId xmlns:p14="http://schemas.microsoft.com/office/powerpoint/2010/main" val="2633197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xfrm>
            <a:off x="2568575" y="869950"/>
            <a:ext cx="4171950" cy="2346325"/>
          </a:xfrm>
          <a:noFill/>
          <a:ln>
            <a:solidFill>
              <a:srgbClr val="000000"/>
            </a:solidFill>
            <a:miter lim="800000"/>
            <a:headEnd/>
            <a:tailEnd/>
          </a:ln>
        </p:spPr>
      </p:sp>
      <p:sp>
        <p:nvSpPr>
          <p:cNvPr id="3" name="Notes Placeholder 2"/>
          <p:cNvSpPr>
            <a:spLocks noGrp="1"/>
          </p:cNvSpPr>
          <p:nvPr>
            <p:ph type="body" idx="1"/>
          </p:nvPr>
        </p:nvSpPr>
        <p:spPr/>
        <p:txBody>
          <a:bodyPr/>
          <a:lstStyle/>
          <a:p>
            <a:pPr>
              <a:spcBef>
                <a:spcPct val="20000"/>
              </a:spcBef>
              <a:defRPr/>
            </a:pPr>
            <a:endParaRPr lang="en-US" b="1" kern="0" dirty="0">
              <a:solidFill>
                <a:prstClr val="black"/>
              </a:solidFill>
              <a:latin typeface="Arial"/>
              <a:ea typeface="ＭＳ Ｐゴシック"/>
            </a:endParaRPr>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AA598A-A006-4F67-8FE4-E6E7773C9E68}" type="slidenum">
              <a:rPr lang="en-US">
                <a:ea typeface="ＭＳ Ｐゴシック" pitchFamily="34" charset="-128"/>
              </a:rPr>
              <a:pPr fontAlgn="base">
                <a:spcBef>
                  <a:spcPct val="0"/>
                </a:spcBef>
                <a:spcAft>
                  <a:spcPct val="0"/>
                </a:spcAft>
                <a:defRPr/>
              </a:pPr>
              <a:t>6</a:t>
            </a:fld>
            <a:endParaRPr lang="en-US" dirty="0">
              <a:ea typeface="ＭＳ Ｐゴシック" pitchFamily="34" charset="-128"/>
            </a:endParaRPr>
          </a:p>
        </p:txBody>
      </p:sp>
    </p:spTree>
    <p:extLst>
      <p:ext uri="{BB962C8B-B14F-4D97-AF65-F5344CB8AC3E}">
        <p14:creationId xmlns:p14="http://schemas.microsoft.com/office/powerpoint/2010/main" val="2633197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0475" y="549275"/>
            <a:ext cx="4868863" cy="273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8</a:t>
            </a:fld>
            <a:endParaRPr lang="en-US" dirty="0"/>
          </a:p>
        </p:txBody>
      </p:sp>
    </p:spTree>
    <p:extLst>
      <p:ext uri="{BB962C8B-B14F-4D97-AF65-F5344CB8AC3E}">
        <p14:creationId xmlns:p14="http://schemas.microsoft.com/office/powerpoint/2010/main" val="3376134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8575" y="869950"/>
            <a:ext cx="4171950" cy="2346325"/>
          </a:xfrm>
        </p:spPr>
      </p:sp>
      <p:sp>
        <p:nvSpPr>
          <p:cNvPr id="3" name="Notes Placeholder 2"/>
          <p:cNvSpPr>
            <a:spLocks noGrp="1"/>
          </p:cNvSpPr>
          <p:nvPr>
            <p:ph type="body" idx="1"/>
          </p:nvPr>
        </p:nvSpPr>
        <p:spPr/>
        <p:txBody>
          <a:bodyPr>
            <a:normAutofit/>
          </a:bodyPr>
          <a:lstStyle/>
          <a:p>
            <a:r>
              <a:rPr lang="en-US" sz="1300" dirty="0"/>
              <a:t>Based on 2017 NOFA</a:t>
            </a:r>
          </a:p>
        </p:txBody>
      </p:sp>
      <p:sp>
        <p:nvSpPr>
          <p:cNvPr id="4" name="Slide Number Placeholder 3"/>
          <p:cNvSpPr>
            <a:spLocks noGrp="1"/>
          </p:cNvSpPr>
          <p:nvPr>
            <p:ph type="sldNum" sz="quarter" idx="10"/>
          </p:nvPr>
        </p:nvSpPr>
        <p:spPr/>
        <p:txBody>
          <a:bodyPr/>
          <a:lstStyle/>
          <a:p>
            <a:fld id="{786B45A0-409D-410B-B847-5469C0C6CB95}" type="slidenum">
              <a:rPr lang="en-US" smtClean="0"/>
              <a:pPr/>
              <a:t>10</a:t>
            </a:fld>
            <a:endParaRPr lang="en-US" dirty="0"/>
          </a:p>
        </p:txBody>
      </p:sp>
    </p:spTree>
    <p:extLst>
      <p:ext uri="{BB962C8B-B14F-4D97-AF65-F5344CB8AC3E}">
        <p14:creationId xmlns:p14="http://schemas.microsoft.com/office/powerpoint/2010/main" val="35930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8575" y="869950"/>
            <a:ext cx="4171950" cy="2346325"/>
          </a:xfrm>
        </p:spPr>
      </p:sp>
      <p:sp>
        <p:nvSpPr>
          <p:cNvPr id="3" name="Notes Placeholder 2"/>
          <p:cNvSpPr>
            <a:spLocks noGrp="1"/>
          </p:cNvSpPr>
          <p:nvPr>
            <p:ph type="body" idx="1"/>
          </p:nvPr>
        </p:nvSpPr>
        <p:spPr/>
        <p:txBody>
          <a:bodyPr>
            <a:normAutofit/>
          </a:bodyPr>
          <a:lstStyle/>
          <a:p>
            <a:r>
              <a:rPr lang="en-US" sz="1300" dirty="0"/>
              <a:t>Based on 2017 NOFA</a:t>
            </a:r>
          </a:p>
        </p:txBody>
      </p:sp>
      <p:sp>
        <p:nvSpPr>
          <p:cNvPr id="4" name="Slide Number Placeholder 3"/>
          <p:cNvSpPr>
            <a:spLocks noGrp="1"/>
          </p:cNvSpPr>
          <p:nvPr>
            <p:ph type="sldNum" sz="quarter" idx="10"/>
          </p:nvPr>
        </p:nvSpPr>
        <p:spPr/>
        <p:txBody>
          <a:bodyPr/>
          <a:lstStyle/>
          <a:p>
            <a:fld id="{786B45A0-409D-410B-B847-5469C0C6CB95}" type="slidenum">
              <a:rPr lang="en-US" smtClean="0"/>
              <a:pPr/>
              <a:t>11</a:t>
            </a:fld>
            <a:endParaRPr lang="en-US" dirty="0"/>
          </a:p>
        </p:txBody>
      </p:sp>
    </p:spTree>
    <p:extLst>
      <p:ext uri="{BB962C8B-B14F-4D97-AF65-F5344CB8AC3E}">
        <p14:creationId xmlns:p14="http://schemas.microsoft.com/office/powerpoint/2010/main" val="35930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8575" y="869950"/>
            <a:ext cx="4171950" cy="234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27</a:t>
            </a:fld>
            <a:endParaRPr lang="en-US" dirty="0"/>
          </a:p>
        </p:txBody>
      </p:sp>
    </p:spTree>
    <p:extLst>
      <p:ext uri="{BB962C8B-B14F-4D97-AF65-F5344CB8AC3E}">
        <p14:creationId xmlns:p14="http://schemas.microsoft.com/office/powerpoint/2010/main" val="127808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1"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F03A82-7307-AC4E-A238-E887BF36E1AC}" type="datetime1">
              <a:rPr lang="en-US" smtClean="0"/>
              <a:pPr/>
              <a:t>1/11/19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648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DE80CC-353A-6545-95AD-FC0B6445C6AB}" type="datetime1">
              <a:rPr lang="en-US" smtClean="0"/>
              <a:pPr/>
              <a:t>1/11/19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35309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1"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3D7ACB-034C-C94B-A8E6-B4C8E7D9416C}" type="datetime1">
              <a:rPr lang="en-US" smtClean="0"/>
              <a:pPr/>
              <a:t>1/11/19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11021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19" y="1625"/>
          <a:ext cx="2116" cy="1587"/>
        </p:xfrm>
        <a:graphic>
          <a:graphicData uri="http://schemas.openxmlformats.org/presentationml/2006/ole">
            <mc:AlternateContent xmlns:mc="http://schemas.openxmlformats.org/markup-compatibility/2006">
              <mc:Choice xmlns:v="urn:schemas-microsoft-com:vml" Requires="v">
                <p:oleObj spid="_x0000_s3143"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625"/>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579967" y="163513"/>
            <a:ext cx="11033760" cy="667512"/>
          </a:xfrm>
          <a:prstGeom prst="rect">
            <a:avLst/>
          </a:prstGeom>
        </p:spPr>
        <p:txBody>
          <a:bodyPr/>
          <a:lstStyle/>
          <a:p>
            <a:r>
              <a:rPr lang="en-US"/>
              <a:t>Click to edit Master title style</a:t>
            </a:r>
            <a:endParaRPr lang="en-GB" dirty="0"/>
          </a:p>
        </p:txBody>
      </p:sp>
      <p:sp>
        <p:nvSpPr>
          <p:cNvPr id="5" name="Text Placeholder 4"/>
          <p:cNvSpPr>
            <a:spLocks noGrp="1"/>
          </p:cNvSpPr>
          <p:nvPr>
            <p:ph type="body" sz="quarter" idx="10"/>
          </p:nvPr>
        </p:nvSpPr>
        <p:spPr>
          <a:xfrm>
            <a:off x="579967" y="1184402"/>
            <a:ext cx="11032068" cy="4075611"/>
          </a:xfrm>
          <a:prstGeom prst="rect">
            <a:avLst/>
          </a:prstGeom>
        </p:spPr>
        <p:txBody>
          <a:bodyPr/>
          <a:lstStyle>
            <a:lvl2pPr marL="344083" indent="-166684">
              <a:defRPr/>
            </a:lvl2pPr>
            <a:lvl3pPr marL="678639" indent="-158350">
              <a:defRPr/>
            </a:lvl3pPr>
            <a:lvl4pPr marL="1026293" indent="-163112">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52808247"/>
      </p:ext>
    </p:extLst>
  </p:cSld>
  <p:clrMapOvr>
    <a:masterClrMapping/>
  </p:clrMapOvr>
  <p:extLst mod="1">
    <p:ext uri="{DCECCB84-F9BA-43D5-87BE-67443E8EF086}">
      <p15:sldGuideLst xmlns:p15="http://schemas.microsoft.com/office/powerpoint/2012/main">
        <p15:guide id="1" orient="horz" pos="744" userDrawn="1">
          <p15:clr>
            <a:srgbClr val="FBAE40"/>
          </p15:clr>
        </p15:guide>
        <p15:guide id="2" pos="198" userDrawn="1">
          <p15:clr>
            <a:srgbClr val="FBAE40"/>
          </p15:clr>
        </p15:guide>
        <p15:guide id="3" pos="4122" userDrawn="1">
          <p15:clr>
            <a:srgbClr val="FBAE40"/>
          </p15:clr>
        </p15:guide>
        <p15:guide id="4" orient="horz" pos="33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A0847-1510-9142-922F-CAB4DC868752}" type="datetime1">
              <a:rPr lang="en-US" smtClean="0"/>
              <a:pPr/>
              <a:t>1/11/19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8481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1"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1C1386-6D78-024C-85C2-E76DE4CBC34F}" type="datetime1">
              <a:rPr lang="en-US" smtClean="0"/>
              <a:pPr/>
              <a:t>1/11/19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976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90076F-DB97-4049-ABFD-50DC7575FA22}" type="datetime1">
              <a:rPr lang="en-US" smtClean="0"/>
              <a:pPr/>
              <a:t>1/11/19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97333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CBF0A2-BF1B-6843-8DEC-0AB6F0672E4E}" type="datetime1">
              <a:rPr lang="en-US" smtClean="0"/>
              <a:pPr/>
              <a:t>1/11/19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58405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382A1F-8E72-014D-B98E-469FDB59A632}" type="datetime1">
              <a:rPr lang="en-US" smtClean="0"/>
              <a:pPr/>
              <a:t>1/11/19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65915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1"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4DD0CA9-BA5A-FB4A-B09B-2B2EEFA42BA2}" type="datetime1">
              <a:rPr lang="en-US" smtClean="0"/>
              <a:pPr/>
              <a:t>1/11/19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13121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42"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37" y="6459823"/>
            <a:ext cx="2618511" cy="365125"/>
          </a:xfrm>
        </p:spPr>
        <p:txBody>
          <a:bodyPr/>
          <a:lstStyle>
            <a:lvl1pPr algn="l">
              <a:defRPr/>
            </a:lvl1pPr>
          </a:lstStyle>
          <a:p>
            <a:fld id="{04F8F3CA-071C-6343-A85D-2088052F08FB}" type="datetime1">
              <a:rPr lang="en-US" smtClean="0"/>
              <a:pPr/>
              <a:t>1/11/19</a:t>
            </a:fld>
            <a:endParaRPr lang="en-US" dirty="0"/>
          </a:p>
        </p:txBody>
      </p:sp>
      <p:sp>
        <p:nvSpPr>
          <p:cNvPr id="6" name="Footer Placeholder 5"/>
          <p:cNvSpPr>
            <a:spLocks noGrp="1"/>
          </p:cNvSpPr>
          <p:nvPr>
            <p:ph type="ftr" sz="quarter" idx="11"/>
          </p:nvPr>
        </p:nvSpPr>
        <p:spPr>
          <a:xfrm>
            <a:off x="4800600" y="6459823"/>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13736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5"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1"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1"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90DB88-9F05-8247-AF69-D06E374A65D9}" type="datetime1">
              <a:rPr lang="en-US" smtClean="0"/>
              <a:pPr/>
              <a:t>1/11/19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69288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1"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306" y="6459823"/>
            <a:ext cx="2472271" cy="365125"/>
          </a:xfrm>
          <a:prstGeom prst="rect">
            <a:avLst/>
          </a:prstGeom>
        </p:spPr>
        <p:txBody>
          <a:bodyPr vert="horz" lIns="91440" tIns="45720" rIns="91440" bIns="45720" rtlCol="0" anchor="ctr"/>
          <a:lstStyle>
            <a:lvl1pPr algn="l">
              <a:defRPr sz="900">
                <a:solidFill>
                  <a:srgbClr val="FFFFFF"/>
                </a:solidFill>
              </a:defRPr>
            </a:lvl1pPr>
          </a:lstStyle>
          <a:p>
            <a:fld id="{A2AB05FF-08C9-5D42-BCBB-747D1AB2BF6D}" type="datetime1">
              <a:rPr lang="en-US" smtClean="0"/>
              <a:pPr/>
              <a:t>1/11/19</a:t>
            </a:fld>
            <a:endParaRPr lang="en-US" dirty="0"/>
          </a:p>
        </p:txBody>
      </p:sp>
      <p:sp>
        <p:nvSpPr>
          <p:cNvPr id="5" name="Footer Placeholder 4"/>
          <p:cNvSpPr>
            <a:spLocks noGrp="1"/>
          </p:cNvSpPr>
          <p:nvPr>
            <p:ph type="ftr" sz="quarter" idx="3"/>
          </p:nvPr>
        </p:nvSpPr>
        <p:spPr>
          <a:xfrm>
            <a:off x="3686187" y="6459823"/>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84" y="6459823"/>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40192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8"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ylesw@housinginnovations.u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0.png"/><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2.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QuickStyle" Target="../diagrams/quickStyle4.xml"/><Relationship Id="rId11" Type="http://schemas.openxmlformats.org/officeDocument/2006/relationships/image" Target="../media/image42.png"/><Relationship Id="rId5" Type="http://schemas.openxmlformats.org/officeDocument/2006/relationships/diagramLayout" Target="../diagrams/layout4.xml"/><Relationship Id="rId10" Type="http://schemas.openxmlformats.org/officeDocument/2006/relationships/image" Target="../media/image41.emf"/><Relationship Id="rId4" Type="http://schemas.openxmlformats.org/officeDocument/2006/relationships/diagramData" Target="../diagrams/data4.xml"/><Relationship Id="rId9" Type="http://schemas.openxmlformats.org/officeDocument/2006/relationships/package" Target="../embeddings/Microsoft_Word_Document.docx"/></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3.emf"/></Relationships>
</file>

<file path=ppt/slides/_rels/slide4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wmf"/><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0.jpeg"/><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55.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21.xml"/><Relationship Id="rId7" Type="http://schemas.openxmlformats.org/officeDocument/2006/relationships/diagramColors" Target="../diagrams/colors13.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diagramQuickStyle" Target="../diagrams/quickStyle13.xml"/><Relationship Id="rId5" Type="http://schemas.openxmlformats.org/officeDocument/2006/relationships/diagramLayout" Target="../diagrams/layout13.xml"/><Relationship Id="rId10" Type="http://schemas.openxmlformats.org/officeDocument/2006/relationships/image" Target="../media/image64.emf"/><Relationship Id="rId4" Type="http://schemas.openxmlformats.org/officeDocument/2006/relationships/diagramData" Target="../diagrams/data13.xml"/><Relationship Id="rId9" Type="http://schemas.openxmlformats.org/officeDocument/2006/relationships/package" Target="../embeddings/Microsoft_Word_Document2.docx"/></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65.emf"/><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g&amp;ehk=z9XySx"/><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g&amp;ehk=bBu92XioeUJhyLfFrzdwfw&amp;pid=OfficeInsert"/><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23.jpe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92.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90894" y="670789"/>
            <a:ext cx="10321047" cy="3506100"/>
          </a:xfrm>
        </p:spPr>
        <p:txBody>
          <a:bodyPr>
            <a:normAutofit fontScale="90000"/>
          </a:bodyPr>
          <a:lstStyle/>
          <a:p>
            <a:pPr algn="ctr">
              <a:spcBef>
                <a:spcPts val="600"/>
              </a:spcBef>
            </a:pPr>
            <a:r>
              <a:rPr lang="en-US" sz="5300" b="1" dirty="0">
                <a:solidFill>
                  <a:schemeClr val="tx1"/>
                </a:solidFill>
              </a:rPr>
              <a:t>Connecticut Outreach Training: National Trends &amp; Local Practice Strategies</a:t>
            </a:r>
            <a:br>
              <a:rPr lang="en-US" sz="5300" b="1" dirty="0">
                <a:solidFill>
                  <a:schemeClr val="tx1"/>
                </a:solidFill>
              </a:rPr>
            </a:br>
            <a:r>
              <a:rPr lang="en-US" sz="4000" b="1" i="1" dirty="0">
                <a:solidFill>
                  <a:schemeClr val="tx1"/>
                </a:solidFill>
              </a:rPr>
              <a:t>May 30, 2018</a:t>
            </a:r>
            <a:br>
              <a:rPr lang="en-US" sz="4000" b="1" dirty="0">
                <a:solidFill>
                  <a:schemeClr val="tx1"/>
                </a:solidFill>
              </a:rPr>
            </a:br>
            <a:br>
              <a:rPr lang="en-US" sz="5300" b="1" dirty="0">
                <a:solidFill>
                  <a:schemeClr val="tx1"/>
                </a:solidFill>
              </a:rPr>
            </a:br>
            <a:endParaRPr lang="en-US" sz="3100" b="1" dirty="0">
              <a:solidFill>
                <a:schemeClr val="accent1"/>
              </a:solidFill>
            </a:endParaRPr>
          </a:p>
        </p:txBody>
      </p:sp>
      <p:sp>
        <p:nvSpPr>
          <p:cNvPr id="3" name="Rectangle 2"/>
          <p:cNvSpPr/>
          <p:nvPr/>
        </p:nvSpPr>
        <p:spPr>
          <a:xfrm>
            <a:off x="3048000" y="2828836"/>
            <a:ext cx="6096000" cy="369332"/>
          </a:xfrm>
          <a:prstGeom prst="rect">
            <a:avLst/>
          </a:prstGeom>
        </p:spPr>
        <p:txBody>
          <a:bodyPr>
            <a:spAutoFit/>
          </a:bodyPr>
          <a:lstStyle/>
          <a:p>
            <a:r>
              <a:rPr lang="en-US" dirty="0"/>
              <a:t> </a:t>
            </a:r>
          </a:p>
        </p:txBody>
      </p:sp>
      <p:sp>
        <p:nvSpPr>
          <p:cNvPr id="5" name="Slide Number Placeholder 4"/>
          <p:cNvSpPr>
            <a:spLocks noGrp="1"/>
          </p:cNvSpPr>
          <p:nvPr>
            <p:ph type="sldNum" sz="quarter" idx="12"/>
          </p:nvPr>
        </p:nvSpPr>
        <p:spPr/>
        <p:txBody>
          <a:bodyPr/>
          <a:lstStyle/>
          <a:p>
            <a:endParaRPr lang="en-US" dirty="0"/>
          </a:p>
        </p:txBody>
      </p:sp>
      <p:sp>
        <p:nvSpPr>
          <p:cNvPr id="6" name="Subtitle 4"/>
          <p:cNvSpPr txBox="1">
            <a:spLocks/>
          </p:cNvSpPr>
          <p:nvPr/>
        </p:nvSpPr>
        <p:spPr>
          <a:xfrm>
            <a:off x="1284113" y="4495800"/>
            <a:ext cx="9722555" cy="160020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850" dirty="0"/>
              <a:t>Andrea White</a:t>
            </a:r>
          </a:p>
          <a:p>
            <a:r>
              <a:rPr lang="en-US" sz="2850" dirty="0">
                <a:hlinkClick r:id="rId3"/>
              </a:rPr>
              <a:t>awhite@housinginnovations.us</a:t>
            </a:r>
            <a:r>
              <a:rPr lang="en-US" sz="2850" dirty="0"/>
              <a:t>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663" y="4634012"/>
            <a:ext cx="2691380" cy="1069835"/>
          </a:xfrm>
          <a:prstGeom prst="rect">
            <a:avLst/>
          </a:prstGeom>
        </p:spPr>
      </p:pic>
    </p:spTree>
    <p:extLst>
      <p:ext uri="{BB962C8B-B14F-4D97-AF65-F5344CB8AC3E}">
        <p14:creationId xmlns:p14="http://schemas.microsoft.com/office/powerpoint/2010/main" val="2251725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7033" y="312524"/>
            <a:ext cx="10681284" cy="1450757"/>
          </a:xfrm>
        </p:spPr>
        <p:txBody>
          <a:bodyPr>
            <a:normAutofit/>
          </a:bodyPr>
          <a:lstStyle/>
          <a:p>
            <a:r>
              <a:rPr lang="en-US" sz="4400" dirty="0"/>
              <a:t>National Service Trends &amp; HUD Policy Priorities</a:t>
            </a:r>
            <a:endParaRPr lang="en-US" sz="1400" dirty="0"/>
          </a:p>
        </p:txBody>
      </p:sp>
      <p:sp>
        <p:nvSpPr>
          <p:cNvPr id="2" name="Content Placeholder 1"/>
          <p:cNvSpPr>
            <a:spLocks noGrp="1"/>
          </p:cNvSpPr>
          <p:nvPr>
            <p:ph sz="half" idx="1"/>
          </p:nvPr>
        </p:nvSpPr>
        <p:spPr>
          <a:xfrm>
            <a:off x="1019502" y="1471448"/>
            <a:ext cx="7283669" cy="4747835"/>
          </a:xfrm>
        </p:spPr>
        <p:txBody>
          <a:bodyPr>
            <a:normAutofit fontScale="92500" lnSpcReduction="20000"/>
          </a:bodyPr>
          <a:lstStyle/>
          <a:p>
            <a:pPr marL="566928" indent="-457200">
              <a:buClrTx/>
              <a:buFont typeface="+mj-lt"/>
              <a:buAutoNum type="arabicPeriod"/>
            </a:pPr>
            <a:endParaRPr lang="en-US" sz="3200" b="1" dirty="0"/>
          </a:p>
          <a:p>
            <a:pPr marL="566928" indent="-457200">
              <a:buClrTx/>
              <a:buFont typeface="+mj-lt"/>
              <a:buAutoNum type="arabicPeriod"/>
            </a:pPr>
            <a:r>
              <a:rPr lang="en-US" sz="3200" b="1" dirty="0"/>
              <a:t>Ending homelessness for all persons</a:t>
            </a:r>
          </a:p>
          <a:p>
            <a:pPr marL="859536" lvl="1" indent="-457200">
              <a:buClrTx/>
              <a:buFont typeface="Arial" panose="020B0604020202020204" pitchFamily="34" charset="0"/>
              <a:buChar char="•"/>
            </a:pPr>
            <a:r>
              <a:rPr lang="en-US" sz="3000" dirty="0"/>
              <a:t>Target resources to highest needs/longest homelessness</a:t>
            </a:r>
          </a:p>
          <a:p>
            <a:pPr marL="859536" lvl="1" indent="-457200">
              <a:buClrTx/>
              <a:buFont typeface="Arial" panose="020B0604020202020204" pitchFamily="34" charset="0"/>
              <a:buChar char="•"/>
            </a:pPr>
            <a:r>
              <a:rPr lang="en-US" sz="3000" dirty="0"/>
              <a:t>Engage and effectively serve all, including unsheltered</a:t>
            </a:r>
          </a:p>
          <a:p>
            <a:pPr marL="566928" indent="-457200">
              <a:buClrTx/>
              <a:buFont typeface="+mj-lt"/>
              <a:buAutoNum type="arabicPeriod"/>
            </a:pPr>
            <a:r>
              <a:rPr lang="en-US" sz="3200" b="1" dirty="0"/>
              <a:t>Creating a systemic response to homelessness</a:t>
            </a:r>
          </a:p>
          <a:p>
            <a:pPr marL="859536" lvl="1" indent="-457200">
              <a:buClrTx/>
              <a:buFont typeface="Arial" panose="020B0604020202020204" pitchFamily="34" charset="0"/>
              <a:buChar char="•"/>
            </a:pPr>
            <a:r>
              <a:rPr lang="en-US" sz="3000" dirty="0"/>
              <a:t>Measure systems performance to determine effectiveness</a:t>
            </a:r>
          </a:p>
          <a:p>
            <a:pPr marL="859536" lvl="1" indent="-457200">
              <a:buClrTx/>
              <a:buFont typeface="Arial" panose="020B0604020202020204" pitchFamily="34" charset="0"/>
              <a:buChar char="•"/>
            </a:pPr>
            <a:r>
              <a:rPr lang="en-US" sz="3000" dirty="0"/>
              <a:t>Use Coordinated Entry to provide assistance quickly, promote choice, ensure transparency &amp; target resources </a:t>
            </a:r>
          </a:p>
        </p:txBody>
      </p:sp>
      <p:sp>
        <p:nvSpPr>
          <p:cNvPr id="4" name="Slide Number Placeholder 3"/>
          <p:cNvSpPr>
            <a:spLocks noGrp="1"/>
          </p:cNvSpPr>
          <p:nvPr>
            <p:ph type="sldNum" sz="quarter" idx="12"/>
          </p:nvPr>
        </p:nvSpPr>
        <p:spPr/>
        <p:txBody>
          <a:bodyPr/>
          <a:lstStyle/>
          <a:p>
            <a:fld id="{4FAB73BC-B049-4115-A692-8D63A059BFB8}" type="slidenum">
              <a:rPr lang="en-US" sz="2400" smtClean="0"/>
              <a:pPr/>
              <a:t>10</a:t>
            </a:fld>
            <a:endParaRPr lang="en-US" sz="2400" dirty="0"/>
          </a:p>
        </p:txBody>
      </p:sp>
      <p:sp>
        <p:nvSpPr>
          <p:cNvPr id="8" name="AutoShape 4" descr="Image result for do not sign"/>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6" descr="Image result for do not sign"/>
          <p:cNvSpPr>
            <a:spLocks noChangeAspect="1" noChangeArrowheads="1"/>
          </p:cNvSpPr>
          <p:nvPr/>
        </p:nvSpPr>
        <p:spPr bwMode="auto">
          <a:xfrm>
            <a:off x="410633" y="798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Content Placeholder 14"/>
          <p:cNvSpPr>
            <a:spLocks noGrp="1"/>
          </p:cNvSpPr>
          <p:nvPr>
            <p:ph sz="half" idx="2"/>
          </p:nvPr>
        </p:nvSpPr>
        <p:spPr/>
        <p:txBody>
          <a:bodyPr>
            <a:normAutofit fontScale="92500" lnSpcReduction="20000"/>
          </a:bodyPr>
          <a:lstStyle/>
          <a:p>
            <a:r>
              <a:rPr lang="en-US" dirty="0"/>
              <a:t> </a:t>
            </a:r>
          </a:p>
        </p:txBody>
      </p:sp>
      <p:pic>
        <p:nvPicPr>
          <p:cNvPr id="1537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890" y="2785241"/>
            <a:ext cx="3261710" cy="2644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127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3833" y="286607"/>
            <a:ext cx="11178774" cy="1450757"/>
          </a:xfrm>
        </p:spPr>
        <p:txBody>
          <a:bodyPr>
            <a:normAutofit/>
          </a:bodyPr>
          <a:lstStyle/>
          <a:p>
            <a:r>
              <a:rPr lang="en-US" sz="4400" dirty="0"/>
              <a:t>National Service Trends &amp; HUD Policy Priorities (2)</a:t>
            </a:r>
            <a:endParaRPr lang="en-US" sz="1400" dirty="0"/>
          </a:p>
        </p:txBody>
      </p:sp>
      <p:sp>
        <p:nvSpPr>
          <p:cNvPr id="2" name="Content Placeholder 1"/>
          <p:cNvSpPr>
            <a:spLocks noGrp="1"/>
          </p:cNvSpPr>
          <p:nvPr>
            <p:ph sz="half" idx="1"/>
          </p:nvPr>
        </p:nvSpPr>
        <p:spPr>
          <a:xfrm>
            <a:off x="704193" y="1874520"/>
            <a:ext cx="7725104" cy="4023360"/>
          </a:xfrm>
        </p:spPr>
        <p:txBody>
          <a:bodyPr>
            <a:normAutofit fontScale="92500" lnSpcReduction="10000"/>
          </a:bodyPr>
          <a:lstStyle/>
          <a:p>
            <a:pPr marL="624078" indent="-514350">
              <a:buClrTx/>
              <a:buFont typeface="+mj-lt"/>
              <a:buAutoNum type="arabicPeriod" startAt="3"/>
            </a:pPr>
            <a:r>
              <a:rPr lang="en-US" sz="2800" b="1" dirty="0"/>
              <a:t>Strategically allocate resources</a:t>
            </a:r>
          </a:p>
          <a:p>
            <a:pPr marL="916686" lvl="1" indent="-514350">
              <a:buClrTx/>
              <a:buFont typeface="Arial" panose="020B0604020202020204" pitchFamily="34" charset="0"/>
              <a:buChar char="•"/>
            </a:pPr>
            <a:r>
              <a:rPr lang="en-US" sz="2600" dirty="0"/>
              <a:t>Evaluate cost and outcome data </a:t>
            </a:r>
          </a:p>
          <a:p>
            <a:pPr marL="916686" lvl="1" indent="-514350">
              <a:buClrTx/>
              <a:buFont typeface="Arial" panose="020B0604020202020204" pitchFamily="34" charset="0"/>
              <a:buChar char="•"/>
            </a:pPr>
            <a:r>
              <a:rPr lang="en-US" sz="2800" dirty="0"/>
              <a:t>Shift investments to improve performance and better align with identified needs</a:t>
            </a:r>
            <a:endParaRPr lang="en-US" sz="2600" dirty="0"/>
          </a:p>
          <a:p>
            <a:pPr marL="916686" lvl="1" indent="-514350">
              <a:buClrTx/>
              <a:buFont typeface="Arial" panose="020B0604020202020204" pitchFamily="34" charset="0"/>
              <a:buChar char="•"/>
            </a:pPr>
            <a:r>
              <a:rPr lang="en-US" sz="2800" dirty="0"/>
              <a:t>Maximize use of mainstream resources</a:t>
            </a:r>
          </a:p>
          <a:p>
            <a:pPr marL="631825" lvl="1" indent="-514350">
              <a:buClrTx/>
              <a:buAutoNum type="arabicPeriod" startAt="4"/>
            </a:pPr>
            <a:r>
              <a:rPr lang="en-US" sz="2800" b="1" dirty="0"/>
              <a:t>Use a Housing First approach</a:t>
            </a:r>
          </a:p>
          <a:p>
            <a:pPr marL="809625" lvl="1" indent="-457200">
              <a:buClrTx/>
              <a:buFont typeface="Arial" panose="020B0604020202020204" pitchFamily="34" charset="0"/>
              <a:buChar char="•"/>
            </a:pPr>
            <a:r>
              <a:rPr lang="en-US" sz="2800" dirty="0"/>
              <a:t>Eliminate preconditions &amp; service requirements</a:t>
            </a:r>
          </a:p>
          <a:p>
            <a:pPr marL="809625" lvl="1" indent="-457200">
              <a:buClrTx/>
              <a:buFont typeface="Arial" panose="020B0604020202020204" pitchFamily="34" charset="0"/>
              <a:buChar char="•"/>
            </a:pPr>
            <a:r>
              <a:rPr lang="en-US" sz="2800" dirty="0"/>
              <a:t>Prioritize rapid placement/stabilization</a:t>
            </a:r>
          </a:p>
          <a:p>
            <a:pPr marL="809625" lvl="1" indent="-457200">
              <a:buClrTx/>
              <a:buFont typeface="Arial" panose="020B0604020202020204" pitchFamily="34" charset="0"/>
              <a:buChar char="•"/>
            </a:pPr>
            <a:r>
              <a:rPr lang="en-US" sz="2800" dirty="0"/>
              <a:t>Engage landlords</a:t>
            </a:r>
          </a:p>
          <a:p>
            <a:pPr marL="809625" lvl="1" indent="-457200">
              <a:buClrTx/>
              <a:buFont typeface="Arial" panose="020B0604020202020204" pitchFamily="34" charset="0"/>
              <a:buChar char="•"/>
            </a:pPr>
            <a:r>
              <a:rPr lang="en-US" sz="2800" dirty="0"/>
              <a:t>Adopt client-centered practices</a:t>
            </a:r>
          </a:p>
          <a:p>
            <a:pPr marL="814705" lvl="2" indent="-514350">
              <a:buClrTx/>
            </a:pPr>
            <a:endParaRPr lang="en-US" sz="2400" dirty="0"/>
          </a:p>
          <a:p>
            <a:pPr marL="109728" indent="0">
              <a:buClrTx/>
              <a:buNone/>
            </a:pPr>
            <a:endParaRPr lang="en-US" sz="2800" dirty="0"/>
          </a:p>
        </p:txBody>
      </p:sp>
      <p:sp>
        <p:nvSpPr>
          <p:cNvPr id="4" name="Slide Number Placeholder 3"/>
          <p:cNvSpPr>
            <a:spLocks noGrp="1"/>
          </p:cNvSpPr>
          <p:nvPr>
            <p:ph type="sldNum" sz="quarter" idx="12"/>
          </p:nvPr>
        </p:nvSpPr>
        <p:spPr/>
        <p:txBody>
          <a:bodyPr/>
          <a:lstStyle/>
          <a:p>
            <a:fld id="{4FAB73BC-B049-4115-A692-8D63A059BFB8}" type="slidenum">
              <a:rPr lang="en-US" sz="2400" smtClean="0"/>
              <a:pPr/>
              <a:t>11</a:t>
            </a:fld>
            <a:endParaRPr lang="en-US" sz="2400" dirty="0"/>
          </a:p>
        </p:txBody>
      </p:sp>
      <p:sp>
        <p:nvSpPr>
          <p:cNvPr id="8" name="AutoShape 4" descr="Image result for do not sign"/>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6" descr="Image result for do not sign"/>
          <p:cNvSpPr>
            <a:spLocks noChangeAspect="1" noChangeArrowheads="1"/>
          </p:cNvSpPr>
          <p:nvPr/>
        </p:nvSpPr>
        <p:spPr bwMode="auto">
          <a:xfrm>
            <a:off x="410633" y="798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Content Placeholder 14"/>
          <p:cNvSpPr>
            <a:spLocks noGrp="1"/>
          </p:cNvSpPr>
          <p:nvPr>
            <p:ph sz="half" idx="2"/>
          </p:nvPr>
        </p:nvSpPr>
        <p:spPr/>
        <p:txBody>
          <a:bodyPr>
            <a:normAutofit fontScale="92500" lnSpcReduction="10000"/>
          </a:bodyPr>
          <a:lstStyle/>
          <a:p>
            <a:r>
              <a:rPr lang="en-US" dirty="0"/>
              <a:t> </a:t>
            </a: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8502869" y="2827282"/>
            <a:ext cx="3174594" cy="2031953"/>
          </a:xfrm>
          <a:prstGeom prst="rect">
            <a:avLst/>
          </a:prstGeom>
          <a:noFill/>
          <a:ln>
            <a:noFill/>
          </a:ln>
        </p:spPr>
      </p:pic>
    </p:spTree>
    <p:extLst>
      <p:ext uri="{BB962C8B-B14F-4D97-AF65-F5344CB8AC3E}">
        <p14:creationId xmlns:p14="http://schemas.microsoft.com/office/powerpoint/2010/main" val="1668069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848" y="286607"/>
            <a:ext cx="10293832" cy="1450757"/>
          </a:xfrm>
        </p:spPr>
        <p:txBody>
          <a:bodyPr>
            <a:normAutofit/>
          </a:bodyPr>
          <a:lstStyle/>
          <a:p>
            <a:r>
              <a:rPr lang="en-US" sz="4400" dirty="0"/>
              <a:t>Street Outreach Lessons Learned (SAMHSA)</a:t>
            </a:r>
          </a:p>
        </p:txBody>
      </p:sp>
      <p:sp>
        <p:nvSpPr>
          <p:cNvPr id="3" name="Content Placeholder 2"/>
          <p:cNvSpPr>
            <a:spLocks noGrp="1"/>
          </p:cNvSpPr>
          <p:nvPr>
            <p:ph sz="half" idx="1"/>
          </p:nvPr>
        </p:nvSpPr>
        <p:spPr>
          <a:xfrm>
            <a:off x="1081070" y="1824713"/>
            <a:ext cx="7593112" cy="4242146"/>
          </a:xfrm>
        </p:spPr>
        <p:txBody>
          <a:bodyPr>
            <a:normAutofit fontScale="92500" lnSpcReduction="20000"/>
          </a:bodyPr>
          <a:lstStyle/>
          <a:p>
            <a:pPr marL="0" indent="0">
              <a:spcBef>
                <a:spcPts val="600"/>
              </a:spcBef>
              <a:spcAft>
                <a:spcPts val="0"/>
              </a:spcAft>
              <a:buNone/>
            </a:pPr>
            <a:r>
              <a:rPr lang="en-US" sz="2600" b="1" dirty="0"/>
              <a:t>A systematic, documented approach. </a:t>
            </a:r>
          </a:p>
          <a:p>
            <a:pPr marL="341313" indent="-288925">
              <a:spcBef>
                <a:spcPts val="600"/>
              </a:spcBef>
              <a:spcAft>
                <a:spcPts val="0"/>
              </a:spcAft>
              <a:buFont typeface="Arial"/>
              <a:buChar char="•"/>
            </a:pPr>
            <a:r>
              <a:rPr lang="en-US" sz="2600" dirty="0"/>
              <a:t>Consistent documentation of outreach efforts decreases the likelihood of overlooking those most in need &amp; service duplication</a:t>
            </a:r>
          </a:p>
          <a:p>
            <a:pPr marL="341313" indent="-288925">
              <a:spcBef>
                <a:spcPts val="600"/>
              </a:spcBef>
              <a:spcAft>
                <a:spcPts val="0"/>
              </a:spcAft>
              <a:buFont typeface="Arial"/>
              <a:buChar char="•"/>
            </a:pPr>
            <a:r>
              <a:rPr lang="en-US" sz="2600" dirty="0"/>
              <a:t>A systematic approach allows faster access to a wider variety of targeted and mainstream programs. </a:t>
            </a:r>
          </a:p>
          <a:p>
            <a:pPr marL="0" indent="0">
              <a:spcBef>
                <a:spcPts val="600"/>
              </a:spcBef>
              <a:spcAft>
                <a:spcPts val="0"/>
              </a:spcAft>
              <a:buNone/>
            </a:pPr>
            <a:r>
              <a:rPr lang="en-US" sz="2600" b="1" dirty="0"/>
              <a:t>Collaboration with nontraditional partners</a:t>
            </a:r>
            <a:r>
              <a:rPr lang="en-US" sz="2600" dirty="0"/>
              <a:t>.</a:t>
            </a:r>
          </a:p>
          <a:p>
            <a:pPr marL="346075" indent="-346075">
              <a:spcBef>
                <a:spcPts val="600"/>
              </a:spcBef>
              <a:spcAft>
                <a:spcPts val="0"/>
              </a:spcAft>
              <a:buFont typeface="Arial"/>
              <a:buChar char="•"/>
            </a:pPr>
            <a:r>
              <a:rPr lang="en-US" sz="2600" dirty="0"/>
              <a:t>Goal:  identify and target people experiencing/at-risk of homelessness and connect them with housing and services. </a:t>
            </a:r>
          </a:p>
          <a:p>
            <a:pPr marL="346075" indent="-346075">
              <a:spcBef>
                <a:spcPts val="600"/>
              </a:spcBef>
              <a:spcAft>
                <a:spcPts val="0"/>
              </a:spcAft>
              <a:buFont typeface="Arial"/>
              <a:buChar char="•"/>
            </a:pPr>
            <a:r>
              <a:rPr lang="en-US" sz="2600" dirty="0"/>
              <a:t>law enforcement, jails/prisons, hospital and other health/behavioral care and insurance providers</a:t>
            </a:r>
          </a:p>
          <a:p>
            <a:pPr marL="346075" indent="-346075">
              <a:spcBef>
                <a:spcPts val="600"/>
              </a:spcBef>
              <a:spcAft>
                <a:spcPts val="0"/>
              </a:spcAft>
              <a:buFont typeface="Arial"/>
              <a:buChar char="•"/>
            </a:pPr>
            <a:r>
              <a:rPr lang="en-US" sz="2600" dirty="0"/>
              <a:t>Provide supports upon exit to prevent homelessness/quickly re-house</a:t>
            </a:r>
          </a:p>
          <a:p>
            <a:pPr marL="346075" indent="-346075">
              <a:buFont typeface="Arial"/>
              <a:buChar char="•"/>
            </a:pPr>
            <a:endParaRPr lang="en-US" dirty="0"/>
          </a:p>
          <a:p>
            <a:pPr marL="341313" indent="-288925">
              <a:buFont typeface="Arial"/>
              <a:buChar char="•"/>
            </a:pPr>
            <a:endParaRPr lang="en-US" dirty="0"/>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12</a:t>
            </a:fld>
            <a:endParaRPr lang="en-US" dirty="0"/>
          </a:p>
        </p:txBody>
      </p:sp>
      <p:sp>
        <p:nvSpPr>
          <p:cNvPr id="6" name="TextBox 5"/>
          <p:cNvSpPr txBox="1"/>
          <p:nvPr/>
        </p:nvSpPr>
        <p:spPr>
          <a:xfrm>
            <a:off x="1081070" y="6066859"/>
            <a:ext cx="10117799" cy="307777"/>
          </a:xfrm>
          <a:prstGeom prst="rect">
            <a:avLst/>
          </a:prstGeom>
          <a:noFill/>
        </p:spPr>
        <p:txBody>
          <a:bodyPr wrap="square" rtlCol="0">
            <a:spAutoFit/>
          </a:bodyPr>
          <a:lstStyle/>
          <a:p>
            <a:r>
              <a:rPr lang="en-US" sz="1400" dirty="0"/>
              <a:t>https://www.usich.gov/resources/uploads/asset_library/Outreach_and_Engagement_Fact_Sheet_SAMHSA_USICH.pdf</a:t>
            </a:r>
          </a:p>
        </p:txBody>
      </p:sp>
      <p:pic>
        <p:nvPicPr>
          <p:cNvPr id="9" name="Content Placeholder 8"/>
          <p:cNvPicPr>
            <a:picLocks noGrp="1"/>
          </p:cNvPicPr>
          <p:nvPr>
            <p:ph sz="half" idx="2"/>
          </p:nvPr>
        </p:nvPicPr>
        <p:blipFill>
          <a:blip r:embed="rId2">
            <a:extLst>
              <a:ext uri="{28A0092B-C50C-407E-A947-70E740481C1C}">
                <a14:useLocalDpi xmlns:a14="http://schemas.microsoft.com/office/drawing/2010/main" val="0"/>
              </a:ext>
            </a:extLst>
          </a:blip>
          <a:srcRect l="4035" r="4035"/>
          <a:stretch>
            <a:fillRect/>
          </a:stretch>
        </p:blipFill>
        <p:spPr bwMode="auto">
          <a:xfrm>
            <a:off x="8664224" y="2875846"/>
            <a:ext cx="2801901" cy="2966154"/>
          </a:xfrm>
          <a:prstGeom prst="rect">
            <a:avLst/>
          </a:prstGeom>
          <a:noFill/>
          <a:ln>
            <a:noFill/>
          </a:ln>
        </p:spPr>
      </p:pic>
    </p:spTree>
    <p:extLst>
      <p:ext uri="{BB962C8B-B14F-4D97-AF65-F5344CB8AC3E}">
        <p14:creationId xmlns:p14="http://schemas.microsoft.com/office/powerpoint/2010/main" val="2471104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579" y="286607"/>
            <a:ext cx="10783613" cy="1450757"/>
          </a:xfrm>
        </p:spPr>
        <p:txBody>
          <a:bodyPr>
            <a:normAutofit/>
          </a:bodyPr>
          <a:lstStyle/>
          <a:p>
            <a:r>
              <a:rPr lang="en-US" sz="4400" dirty="0"/>
              <a:t>Street Outreach Lessons Learned (SAMHSA -2)</a:t>
            </a:r>
          </a:p>
        </p:txBody>
      </p:sp>
      <p:sp>
        <p:nvSpPr>
          <p:cNvPr id="3" name="Content Placeholder 2"/>
          <p:cNvSpPr>
            <a:spLocks noGrp="1"/>
          </p:cNvSpPr>
          <p:nvPr>
            <p:ph sz="half" idx="1"/>
          </p:nvPr>
        </p:nvSpPr>
        <p:spPr>
          <a:xfrm>
            <a:off x="1111391" y="1831623"/>
            <a:ext cx="7593112" cy="4023360"/>
          </a:xfrm>
        </p:spPr>
        <p:txBody>
          <a:bodyPr>
            <a:normAutofit/>
          </a:bodyPr>
          <a:lstStyle/>
          <a:p>
            <a:r>
              <a:rPr lang="en-US" sz="2400" b="1" dirty="0"/>
              <a:t>Warm hand-offs. </a:t>
            </a:r>
          </a:p>
          <a:p>
            <a:pPr marL="231775" indent="-174625">
              <a:buFont typeface="Arial"/>
              <a:buChar char="•"/>
            </a:pPr>
            <a:r>
              <a:rPr lang="en-US" sz="2400" b="1" dirty="0"/>
              <a:t>Leverage outreach workers deep ties </a:t>
            </a:r>
          </a:p>
          <a:p>
            <a:pPr marL="231775" indent="-174625">
              <a:buFont typeface="Arial"/>
              <a:buChar char="•"/>
            </a:pPr>
            <a:r>
              <a:rPr lang="en-US" sz="2400" dirty="0"/>
              <a:t>Ensure gradual, warm handoff to housing and service providers</a:t>
            </a:r>
          </a:p>
          <a:p>
            <a:pPr marL="231775" indent="-174625">
              <a:buFont typeface="Arial"/>
              <a:buChar char="•"/>
            </a:pPr>
            <a:r>
              <a:rPr lang="en-US" sz="2400" dirty="0"/>
              <a:t>Outreach workers visit people in their housing for the first few weeks after move-in to reinforce the transition &amp; provide support to the individual &amp; their providers </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13</a:t>
            </a:fld>
            <a:endParaRPr lang="en-US" dirty="0"/>
          </a:p>
        </p:txBody>
      </p:sp>
      <p:sp>
        <p:nvSpPr>
          <p:cNvPr id="6" name="TextBox 5"/>
          <p:cNvSpPr txBox="1"/>
          <p:nvPr/>
        </p:nvSpPr>
        <p:spPr>
          <a:xfrm>
            <a:off x="1081070" y="6066859"/>
            <a:ext cx="10117799" cy="307777"/>
          </a:xfrm>
          <a:prstGeom prst="rect">
            <a:avLst/>
          </a:prstGeom>
          <a:noFill/>
        </p:spPr>
        <p:txBody>
          <a:bodyPr wrap="square" rtlCol="0">
            <a:spAutoFit/>
          </a:bodyPr>
          <a:lstStyle/>
          <a:p>
            <a:r>
              <a:rPr lang="en-US" sz="1400" dirty="0"/>
              <a:t>https://www.usich.gov/resources/uploads/asset_library/Outreach_and_Engagement_Fact_Sheet_SAMHSA_USICH.pdf</a:t>
            </a:r>
          </a:p>
        </p:txBody>
      </p:sp>
      <p:pic>
        <p:nvPicPr>
          <p:cNvPr id="10" name="Content Placeholder 9"/>
          <p:cNvPicPr>
            <a:picLocks noGrp="1"/>
          </p:cNvPicPr>
          <p:nvPr>
            <p:ph sz="half" idx="2"/>
          </p:nvPr>
        </p:nvPicPr>
        <p:blipFill rotWithShape="1">
          <a:blip r:embed="rId2">
            <a:extLst>
              <a:ext uri="{28A0092B-C50C-407E-A947-70E740481C1C}">
                <a14:useLocalDpi xmlns:a14="http://schemas.microsoft.com/office/drawing/2010/main" val="0"/>
              </a:ext>
            </a:extLst>
          </a:blip>
          <a:srcRect l="20295" r="2985"/>
          <a:stretch/>
        </p:blipFill>
        <p:spPr bwMode="auto">
          <a:xfrm>
            <a:off x="8819445" y="2199044"/>
            <a:ext cx="3048000" cy="2951515"/>
          </a:xfrm>
          <a:prstGeom prst="rect">
            <a:avLst/>
          </a:prstGeom>
          <a:noFill/>
          <a:ln>
            <a:noFill/>
          </a:ln>
        </p:spPr>
      </p:pic>
    </p:spTree>
    <p:extLst>
      <p:ext uri="{BB962C8B-B14F-4D97-AF65-F5344CB8AC3E}">
        <p14:creationId xmlns:p14="http://schemas.microsoft.com/office/powerpoint/2010/main" val="240213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152" y="286607"/>
            <a:ext cx="10493528" cy="1450757"/>
          </a:xfrm>
        </p:spPr>
        <p:txBody>
          <a:bodyPr>
            <a:normAutofit/>
          </a:bodyPr>
          <a:lstStyle/>
          <a:p>
            <a:r>
              <a:rPr lang="en-US" sz="4400" dirty="0"/>
              <a:t>Street Outreach Lessons Learned (SAMHSA -3)</a:t>
            </a:r>
          </a:p>
        </p:txBody>
      </p:sp>
      <p:sp>
        <p:nvSpPr>
          <p:cNvPr id="3" name="Content Placeholder 2"/>
          <p:cNvSpPr>
            <a:spLocks noGrp="1"/>
          </p:cNvSpPr>
          <p:nvPr>
            <p:ph idx="1"/>
          </p:nvPr>
        </p:nvSpPr>
        <p:spPr/>
        <p:txBody>
          <a:bodyPr>
            <a:normAutofit/>
          </a:bodyPr>
          <a:lstStyle/>
          <a:p>
            <a:pPr marL="0" indent="0">
              <a:buNone/>
            </a:pPr>
            <a:r>
              <a:rPr lang="en-US" sz="2200" b="1" dirty="0"/>
              <a:t>High quality data &amp; data sharing</a:t>
            </a:r>
          </a:p>
          <a:p>
            <a:pPr marL="231775" indent="-231775">
              <a:buFont typeface="Arial"/>
              <a:buChar char="•"/>
            </a:pPr>
            <a:r>
              <a:rPr lang="en-US" sz="2200" dirty="0"/>
              <a:t>All outreach contacts recorded &amp;  permanent housing offers &amp; placements tracked &amp; monitored (e.g. using HMIS and by-name lists)</a:t>
            </a:r>
          </a:p>
          <a:p>
            <a:pPr marL="231775" indent="-231775">
              <a:buFont typeface="Arial"/>
              <a:buChar char="•"/>
            </a:pPr>
            <a:r>
              <a:rPr lang="en-US" sz="2200" dirty="0"/>
              <a:t>High quality &amp; complete data at the person level enables better monitoring of individuals’ progress  &amp; accountability for identifying &amp; quickly helping every individual </a:t>
            </a:r>
          </a:p>
          <a:p>
            <a:pPr marL="231775" indent="-231775">
              <a:buFont typeface="Arial"/>
              <a:buChar char="•"/>
            </a:pPr>
            <a:r>
              <a:rPr lang="en-US" sz="2200" dirty="0"/>
              <a:t>MOU’s/data sharing agreements enable identification of people with the highest needs from multiple systems and programs</a:t>
            </a:r>
          </a:p>
          <a:p>
            <a:endParaRPr lang="en-US" dirty="0"/>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14</a:t>
            </a:fld>
            <a:endParaRPr lang="en-US" dirty="0"/>
          </a:p>
        </p:txBody>
      </p:sp>
      <p:pic>
        <p:nvPicPr>
          <p:cNvPr id="8" name="Content Placeholder 7"/>
          <p:cNvPicPr>
            <a:picLocks noGrp="1"/>
          </p:cNvPicPr>
          <p:nvPr>
            <p:ph sz="half" idx="4294967295"/>
          </p:nvPr>
        </p:nvPicPr>
        <p:blipFill rotWithShape="1">
          <a:blip r:embed="rId2">
            <a:extLst>
              <a:ext uri="{28A0092B-C50C-407E-A947-70E740481C1C}">
                <a14:useLocalDpi xmlns:a14="http://schemas.microsoft.com/office/drawing/2010/main" val="0"/>
              </a:ext>
            </a:extLst>
          </a:blip>
          <a:srcRect l="-102" r="833"/>
          <a:stretch/>
        </p:blipFill>
        <p:spPr bwMode="auto">
          <a:xfrm>
            <a:off x="3990882" y="4833737"/>
            <a:ext cx="3528307" cy="1128889"/>
          </a:xfrm>
          <a:prstGeom prst="rect">
            <a:avLst/>
          </a:prstGeom>
          <a:noFill/>
          <a:ln>
            <a:noFill/>
          </a:ln>
        </p:spPr>
      </p:pic>
      <p:sp>
        <p:nvSpPr>
          <p:cNvPr id="6" name="TextBox 5"/>
          <p:cNvSpPr txBox="1"/>
          <p:nvPr/>
        </p:nvSpPr>
        <p:spPr>
          <a:xfrm>
            <a:off x="1081070" y="6066859"/>
            <a:ext cx="10117799" cy="307777"/>
          </a:xfrm>
          <a:prstGeom prst="rect">
            <a:avLst/>
          </a:prstGeom>
          <a:noFill/>
        </p:spPr>
        <p:txBody>
          <a:bodyPr wrap="square" rtlCol="0">
            <a:spAutoFit/>
          </a:bodyPr>
          <a:lstStyle/>
          <a:p>
            <a:r>
              <a:rPr lang="en-US" sz="1400" dirty="0"/>
              <a:t>https://www.usich.gov/resources/uploads/asset_library/Outreach_and_Engagement_Fact_Sheet_SAMHSA_USICH.pdf</a:t>
            </a:r>
          </a:p>
        </p:txBody>
      </p:sp>
    </p:spTree>
    <p:extLst>
      <p:ext uri="{BB962C8B-B14F-4D97-AF65-F5344CB8AC3E}">
        <p14:creationId xmlns:p14="http://schemas.microsoft.com/office/powerpoint/2010/main" val="1734059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848" y="286607"/>
            <a:ext cx="10293832" cy="1450757"/>
          </a:xfrm>
        </p:spPr>
        <p:txBody>
          <a:bodyPr>
            <a:normAutofit/>
          </a:bodyPr>
          <a:lstStyle/>
          <a:p>
            <a:r>
              <a:rPr lang="en-US" sz="4400" dirty="0"/>
              <a:t>Street Outreach Lessons Learned (SAMHSA -4)</a:t>
            </a:r>
          </a:p>
        </p:txBody>
      </p:sp>
      <p:sp>
        <p:nvSpPr>
          <p:cNvPr id="3" name="Content Placeholder 2"/>
          <p:cNvSpPr>
            <a:spLocks noGrp="1"/>
          </p:cNvSpPr>
          <p:nvPr>
            <p:ph idx="1"/>
          </p:nvPr>
        </p:nvSpPr>
        <p:spPr/>
        <p:txBody>
          <a:bodyPr>
            <a:normAutofit/>
          </a:bodyPr>
          <a:lstStyle/>
          <a:p>
            <a:pPr marL="0" indent="0">
              <a:buNone/>
            </a:pPr>
            <a:r>
              <a:rPr lang="en-US" b="1" dirty="0"/>
              <a:t>Training on evidence-based practices. </a:t>
            </a:r>
          </a:p>
          <a:p>
            <a:pPr marL="236538" indent="-236538">
              <a:buFont typeface="Arial"/>
              <a:buChar char="•"/>
            </a:pPr>
            <a:r>
              <a:rPr lang="en-US" dirty="0"/>
              <a:t>Trauma-Informed Care, Motivational Interviewing, and Critical Time Intervention</a:t>
            </a:r>
          </a:p>
          <a:p>
            <a:r>
              <a:rPr lang="en-US" b="1" dirty="0"/>
              <a:t>Diversity of approach. </a:t>
            </a:r>
          </a:p>
          <a:p>
            <a:pPr marL="236538" indent="-236538">
              <a:buFont typeface="Arial"/>
              <a:buChar char="•"/>
            </a:pPr>
            <a:r>
              <a:rPr lang="en-US" dirty="0"/>
              <a:t>For example, using social media can be particularly effective in reaching youth experiencing homelessness. </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15</a:t>
            </a:fld>
            <a:endParaRPr lang="en-US" dirty="0"/>
          </a:p>
        </p:txBody>
      </p:sp>
      <p:pic>
        <p:nvPicPr>
          <p:cNvPr id="8" name="Content Placeholder 7"/>
          <p:cNvPicPr>
            <a:picLocks noGrp="1"/>
          </p:cNvPicPr>
          <p:nvPr>
            <p:ph sz="half" idx="4294967295"/>
          </p:nvPr>
        </p:nvPicPr>
        <p:blipFill rotWithShape="1">
          <a:blip r:embed="rId2">
            <a:extLst>
              <a:ext uri="{28A0092B-C50C-407E-A947-70E740481C1C}">
                <a14:useLocalDpi xmlns:a14="http://schemas.microsoft.com/office/drawing/2010/main" val="0"/>
              </a:ext>
            </a:extLst>
          </a:blip>
          <a:srcRect l="2902" t="16554" r="25298" b="9793"/>
          <a:stretch/>
        </p:blipFill>
        <p:spPr bwMode="auto">
          <a:xfrm>
            <a:off x="3459448" y="4034441"/>
            <a:ext cx="4587053" cy="2068077"/>
          </a:xfrm>
          <a:prstGeom prst="rect">
            <a:avLst/>
          </a:prstGeom>
          <a:noFill/>
          <a:ln>
            <a:noFill/>
          </a:ln>
        </p:spPr>
      </p:pic>
      <p:sp>
        <p:nvSpPr>
          <p:cNvPr id="6" name="TextBox 5"/>
          <p:cNvSpPr txBox="1"/>
          <p:nvPr/>
        </p:nvSpPr>
        <p:spPr>
          <a:xfrm>
            <a:off x="1081070" y="6066859"/>
            <a:ext cx="10117799" cy="307777"/>
          </a:xfrm>
          <a:prstGeom prst="rect">
            <a:avLst/>
          </a:prstGeom>
          <a:noFill/>
        </p:spPr>
        <p:txBody>
          <a:bodyPr wrap="square" rtlCol="0">
            <a:spAutoFit/>
          </a:bodyPr>
          <a:lstStyle/>
          <a:p>
            <a:r>
              <a:rPr lang="en-US" sz="1400" dirty="0"/>
              <a:t>https://www.usich.gov/resources/uploads/asset_library/Outreach_and_Engagement_Fact_Sheet_SAMHSA_USICH.pdf</a:t>
            </a:r>
          </a:p>
        </p:txBody>
      </p:sp>
    </p:spTree>
    <p:extLst>
      <p:ext uri="{BB962C8B-B14F-4D97-AF65-F5344CB8AC3E}">
        <p14:creationId xmlns:p14="http://schemas.microsoft.com/office/powerpoint/2010/main" val="1984390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accent2">
                  <a:lumMod val="10000"/>
                </a:schemeClr>
              </a:solidFill>
            </a:endParaRPr>
          </a:p>
        </p:txBody>
      </p:sp>
      <p:sp>
        <p:nvSpPr>
          <p:cNvPr id="3" name="Content Placeholder 2"/>
          <p:cNvSpPr>
            <a:spLocks noGrp="1"/>
          </p:cNvSpPr>
          <p:nvPr>
            <p:ph idx="1"/>
          </p:nvPr>
        </p:nvSpPr>
        <p:spPr>
          <a:xfrm>
            <a:off x="4206565" y="594359"/>
            <a:ext cx="7534331" cy="5865426"/>
          </a:xfrm>
        </p:spPr>
        <p:txBody>
          <a:bodyPr>
            <a:normAutofit/>
          </a:bodyPr>
          <a:lstStyle/>
          <a:p>
            <a:pPr marL="0" indent="0">
              <a:buNone/>
            </a:pPr>
            <a:endParaRPr lang="en-US" sz="2800" dirty="0"/>
          </a:p>
          <a:p>
            <a:endParaRPr lang="en-US" sz="2800" dirty="0"/>
          </a:p>
          <a:p>
            <a:r>
              <a:rPr lang="en-US" sz="3200" dirty="0"/>
              <a:t>Focus on resolving housing crisis and meeting basic needs </a:t>
            </a:r>
          </a:p>
          <a:p>
            <a:r>
              <a:rPr lang="en-US" sz="3200" dirty="0"/>
              <a:t>Assist people to access housing as quickly as possible using a housing first philosophy </a:t>
            </a:r>
          </a:p>
          <a:p>
            <a:r>
              <a:rPr lang="en-US" sz="3200" dirty="0"/>
              <a:t>Focus on housing plan and stability</a:t>
            </a:r>
          </a:p>
          <a:p>
            <a:r>
              <a:rPr lang="en-US" sz="3200" dirty="0"/>
              <a:t>It is not enough for people to get housing; they have to be able to keep it</a:t>
            </a:r>
          </a:p>
        </p:txBody>
      </p:sp>
      <p:pic>
        <p:nvPicPr>
          <p:cNvPr id="6" name="Picture 5"/>
          <p:cNvPicPr>
            <a:picLocks noChangeAspect="1"/>
          </p:cNvPicPr>
          <p:nvPr/>
        </p:nvPicPr>
        <p:blipFill>
          <a:blip r:embed="rId2"/>
          <a:stretch>
            <a:fillRect/>
          </a:stretch>
        </p:blipFill>
        <p:spPr>
          <a:xfrm>
            <a:off x="182717" y="1402080"/>
            <a:ext cx="3749365" cy="4067118"/>
          </a:xfrm>
          <a:prstGeom prst="rect">
            <a:avLst/>
          </a:prstGeom>
        </p:spPr>
      </p:pic>
      <p:sp>
        <p:nvSpPr>
          <p:cNvPr id="4" name="Text Placeholder 3"/>
          <p:cNvSpPr>
            <a:spLocks noGrp="1"/>
          </p:cNvSpPr>
          <p:nvPr>
            <p:ph type="body" sz="half" idx="2"/>
          </p:nvPr>
        </p:nvSpPr>
        <p:spPr>
          <a:xfrm>
            <a:off x="0" y="384049"/>
            <a:ext cx="3932082" cy="5921156"/>
          </a:xfrm>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16</a:t>
            </a:fld>
            <a:endParaRPr lang="en-US" dirty="0"/>
          </a:p>
        </p:txBody>
      </p:sp>
    </p:spTree>
    <p:extLst>
      <p:ext uri="{BB962C8B-B14F-4D97-AF65-F5344CB8AC3E}">
        <p14:creationId xmlns:p14="http://schemas.microsoft.com/office/powerpoint/2010/main" val="1566502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76432" y="2377137"/>
            <a:ext cx="2806251" cy="2841773"/>
          </a:xfrm>
          <a:prstGeom prst="rect">
            <a:avLst/>
          </a:prstGeom>
        </p:spPr>
      </p:pic>
      <p:sp>
        <p:nvSpPr>
          <p:cNvPr id="2" name="Title 1"/>
          <p:cNvSpPr>
            <a:spLocks noGrp="1"/>
          </p:cNvSpPr>
          <p:nvPr>
            <p:ph type="title"/>
          </p:nvPr>
        </p:nvSpPr>
        <p:spPr>
          <a:xfrm>
            <a:off x="1097280" y="286603"/>
            <a:ext cx="10058400" cy="1450757"/>
          </a:xfrm>
        </p:spPr>
        <p:txBody>
          <a:bodyPr>
            <a:normAutofit/>
          </a:bodyPr>
          <a:lstStyle/>
          <a:p>
            <a:r>
              <a:rPr lang="en-US" sz="4400" dirty="0"/>
              <a:t>Working with People with High Needs</a:t>
            </a:r>
          </a:p>
        </p:txBody>
      </p:sp>
      <p:sp>
        <p:nvSpPr>
          <p:cNvPr id="3" name="Content Placeholder 2"/>
          <p:cNvSpPr>
            <a:spLocks noGrp="1"/>
          </p:cNvSpPr>
          <p:nvPr>
            <p:ph idx="1"/>
          </p:nvPr>
        </p:nvSpPr>
        <p:spPr>
          <a:xfrm>
            <a:off x="4107767" y="1845734"/>
            <a:ext cx="7047914" cy="4442524"/>
          </a:xfrm>
        </p:spPr>
        <p:txBody>
          <a:bodyPr>
            <a:normAutofit lnSpcReduction="10000"/>
          </a:bodyPr>
          <a:lstStyle/>
          <a:p>
            <a:r>
              <a:rPr lang="en-US" sz="2800" dirty="0"/>
              <a:t>Work with people with high needs</a:t>
            </a:r>
          </a:p>
          <a:p>
            <a:r>
              <a:rPr lang="en-US" sz="2800" dirty="0"/>
              <a:t>This may include people with mental illness, substance abuse disorders, trauma, severe medical issues and cognitive impairments and combinations of these conditions</a:t>
            </a:r>
          </a:p>
          <a:p>
            <a:r>
              <a:rPr lang="en-US" sz="2800" dirty="0"/>
              <a:t>Safety and predictability assist people to organize and problem solve.</a:t>
            </a:r>
          </a:p>
          <a:p>
            <a:r>
              <a:rPr lang="en-US" sz="2800" dirty="0"/>
              <a:t>It is important to identify what is negotiable and what is not</a:t>
            </a:r>
          </a:p>
          <a:p>
            <a:pPr lvl="1"/>
            <a:r>
              <a:rPr lang="en-US" sz="2400" dirty="0"/>
              <a:t>Rent is not negotiable but the amount of money coming in may be. </a:t>
            </a:r>
          </a:p>
        </p:txBody>
      </p:sp>
      <p:sp>
        <p:nvSpPr>
          <p:cNvPr id="4" name="Slide Number Placeholder 3"/>
          <p:cNvSpPr>
            <a:spLocks noGrp="1"/>
          </p:cNvSpPr>
          <p:nvPr>
            <p:ph type="sldNum" sz="quarter" idx="12"/>
          </p:nvPr>
        </p:nvSpPr>
        <p:spPr>
          <a:xfrm>
            <a:off x="9900458" y="6459785"/>
            <a:ext cx="1312025" cy="365125"/>
          </a:xfrm>
        </p:spPr>
        <p:txBody>
          <a:bodyPr>
            <a:normAutofit/>
          </a:bodyPr>
          <a:lstStyle/>
          <a:p>
            <a:fld id="{4FAB73BC-B049-4115-A692-8D63A059BFB8}" type="slidenum">
              <a:rPr lang="en-US" smtClean="0"/>
              <a:pPr/>
              <a:t>17</a:t>
            </a:fld>
            <a:endParaRPr lang="en-US" dirty="0"/>
          </a:p>
        </p:txBody>
      </p:sp>
    </p:spTree>
    <p:extLst>
      <p:ext uri="{BB962C8B-B14F-4D97-AF65-F5344CB8AC3E}">
        <p14:creationId xmlns:p14="http://schemas.microsoft.com/office/powerpoint/2010/main" val="246276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Engagement</a:t>
            </a:r>
          </a:p>
        </p:txBody>
      </p:sp>
      <p:sp>
        <p:nvSpPr>
          <p:cNvPr id="6" name="Subtitle 5"/>
          <p:cNvSpPr>
            <a:spLocks noGrp="1"/>
          </p:cNvSpPr>
          <p:nvPr>
            <p:ph type="subTitle" idx="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4FAB73BC-B049-4115-A692-8D63A059BFB8}" type="slidenum">
              <a:rPr lang="en-US" smtClean="0"/>
              <a:pPr/>
              <a:t>18</a:t>
            </a:fld>
            <a:endParaRPr lang="en-US" dirty="0"/>
          </a:p>
        </p:txBody>
      </p:sp>
      <p:pic>
        <p:nvPicPr>
          <p:cNvPr id="7" name="Content Placeholder 5"/>
          <p:cNvPicPr>
            <a:picLocks noGrp="1"/>
          </p:cNvPicPr>
          <p:nvPr/>
        </p:nvPicPr>
        <p:blipFill>
          <a:blip r:embed="rId2">
            <a:extLst>
              <a:ext uri="{28A0092B-C50C-407E-A947-70E740481C1C}">
                <a14:useLocalDpi xmlns:a14="http://schemas.microsoft.com/office/drawing/2010/main" val="0"/>
              </a:ext>
            </a:extLst>
          </a:blip>
          <a:srcRect l="9164" r="9164"/>
          <a:stretch>
            <a:fillRect/>
          </a:stretch>
        </p:blipFill>
        <p:spPr bwMode="auto">
          <a:xfrm>
            <a:off x="7405128" y="782485"/>
            <a:ext cx="3477749" cy="2753030"/>
          </a:xfrm>
          <a:prstGeom prst="rect">
            <a:avLst/>
          </a:prstGeom>
          <a:noFill/>
          <a:ln>
            <a:noFill/>
          </a:ln>
        </p:spPr>
      </p:pic>
    </p:spTree>
    <p:extLst>
      <p:ext uri="{BB962C8B-B14F-4D97-AF65-F5344CB8AC3E}">
        <p14:creationId xmlns:p14="http://schemas.microsoft.com/office/powerpoint/2010/main" val="2537707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Homelessness</a:t>
            </a:r>
          </a:p>
        </p:txBody>
      </p:sp>
      <p:sp>
        <p:nvSpPr>
          <p:cNvPr id="3" name="Content Placeholder 2"/>
          <p:cNvSpPr>
            <a:spLocks noGrp="1"/>
          </p:cNvSpPr>
          <p:nvPr>
            <p:ph idx="1"/>
          </p:nvPr>
        </p:nvSpPr>
        <p:spPr/>
        <p:txBody>
          <a:bodyPr>
            <a:normAutofit fontScale="92500"/>
          </a:bodyPr>
          <a:lstStyle/>
          <a:p>
            <a:pPr lvl="1">
              <a:buFont typeface="Arial" panose="020B0604020202020204" pitchFamily="34" charset="0"/>
              <a:buChar char="•"/>
            </a:pPr>
            <a:r>
              <a:rPr lang="en-US" sz="2800" dirty="0"/>
              <a:t>Each person’s story is different </a:t>
            </a:r>
          </a:p>
          <a:p>
            <a:pPr lvl="1">
              <a:buFont typeface="Arial" panose="020B0604020202020204" pitchFamily="34" charset="0"/>
              <a:buChar char="•"/>
            </a:pPr>
            <a:r>
              <a:rPr lang="en-US" sz="2800" dirty="0"/>
              <a:t>Focused on survival</a:t>
            </a:r>
          </a:p>
          <a:p>
            <a:pPr lvl="2">
              <a:buFont typeface="Arial" panose="020B0604020202020204" pitchFamily="34" charset="0"/>
              <a:buChar char="•"/>
            </a:pPr>
            <a:r>
              <a:rPr lang="en-US" sz="2400" dirty="0"/>
              <a:t>Time is structured by getting food, water, money, a place to sleep</a:t>
            </a:r>
          </a:p>
          <a:p>
            <a:pPr lvl="2">
              <a:buFont typeface="Arial" panose="020B0604020202020204" pitchFamily="34" charset="0"/>
              <a:buChar char="•"/>
            </a:pPr>
            <a:r>
              <a:rPr lang="en-US" sz="2400" dirty="0"/>
              <a:t>People often have to give up pieces of themselves to secure needed resources</a:t>
            </a:r>
          </a:p>
          <a:p>
            <a:pPr lvl="2">
              <a:buFont typeface="Arial" panose="020B0604020202020204" pitchFamily="34" charset="0"/>
              <a:buChar char="•"/>
            </a:pPr>
            <a:r>
              <a:rPr lang="en-US" sz="2400" dirty="0"/>
              <a:t>People often report being invisible and requiring extremes to get attention</a:t>
            </a:r>
          </a:p>
          <a:p>
            <a:pPr lvl="2">
              <a:buFont typeface="Arial" panose="020B0604020202020204" pitchFamily="34" charset="0"/>
              <a:buChar char="•"/>
            </a:pPr>
            <a:r>
              <a:rPr lang="en-US" sz="2400" dirty="0"/>
              <a:t>Follow simple rules in order to remain in place</a:t>
            </a:r>
          </a:p>
          <a:p>
            <a:pPr lvl="1">
              <a:buFont typeface="Arial" panose="020B0604020202020204" pitchFamily="34" charset="0"/>
              <a:buChar char="•"/>
            </a:pPr>
            <a:r>
              <a:rPr lang="en-US" sz="2800" dirty="0"/>
              <a:t>Accustomed to lack of basic services</a:t>
            </a:r>
          </a:p>
          <a:p>
            <a:pPr lvl="2">
              <a:buFont typeface="Arial" panose="020B0604020202020204" pitchFamily="34" charset="0"/>
              <a:buChar char="•"/>
            </a:pPr>
            <a:r>
              <a:rPr lang="en-US" sz="2400" dirty="0"/>
              <a:t> May not have place to bathe or even wash their face</a:t>
            </a:r>
          </a:p>
          <a:p>
            <a:pPr lvl="2">
              <a:buFont typeface="Arial" panose="020B0604020202020204" pitchFamily="34" charset="0"/>
              <a:buChar char="•"/>
            </a:pPr>
            <a:r>
              <a:rPr lang="en-US" sz="2400" dirty="0"/>
              <a:t> Focused on securing limited possessions</a:t>
            </a:r>
          </a:p>
          <a:p>
            <a:pPr lvl="2">
              <a:buFont typeface="Arial" panose="020B0604020202020204" pitchFamily="34" charset="0"/>
              <a:buChar char="•"/>
            </a:pPr>
            <a:r>
              <a:rPr lang="en-US" sz="2400" dirty="0"/>
              <a:t>May be accustomed to “rough justice”</a:t>
            </a:r>
            <a:endParaRPr lang="en-US" sz="2600" dirty="0"/>
          </a:p>
          <a:p>
            <a:pPr lvl="1">
              <a:buFont typeface="Arial" panose="020B0604020202020204" pitchFamily="34" charset="0"/>
              <a:buChar char="•"/>
            </a:pPr>
            <a:endParaRPr lang="en-US" sz="2600" dirty="0"/>
          </a:p>
          <a:p>
            <a:pPr lvl="2">
              <a:buFont typeface="Arial" panose="020B0604020202020204" pitchFamily="34" charset="0"/>
              <a:buChar char="•"/>
            </a:pPr>
            <a:endParaRPr lang="en-US" sz="2200" dirty="0"/>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19</a:t>
            </a:fld>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125" y="4093550"/>
            <a:ext cx="1894684" cy="2193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1959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1119" y="1932057"/>
            <a:ext cx="10434536" cy="4418621"/>
          </a:xfrm>
        </p:spPr>
        <p:style>
          <a:lnRef idx="1">
            <a:schemeClr val="accent1"/>
          </a:lnRef>
          <a:fillRef idx="2">
            <a:schemeClr val="accent1"/>
          </a:fillRef>
          <a:effectRef idx="1">
            <a:schemeClr val="accent1"/>
          </a:effectRef>
          <a:fontRef idx="minor">
            <a:schemeClr val="dk1"/>
          </a:fontRef>
        </p:style>
        <p:txBody>
          <a:bodyPr>
            <a:noAutofit/>
          </a:bodyPr>
          <a:lstStyle/>
          <a:p>
            <a:pPr marL="365760" indent="-457200">
              <a:lnSpc>
                <a:spcPct val="100000"/>
              </a:lnSpc>
              <a:spcBef>
                <a:spcPts val="0"/>
              </a:spcBef>
              <a:spcAft>
                <a:spcPts val="0"/>
              </a:spcAft>
              <a:buClrTx/>
              <a:buFont typeface="Courier New" pitchFamily="49" charset="0"/>
              <a:buChar char="o"/>
            </a:pPr>
            <a:endParaRPr lang="en-US" sz="2800" dirty="0">
              <a:solidFill>
                <a:schemeClr val="tx1"/>
              </a:solidFill>
            </a:endParaRPr>
          </a:p>
          <a:p>
            <a:pPr marL="365760" indent="-457200">
              <a:lnSpc>
                <a:spcPct val="100000"/>
              </a:lnSpc>
              <a:spcBef>
                <a:spcPts val="0"/>
              </a:spcBef>
              <a:spcAft>
                <a:spcPts val="0"/>
              </a:spcAft>
              <a:buClrTx/>
              <a:buFont typeface="Courier New" pitchFamily="49" charset="0"/>
              <a:buChar char="o"/>
            </a:pPr>
            <a:r>
              <a:rPr lang="en-US" sz="2800" dirty="0">
                <a:solidFill>
                  <a:schemeClr val="tx1"/>
                </a:solidFill>
              </a:rPr>
              <a:t>Welcome &amp; Introductions </a:t>
            </a:r>
          </a:p>
          <a:p>
            <a:pPr marL="457200" indent="-457200">
              <a:buClrTx/>
              <a:buFont typeface="Courier New"/>
              <a:buChar char="o"/>
            </a:pPr>
            <a:r>
              <a:rPr lang="en-US" sz="2800" dirty="0"/>
              <a:t>National Service Trends &amp; Policy Context</a:t>
            </a:r>
          </a:p>
          <a:p>
            <a:pPr marL="457200" indent="-457200">
              <a:buClrTx/>
              <a:buFont typeface="Courier New"/>
              <a:buChar char="o"/>
            </a:pPr>
            <a:r>
              <a:rPr lang="en-US" sz="2800" dirty="0"/>
              <a:t>Engagement &amp; Housing-Focused Services</a:t>
            </a:r>
          </a:p>
          <a:p>
            <a:pPr marL="457200" indent="-457200">
              <a:buClrTx/>
              <a:buFont typeface="Courier New"/>
              <a:buChar char="o"/>
            </a:pPr>
            <a:r>
              <a:rPr lang="en-US" sz="2800" dirty="0"/>
              <a:t>Other Program Design &amp; Practice Issues</a:t>
            </a:r>
          </a:p>
          <a:p>
            <a:pPr marL="457200" indent="-457200">
              <a:buClrTx/>
              <a:buFont typeface="Courier New"/>
              <a:buChar char="o"/>
            </a:pPr>
            <a:r>
              <a:rPr lang="en-US" sz="2800" dirty="0"/>
              <a:t>Helpful Resources</a:t>
            </a:r>
          </a:p>
          <a:p>
            <a:pPr marL="0" indent="0">
              <a:buClrTx/>
              <a:buNone/>
            </a:pPr>
            <a:r>
              <a:rPr lang="en-US" sz="2800" dirty="0"/>
              <a:t> </a:t>
            </a:r>
          </a:p>
          <a:p>
            <a:r>
              <a:rPr lang="en-US" dirty="0"/>
              <a:t> </a:t>
            </a:r>
          </a:p>
          <a:p>
            <a:pPr marL="365760" indent="-457200">
              <a:lnSpc>
                <a:spcPct val="100000"/>
              </a:lnSpc>
              <a:spcBef>
                <a:spcPts val="0"/>
              </a:spcBef>
              <a:spcAft>
                <a:spcPts val="0"/>
              </a:spcAft>
              <a:buClrTx/>
              <a:buFont typeface="Courier New" pitchFamily="49" charset="0"/>
              <a:buChar char="o"/>
            </a:pPr>
            <a:endParaRPr lang="en-US" sz="3200" dirty="0">
              <a:solidFill>
                <a:schemeClr val="tx1"/>
              </a:solidFill>
            </a:endParaRPr>
          </a:p>
        </p:txBody>
      </p:sp>
      <p:sp>
        <p:nvSpPr>
          <p:cNvPr id="3" name="Title 2"/>
          <p:cNvSpPr>
            <a:spLocks noGrp="1"/>
          </p:cNvSpPr>
          <p:nvPr>
            <p:ph type="title"/>
          </p:nvPr>
        </p:nvSpPr>
        <p:spPr>
          <a:xfrm>
            <a:off x="700417" y="286607"/>
            <a:ext cx="10455289" cy="1450757"/>
          </a:xfrm>
        </p:spPr>
        <p:txBody>
          <a:bodyPr>
            <a:normAutofit/>
          </a:bodyPr>
          <a:lstStyle/>
          <a:p>
            <a:r>
              <a:rPr lang="en-US" sz="4400" dirty="0"/>
              <a:t>Agenda</a:t>
            </a:r>
          </a:p>
        </p:txBody>
      </p:sp>
      <p:sp>
        <p:nvSpPr>
          <p:cNvPr id="5" name="Slide Number Placeholder 4"/>
          <p:cNvSpPr>
            <a:spLocks noGrp="1"/>
          </p:cNvSpPr>
          <p:nvPr>
            <p:ph type="sldNum" sz="quarter" idx="12"/>
          </p:nvPr>
        </p:nvSpPr>
        <p:spPr/>
        <p:txBody>
          <a:bodyPr/>
          <a:lstStyle/>
          <a:p>
            <a:r>
              <a:rPr lang="en-US" sz="2000" dirty="0"/>
              <a:t>2</a:t>
            </a:r>
          </a:p>
        </p:txBody>
      </p:sp>
      <p:pic>
        <p:nvPicPr>
          <p:cNvPr id="8" name="Content Placeholder 7"/>
          <p:cNvPicPr>
            <a:picLocks noGrp="1" noChangeAspect="1"/>
          </p:cNvPicPr>
          <p:nvPr/>
        </p:nvPicPr>
        <p:blipFill>
          <a:blip r:embed="rId3"/>
          <a:srcRect l="13181" r="13181"/>
          <a:stretch>
            <a:fillRect/>
          </a:stretch>
        </p:blipFill>
        <p:spPr>
          <a:xfrm>
            <a:off x="7810500" y="3100070"/>
            <a:ext cx="3336712" cy="2718802"/>
          </a:xfrm>
          <a:prstGeom prst="rect">
            <a:avLst/>
          </a:prstGeom>
        </p:spPr>
      </p:pic>
    </p:spTree>
    <p:extLst>
      <p:ext uri="{BB962C8B-B14F-4D97-AF65-F5344CB8AC3E}">
        <p14:creationId xmlns:p14="http://schemas.microsoft.com/office/powerpoint/2010/main" val="3470002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Homelessness -2</a:t>
            </a:r>
          </a:p>
        </p:txBody>
      </p:sp>
      <p:sp>
        <p:nvSpPr>
          <p:cNvPr id="3" name="Content Placeholder 2"/>
          <p:cNvSpPr>
            <a:spLocks noGrp="1"/>
          </p:cNvSpPr>
          <p:nvPr>
            <p:ph idx="1"/>
          </p:nvPr>
        </p:nvSpPr>
        <p:spPr>
          <a:xfrm>
            <a:off x="892366" y="1845734"/>
            <a:ext cx="10263314" cy="4023360"/>
          </a:xfrm>
        </p:spPr>
        <p:txBody>
          <a:bodyPr>
            <a:normAutofit lnSpcReduction="10000"/>
          </a:bodyPr>
          <a:lstStyle/>
          <a:p>
            <a:pPr marL="525780" lvl="3" indent="-91440">
              <a:spcBef>
                <a:spcPts val="600"/>
              </a:spcBef>
              <a:spcAft>
                <a:spcPts val="200"/>
              </a:spcAft>
              <a:buSzPct val="100000"/>
              <a:buFont typeface="Arial" panose="020B0604020202020204" pitchFamily="34" charset="0"/>
              <a:buChar char="•"/>
            </a:pPr>
            <a:r>
              <a:rPr lang="en-US" sz="2400" dirty="0"/>
              <a:t>Low expectations to receive help</a:t>
            </a:r>
          </a:p>
          <a:p>
            <a:pPr marL="875972" lvl="5" indent="-91440">
              <a:spcBef>
                <a:spcPts val="600"/>
              </a:spcBef>
              <a:spcAft>
                <a:spcPts val="200"/>
              </a:spcAft>
              <a:buSzPct val="100000"/>
              <a:buFont typeface="Arial" panose="020B0604020202020204" pitchFamily="34" charset="0"/>
              <a:buChar char="•"/>
            </a:pPr>
            <a:r>
              <a:rPr lang="en-US" sz="2400" dirty="0"/>
              <a:t>If response is not immediate may never get what is needed</a:t>
            </a:r>
          </a:p>
          <a:p>
            <a:pPr marL="875972" lvl="5" indent="-91440">
              <a:spcBef>
                <a:spcPts val="600"/>
              </a:spcBef>
              <a:spcAft>
                <a:spcPts val="200"/>
              </a:spcAft>
              <a:buSzPct val="100000"/>
              <a:buFont typeface="Arial" panose="020B0604020202020204" pitchFamily="34" charset="0"/>
              <a:buChar char="•"/>
            </a:pPr>
            <a:r>
              <a:rPr lang="en-US" sz="2400" dirty="0"/>
              <a:t>May have had a role on the streets that is likely to continue in shelter/housing</a:t>
            </a:r>
          </a:p>
          <a:p>
            <a:pPr marL="525780" lvl="3" indent="-91440">
              <a:spcBef>
                <a:spcPts val="600"/>
              </a:spcBef>
              <a:spcAft>
                <a:spcPts val="200"/>
              </a:spcAft>
              <a:buSzPct val="100000"/>
              <a:buFont typeface="Arial" panose="020B0604020202020204" pitchFamily="34" charset="0"/>
              <a:buChar char="•"/>
            </a:pPr>
            <a:r>
              <a:rPr lang="en-US" sz="2400" dirty="0"/>
              <a:t>May have an addiction that interferes with curfews, ability to take directions, physical issues and sleep</a:t>
            </a:r>
          </a:p>
          <a:p>
            <a:pPr marL="525780" lvl="3" indent="-91440">
              <a:spcBef>
                <a:spcPts val="600"/>
              </a:spcBef>
              <a:spcAft>
                <a:spcPts val="200"/>
              </a:spcAft>
              <a:buSzPct val="100000"/>
              <a:buFont typeface="Arial" panose="020B0604020202020204" pitchFamily="34" charset="0"/>
              <a:buChar char="•"/>
            </a:pPr>
            <a:r>
              <a:rPr lang="en-US" sz="2400" dirty="0"/>
              <a:t>May have a mental illness that interferes with trust, sleep, ability to take direction and organization</a:t>
            </a:r>
          </a:p>
          <a:p>
            <a:pPr marL="525780" lvl="3" indent="-91440">
              <a:spcBef>
                <a:spcPts val="600"/>
              </a:spcBef>
              <a:spcAft>
                <a:spcPts val="200"/>
              </a:spcAft>
              <a:buSzPct val="100000"/>
              <a:buFont typeface="Arial" panose="020B0604020202020204" pitchFamily="34" charset="0"/>
              <a:buChar char="•"/>
            </a:pPr>
            <a:r>
              <a:rPr lang="en-US" sz="2400" dirty="0"/>
              <a:t>May have a cognitive issue that interferes with ability to follow directions, organization, confusion and memory</a:t>
            </a:r>
          </a:p>
          <a:p>
            <a:pPr marL="525780" lvl="3" indent="-91440">
              <a:spcBef>
                <a:spcPts val="600"/>
              </a:spcBef>
              <a:spcAft>
                <a:spcPts val="200"/>
              </a:spcAft>
              <a:buSzPct val="100000"/>
              <a:buFont typeface="Arial" panose="020B0604020202020204" pitchFamily="34" charset="0"/>
              <a:buChar char="•"/>
            </a:pPr>
            <a:r>
              <a:rPr lang="en-US" sz="2400" dirty="0"/>
              <a:t>Difficulty with trust and reluctant to hope</a:t>
            </a:r>
          </a:p>
          <a:p>
            <a:pPr marL="434340" lvl="3" indent="0">
              <a:spcBef>
                <a:spcPts val="600"/>
              </a:spcBef>
              <a:spcAft>
                <a:spcPts val="200"/>
              </a:spcAft>
              <a:buSzPct val="100000"/>
              <a:buNone/>
            </a:pPr>
            <a:endParaRPr lang="en-US" sz="2400" dirty="0"/>
          </a:p>
          <a:p>
            <a:pPr lvl="1"/>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20</a:t>
            </a:fld>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3520" y="155786"/>
            <a:ext cx="2831117" cy="2231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2725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854953"/>
            <a:ext cx="10058400" cy="882407"/>
          </a:xfrm>
        </p:spPr>
        <p:txBody>
          <a:bodyPr>
            <a:normAutofit/>
          </a:bodyPr>
          <a:lstStyle/>
          <a:p>
            <a:r>
              <a:rPr lang="en-US" sz="4400" dirty="0"/>
              <a:t>Barriers to Engagement</a:t>
            </a:r>
          </a:p>
        </p:txBody>
      </p:sp>
      <p:sp>
        <p:nvSpPr>
          <p:cNvPr id="6" name="Text Placeholder 5"/>
          <p:cNvSpPr>
            <a:spLocks noGrp="1"/>
          </p:cNvSpPr>
          <p:nvPr>
            <p:ph type="body" idx="1"/>
          </p:nvPr>
        </p:nvSpPr>
        <p:spPr/>
        <p:txBody>
          <a:bodyPr>
            <a:normAutofit/>
          </a:bodyPr>
          <a:lstStyle/>
          <a:p>
            <a:r>
              <a:rPr lang="en-US" sz="2400" b="1" dirty="0"/>
              <a:t>Barriers</a:t>
            </a:r>
          </a:p>
        </p:txBody>
      </p:sp>
      <p:sp>
        <p:nvSpPr>
          <p:cNvPr id="3" name="Content Placeholder 2"/>
          <p:cNvSpPr>
            <a:spLocks noGrp="1"/>
          </p:cNvSpPr>
          <p:nvPr>
            <p:ph sz="half" idx="2"/>
          </p:nvPr>
        </p:nvSpPr>
        <p:spPr>
          <a:xfrm>
            <a:off x="1097280" y="2377440"/>
            <a:ext cx="5212080" cy="3799840"/>
          </a:xfrm>
        </p:spPr>
        <p:txBody>
          <a:bodyPr>
            <a:normAutofit lnSpcReduction="10000"/>
          </a:bodyPr>
          <a:lstStyle/>
          <a:p>
            <a:pPr lvl="1">
              <a:buFont typeface="Wingdings" panose="05000000000000000000" pitchFamily="2" charset="2"/>
              <a:buChar char="q"/>
            </a:pPr>
            <a:r>
              <a:rPr lang="en-US" sz="2400" dirty="0"/>
              <a:t>Severe psychosis – delusions and hallucinations</a:t>
            </a:r>
          </a:p>
          <a:p>
            <a:pPr lvl="1">
              <a:buFont typeface="Wingdings" panose="05000000000000000000" pitchFamily="2" charset="2"/>
              <a:buChar char="q"/>
            </a:pPr>
            <a:r>
              <a:rPr lang="en-US" sz="2400" dirty="0"/>
              <a:t>Inebriation</a:t>
            </a:r>
          </a:p>
          <a:p>
            <a:pPr lvl="1">
              <a:buFont typeface="Wingdings" panose="05000000000000000000" pitchFamily="2" charset="2"/>
              <a:buChar char="q"/>
            </a:pPr>
            <a:r>
              <a:rPr lang="en-US" sz="2400" dirty="0"/>
              <a:t>Disorganization</a:t>
            </a:r>
          </a:p>
          <a:p>
            <a:pPr lvl="1">
              <a:buFont typeface="Wingdings" panose="05000000000000000000" pitchFamily="2" charset="2"/>
              <a:buChar char="q"/>
            </a:pPr>
            <a:r>
              <a:rPr lang="en-US" sz="2400" dirty="0"/>
              <a:t>Mistrust of worker</a:t>
            </a:r>
          </a:p>
          <a:p>
            <a:pPr lvl="1">
              <a:buFont typeface="Wingdings" panose="05000000000000000000" pitchFamily="2" charset="2"/>
              <a:buChar char="q"/>
            </a:pPr>
            <a:r>
              <a:rPr lang="en-US" sz="2400" dirty="0"/>
              <a:t>Moving locations</a:t>
            </a:r>
          </a:p>
          <a:p>
            <a:pPr lvl="1">
              <a:buFont typeface="Wingdings" panose="05000000000000000000" pitchFamily="2" charset="2"/>
              <a:buChar char="q"/>
            </a:pPr>
            <a:r>
              <a:rPr lang="en-US" sz="2400" dirty="0"/>
              <a:t>Not showing up </a:t>
            </a:r>
          </a:p>
          <a:p>
            <a:pPr lvl="1">
              <a:buFont typeface="Wingdings" panose="05000000000000000000" pitchFamily="2" charset="2"/>
              <a:buChar char="q"/>
            </a:pPr>
            <a:r>
              <a:rPr lang="en-US" sz="2400" dirty="0"/>
              <a:t>Not following through</a:t>
            </a:r>
          </a:p>
          <a:p>
            <a:pPr lvl="1">
              <a:buFont typeface="Wingdings" panose="05000000000000000000" pitchFamily="2" charset="2"/>
              <a:buChar char="q"/>
            </a:pPr>
            <a:r>
              <a:rPr lang="en-US" sz="2400" dirty="0"/>
              <a:t>Irritability/agitation</a:t>
            </a:r>
          </a:p>
          <a:p>
            <a:pPr lvl="1">
              <a:buFont typeface="Wingdings" panose="05000000000000000000" pitchFamily="2" charset="2"/>
              <a:buChar char="q"/>
            </a:pPr>
            <a:r>
              <a:rPr lang="en-US" sz="2400" dirty="0"/>
              <a:t>Others?</a:t>
            </a:r>
          </a:p>
          <a:p>
            <a:endParaRPr lang="en-US" dirty="0"/>
          </a:p>
        </p:txBody>
      </p:sp>
      <p:sp>
        <p:nvSpPr>
          <p:cNvPr id="7" name="Text Placeholder 6"/>
          <p:cNvSpPr>
            <a:spLocks noGrp="1"/>
          </p:cNvSpPr>
          <p:nvPr>
            <p:ph type="body" sz="quarter" idx="3"/>
          </p:nvPr>
        </p:nvSpPr>
        <p:spPr/>
        <p:txBody>
          <a:bodyPr>
            <a:normAutofit/>
          </a:bodyPr>
          <a:lstStyle/>
          <a:p>
            <a:r>
              <a:rPr lang="en-US" sz="2400" b="1" dirty="0"/>
              <a:t>Causes</a:t>
            </a:r>
          </a:p>
        </p:txBody>
      </p:sp>
      <p:sp>
        <p:nvSpPr>
          <p:cNvPr id="8" name="Content Placeholder 7"/>
          <p:cNvSpPr>
            <a:spLocks noGrp="1"/>
          </p:cNvSpPr>
          <p:nvPr>
            <p:ph sz="quarter" idx="4"/>
          </p:nvPr>
        </p:nvSpPr>
        <p:spPr>
          <a:xfrm>
            <a:off x="6624318" y="2582334"/>
            <a:ext cx="5120641" cy="3594946"/>
          </a:xfrm>
        </p:spPr>
        <p:txBody>
          <a:bodyPr>
            <a:normAutofit fontScale="92500"/>
          </a:bodyPr>
          <a:lstStyle/>
          <a:p>
            <a:pPr lvl="1">
              <a:buFont typeface="Wingdings" panose="05000000000000000000" pitchFamily="2" charset="2"/>
              <a:buChar char="q"/>
            </a:pPr>
            <a:r>
              <a:rPr lang="en-US" sz="2400" dirty="0"/>
              <a:t>Mental Illness </a:t>
            </a:r>
          </a:p>
          <a:p>
            <a:pPr lvl="1">
              <a:buFont typeface="Wingdings" panose="05000000000000000000" pitchFamily="2" charset="2"/>
              <a:buChar char="q"/>
            </a:pPr>
            <a:r>
              <a:rPr lang="en-US" sz="2400" dirty="0"/>
              <a:t>Substance Misuse</a:t>
            </a:r>
          </a:p>
          <a:p>
            <a:pPr lvl="1">
              <a:buFont typeface="Wingdings" panose="05000000000000000000" pitchFamily="2" charset="2"/>
              <a:buChar char="q"/>
            </a:pPr>
            <a:r>
              <a:rPr lang="en-US" sz="2400" dirty="0"/>
              <a:t>Past Trauma</a:t>
            </a:r>
          </a:p>
          <a:p>
            <a:pPr lvl="1">
              <a:buFont typeface="Wingdings" panose="05000000000000000000" pitchFamily="2" charset="2"/>
              <a:buChar char="q"/>
            </a:pPr>
            <a:r>
              <a:rPr lang="en-US" sz="2400" dirty="0"/>
              <a:t>Post Traumatic Stress Disorder (PTSD)</a:t>
            </a:r>
          </a:p>
          <a:p>
            <a:pPr lvl="1">
              <a:buFont typeface="Wingdings" panose="05000000000000000000" pitchFamily="2" charset="2"/>
              <a:buChar char="q"/>
            </a:pPr>
            <a:r>
              <a:rPr lang="en-US" sz="2400" dirty="0"/>
              <a:t>Bad experiences with workers in the past</a:t>
            </a:r>
          </a:p>
          <a:p>
            <a:pPr lvl="1">
              <a:buFont typeface="Wingdings" panose="05000000000000000000" pitchFamily="2" charset="2"/>
              <a:buChar char="q"/>
            </a:pPr>
            <a:r>
              <a:rPr lang="en-US" sz="2400" dirty="0"/>
              <a:t>Traumatic Brain Injuries</a:t>
            </a:r>
          </a:p>
          <a:p>
            <a:pPr lvl="1">
              <a:buFont typeface="Wingdings" panose="05000000000000000000" pitchFamily="2" charset="2"/>
              <a:buChar char="q"/>
            </a:pPr>
            <a:r>
              <a:rPr lang="en-US" sz="2400" dirty="0"/>
              <a:t>Depression</a:t>
            </a:r>
          </a:p>
          <a:p>
            <a:pPr lvl="1">
              <a:buFont typeface="Wingdings" panose="05000000000000000000" pitchFamily="2" charset="2"/>
              <a:buChar char="q"/>
            </a:pPr>
            <a:r>
              <a:rPr lang="en-US" sz="2400" dirty="0"/>
              <a:t>Cognitive Impairments</a:t>
            </a:r>
          </a:p>
          <a:p>
            <a:pPr lvl="1">
              <a:buFont typeface="Wingdings" panose="05000000000000000000" pitchFamily="2" charset="2"/>
              <a:buChar char="q"/>
            </a:pPr>
            <a:r>
              <a:rPr lang="en-US" sz="2400" dirty="0"/>
              <a:t>Others? </a:t>
            </a:r>
          </a:p>
          <a:p>
            <a:endParaRPr lang="en-US" dirty="0"/>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21</a:t>
            </a:fld>
            <a:endParaRPr lang="en-US" dirty="0"/>
          </a:p>
        </p:txBody>
      </p:sp>
      <p:pic>
        <p:nvPicPr>
          <p:cNvPr id="18434" name="Picture 2" descr="Image result for images of barriers to commun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5831" y="27411"/>
            <a:ext cx="5348210" cy="233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973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Engagement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57309715"/>
              </p:ext>
            </p:extLst>
          </p:nvPr>
        </p:nvGraphicFramePr>
        <p:xfrm>
          <a:off x="508000" y="1046067"/>
          <a:ext cx="11074400" cy="4973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4294967295"/>
          </p:nvPr>
        </p:nvSpPr>
        <p:spPr>
          <a:xfrm>
            <a:off x="9900480" y="6459817"/>
            <a:ext cx="1312025" cy="365125"/>
          </a:xfrm>
          <a:prstGeom prst="rect">
            <a:avLst/>
          </a:prstGeom>
        </p:spPr>
        <p:txBody>
          <a:bodyPr/>
          <a:lstStyle/>
          <a:p>
            <a:fld id="{4FAB73BC-B049-4115-A692-8D63A059BFB8}" type="slidenum">
              <a:rPr lang="en-US" smtClean="0"/>
              <a:pPr/>
              <a:t>22</a:t>
            </a:fld>
            <a:endParaRPr lang="en-US" dirty="0"/>
          </a:p>
        </p:txBody>
      </p:sp>
      <p:pic>
        <p:nvPicPr>
          <p:cNvPr id="6" name="Content Placeholder 5"/>
          <p:cNvPicPr>
            <a:picLocks noGrp="1"/>
          </p:cNvPicPr>
          <p:nvPr/>
        </p:nvPicPr>
        <p:blipFill>
          <a:blip r:embed="rId7">
            <a:extLst>
              <a:ext uri="{28A0092B-C50C-407E-A947-70E740481C1C}">
                <a14:useLocalDpi xmlns:a14="http://schemas.microsoft.com/office/drawing/2010/main" val="0"/>
              </a:ext>
            </a:extLst>
          </a:blip>
          <a:srcRect l="9164" r="9164"/>
          <a:stretch>
            <a:fillRect/>
          </a:stretch>
        </p:blipFill>
        <p:spPr bwMode="auto">
          <a:xfrm>
            <a:off x="8692462" y="436039"/>
            <a:ext cx="2862881" cy="1680659"/>
          </a:xfrm>
          <a:prstGeom prst="rect">
            <a:avLst/>
          </a:prstGeom>
          <a:noFill/>
          <a:ln>
            <a:noFill/>
          </a:ln>
        </p:spPr>
      </p:pic>
    </p:spTree>
    <p:extLst>
      <p:ext uri="{BB962C8B-B14F-4D97-AF65-F5344CB8AC3E}">
        <p14:creationId xmlns:p14="http://schemas.microsoft.com/office/powerpoint/2010/main" val="567187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76432" y="2492694"/>
            <a:ext cx="3094997" cy="2318260"/>
          </a:xfrm>
          <a:prstGeom prst="rect">
            <a:avLst/>
          </a:prstGeom>
        </p:spPr>
      </p:pic>
      <p:sp>
        <p:nvSpPr>
          <p:cNvPr id="2" name="Title 1"/>
          <p:cNvSpPr>
            <a:spLocks noGrp="1"/>
          </p:cNvSpPr>
          <p:nvPr>
            <p:ph type="title"/>
          </p:nvPr>
        </p:nvSpPr>
        <p:spPr>
          <a:xfrm>
            <a:off x="1097280" y="286603"/>
            <a:ext cx="10058400" cy="1450757"/>
          </a:xfrm>
        </p:spPr>
        <p:txBody>
          <a:bodyPr>
            <a:normAutofit/>
          </a:bodyPr>
          <a:lstStyle/>
          <a:p>
            <a:r>
              <a:rPr lang="en-US" sz="4400" dirty="0"/>
              <a:t>Observation</a:t>
            </a:r>
          </a:p>
        </p:txBody>
      </p:sp>
      <p:sp>
        <p:nvSpPr>
          <p:cNvPr id="3" name="Content Placeholder 2"/>
          <p:cNvSpPr>
            <a:spLocks noGrp="1"/>
          </p:cNvSpPr>
          <p:nvPr>
            <p:ph idx="1"/>
          </p:nvPr>
        </p:nvSpPr>
        <p:spPr>
          <a:xfrm>
            <a:off x="4639733" y="1845734"/>
            <a:ext cx="6515947" cy="4358118"/>
          </a:xfrm>
        </p:spPr>
        <p:txBody>
          <a:bodyPr>
            <a:normAutofit fontScale="92500" lnSpcReduction="20000"/>
          </a:bodyPr>
          <a:lstStyle/>
          <a:p>
            <a:r>
              <a:rPr lang="en-US" sz="2400" dirty="0"/>
              <a:t>Pay attention to people’s patterns</a:t>
            </a:r>
          </a:p>
          <a:p>
            <a:r>
              <a:rPr lang="en-US" sz="2400" dirty="0"/>
              <a:t>When are they most amenable to having a conversation?</a:t>
            </a:r>
          </a:p>
          <a:p>
            <a:r>
              <a:rPr lang="en-US" sz="2400" dirty="0"/>
              <a:t>What do people like to do?</a:t>
            </a:r>
          </a:p>
          <a:p>
            <a:r>
              <a:rPr lang="en-US" sz="2400" dirty="0"/>
              <a:t>What works to calm people? </a:t>
            </a:r>
          </a:p>
          <a:p>
            <a:r>
              <a:rPr lang="en-US" sz="2400" dirty="0"/>
              <a:t>What do they respond to?</a:t>
            </a:r>
          </a:p>
          <a:p>
            <a:r>
              <a:rPr lang="en-US" sz="2400" dirty="0"/>
              <a:t>What does out of control look like?</a:t>
            </a:r>
          </a:p>
          <a:p>
            <a:r>
              <a:rPr lang="en-US" sz="2400" dirty="0"/>
              <a:t>What does behavior possibly indicate for housing issues?</a:t>
            </a:r>
          </a:p>
          <a:p>
            <a:r>
              <a:rPr lang="en-US" sz="2400" dirty="0"/>
              <a:t>What motivates them? </a:t>
            </a:r>
          </a:p>
          <a:p>
            <a:r>
              <a:rPr lang="en-US" sz="2400" dirty="0"/>
              <a:t>What needs to be documented and/or shared with other teams/staff?</a:t>
            </a:r>
          </a:p>
          <a:p>
            <a:endParaRPr lang="en-US" dirty="0"/>
          </a:p>
        </p:txBody>
      </p:sp>
      <p:sp>
        <p:nvSpPr>
          <p:cNvPr id="4" name="Slide Number Placeholder 3"/>
          <p:cNvSpPr>
            <a:spLocks noGrp="1"/>
          </p:cNvSpPr>
          <p:nvPr>
            <p:ph type="sldNum" sz="quarter" idx="12"/>
          </p:nvPr>
        </p:nvSpPr>
        <p:spPr>
          <a:xfrm>
            <a:off x="9900458" y="6459785"/>
            <a:ext cx="1312025" cy="365125"/>
          </a:xfrm>
        </p:spPr>
        <p:txBody>
          <a:bodyPr>
            <a:normAutofit/>
          </a:bodyPr>
          <a:lstStyle/>
          <a:p>
            <a:fld id="{4FAB73BC-B049-4115-A692-8D63A059BFB8}" type="slidenum">
              <a:rPr lang="en-US" smtClean="0"/>
              <a:pPr/>
              <a:t>23</a:t>
            </a:fld>
            <a:endParaRPr lang="en-US" dirty="0"/>
          </a:p>
        </p:txBody>
      </p:sp>
    </p:spTree>
    <p:extLst>
      <p:ext uri="{BB962C8B-B14F-4D97-AF65-F5344CB8AC3E}">
        <p14:creationId xmlns:p14="http://schemas.microsoft.com/office/powerpoint/2010/main" val="1203910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The Relationship</a:t>
            </a:r>
            <a:br>
              <a:rPr lang="en-US" dirty="0">
                <a:solidFill>
                  <a:schemeClr val="tx1"/>
                </a:solidFill>
              </a:rPr>
            </a:br>
            <a:endParaRPr lang="en-US" dirty="0">
              <a:solidFill>
                <a:schemeClr val="tx1"/>
              </a:solidFill>
            </a:endParaRPr>
          </a:p>
        </p:txBody>
      </p:sp>
      <p:sp>
        <p:nvSpPr>
          <p:cNvPr id="3" name="Content Placeholder 2"/>
          <p:cNvSpPr>
            <a:spLocks noGrp="1"/>
          </p:cNvSpPr>
          <p:nvPr>
            <p:ph idx="1"/>
          </p:nvPr>
        </p:nvSpPr>
        <p:spPr>
          <a:xfrm>
            <a:off x="4800600" y="990600"/>
            <a:ext cx="6492240" cy="4998720"/>
          </a:xfrm>
        </p:spPr>
        <p:txBody>
          <a:bodyPr>
            <a:normAutofit/>
          </a:bodyPr>
          <a:lstStyle/>
          <a:p>
            <a:pPr marL="573088" lvl="1" indent="-339725">
              <a:buFont typeface="Calibri" panose="020F0502020204030204" pitchFamily="34" charset="0"/>
              <a:buChar char="●"/>
            </a:pPr>
            <a:r>
              <a:rPr lang="en-US" sz="2400" dirty="0"/>
              <a:t>Engage and establish a working relationship.</a:t>
            </a:r>
          </a:p>
          <a:p>
            <a:pPr marL="573088" lvl="1" indent="-339725">
              <a:buFont typeface="Calibri" panose="020F0502020204030204" pitchFamily="34" charset="0"/>
              <a:buChar char="●"/>
            </a:pPr>
            <a:r>
              <a:rPr lang="en-US" sz="2400" dirty="0"/>
              <a:t>Be yourself.  People know if you are being authentic and genuine.</a:t>
            </a:r>
          </a:p>
          <a:p>
            <a:pPr marL="573088" lvl="1" indent="-339725">
              <a:buFont typeface="Calibri" panose="020F0502020204030204" pitchFamily="34" charset="0"/>
              <a:buChar char="●"/>
            </a:pPr>
            <a:r>
              <a:rPr lang="en-US" sz="2400" dirty="0"/>
              <a:t>Identify what each person wants and what they are feeling.</a:t>
            </a:r>
          </a:p>
          <a:p>
            <a:pPr marL="573088" lvl="1" indent="-339725">
              <a:buFont typeface="Calibri" panose="020F0502020204030204" pitchFamily="34" charset="0"/>
              <a:buChar char="●"/>
            </a:pPr>
            <a:r>
              <a:rPr lang="en-US" sz="2400" dirty="0"/>
              <a:t>Small goals are appropriate for the start.</a:t>
            </a:r>
            <a:endParaRPr lang="en-US" sz="2400" u="sng" dirty="0"/>
          </a:p>
          <a:p>
            <a:pPr marL="573088" lvl="1" indent="-339725">
              <a:buFont typeface="Calibri" panose="020F0502020204030204" pitchFamily="34" charset="0"/>
              <a:buChar char="●"/>
            </a:pPr>
            <a:r>
              <a:rPr lang="en-US" sz="2400" dirty="0"/>
              <a:t>As small things are achieved, confidence and trust grows.</a:t>
            </a:r>
          </a:p>
          <a:p>
            <a:pPr marL="573088" lvl="1" indent="-339725">
              <a:buFont typeface="Calibri" panose="020F0502020204030204" pitchFamily="34" charset="0"/>
              <a:buChar char="●"/>
            </a:pPr>
            <a:endParaRPr lang="en-US" sz="2400" u="sng" dirty="0"/>
          </a:p>
          <a:p>
            <a:pPr marL="573088" lvl="1" indent="-339725">
              <a:buFont typeface="Calibri" panose="020F0502020204030204" pitchFamily="34" charset="0"/>
              <a:buChar char="●"/>
            </a:pPr>
            <a:r>
              <a:rPr lang="en-US" sz="2400" u="sng" dirty="0"/>
              <a:t>Building motivation for a home and connecting it to the person’s goals is the worker’s focus during engagement.</a:t>
            </a:r>
          </a:p>
          <a:p>
            <a:endParaRPr lang="en-US" sz="2600" dirty="0"/>
          </a:p>
        </p:txBody>
      </p:sp>
      <p:sp>
        <p:nvSpPr>
          <p:cNvPr id="5" name="Text Placeholder 4"/>
          <p:cNvSpPr>
            <a:spLocks noGrp="1"/>
          </p:cNvSpPr>
          <p:nvPr>
            <p:ph type="body" sz="half" idx="2"/>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24</a:t>
            </a:fld>
            <a:endParaRPr lang="en-US" dirty="0"/>
          </a:p>
        </p:txBody>
      </p:sp>
      <p:pic>
        <p:nvPicPr>
          <p:cNvPr id="1026" name="Picture 2" descr="https://21stcenturywineskins.files.wordpress.com/2010/11/two-people-talking-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2926080"/>
            <a:ext cx="3759200" cy="271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996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Working Together</a:t>
            </a:r>
          </a:p>
        </p:txBody>
      </p:sp>
      <p:sp>
        <p:nvSpPr>
          <p:cNvPr id="3" name="Content Placeholder 2"/>
          <p:cNvSpPr>
            <a:spLocks noGrp="1"/>
          </p:cNvSpPr>
          <p:nvPr>
            <p:ph idx="1"/>
          </p:nvPr>
        </p:nvSpPr>
        <p:spPr/>
        <p:txBody>
          <a:bodyPr/>
          <a:lstStyle/>
          <a:p>
            <a:r>
              <a:rPr lang="en-US" sz="2400" dirty="0"/>
              <a:t>What services can you provide?</a:t>
            </a:r>
          </a:p>
          <a:p>
            <a:r>
              <a:rPr lang="en-US" sz="2400" dirty="0"/>
              <a:t>Everything from food to hygiene supplies to getting documents provides an opportunity to develop a relationship.</a:t>
            </a:r>
          </a:p>
          <a:p>
            <a:r>
              <a:rPr lang="en-US" sz="2400" dirty="0"/>
              <a:t>Offering people some choice with food and remembering preferences helps people believe needs may be met.</a:t>
            </a:r>
          </a:p>
          <a:p>
            <a:r>
              <a:rPr lang="en-US" sz="2400" dirty="0"/>
              <a:t>As much as possible, giving several hygiene supplies (such as underwear) allows people not to have to ask (or scream) every time they need something.</a:t>
            </a:r>
          </a:p>
          <a:p>
            <a:r>
              <a:rPr lang="en-US" sz="2400" dirty="0"/>
              <a:t>Accompanying someone to get documents often ensures success and can build hope and confidence as well as teach skills.</a:t>
            </a:r>
          </a:p>
          <a:p>
            <a:endParaRPr lang="en-US" sz="2400" dirty="0"/>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25</a:t>
            </a:fld>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7643" y="297407"/>
            <a:ext cx="3035663" cy="2020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3941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Core Practices in Engagement </a:t>
            </a:r>
          </a:p>
        </p:txBody>
      </p:sp>
      <p:grpSp>
        <p:nvGrpSpPr>
          <p:cNvPr id="3" name="Group 2"/>
          <p:cNvGrpSpPr/>
          <p:nvPr/>
        </p:nvGrpSpPr>
        <p:grpSpPr>
          <a:xfrm>
            <a:off x="1097280" y="1845734"/>
            <a:ext cx="10058400" cy="4422986"/>
            <a:chOff x="534041" y="1845734"/>
            <a:chExt cx="8443928" cy="4023360"/>
          </a:xfrm>
        </p:grpSpPr>
        <p:sp>
          <p:nvSpPr>
            <p:cNvPr id="6" name="Right Arrow 5"/>
            <p:cNvSpPr/>
            <p:nvPr/>
          </p:nvSpPr>
          <p:spPr>
            <a:xfrm>
              <a:off x="534041" y="1845734"/>
              <a:ext cx="8443928" cy="4023360"/>
            </a:xfrm>
            <a:prstGeom prst="rightArrow">
              <a:avLst/>
            </a:prstGeom>
          </p:spPr>
          <p:style>
            <a:lnRef idx="0">
              <a:schemeClr val="accent2"/>
            </a:lnRef>
            <a:fillRef idx="3">
              <a:schemeClr val="accent2"/>
            </a:fillRef>
            <a:effectRef idx="3">
              <a:schemeClr val="accent2"/>
            </a:effectRef>
            <a:fontRef idx="minor">
              <a:schemeClr val="lt1"/>
            </a:fontRef>
          </p:style>
        </p:sp>
        <p:sp>
          <p:nvSpPr>
            <p:cNvPr id="7" name="Freeform 6"/>
            <p:cNvSpPr/>
            <p:nvPr/>
          </p:nvSpPr>
          <p:spPr>
            <a:xfrm>
              <a:off x="534041" y="2838031"/>
              <a:ext cx="1060288" cy="2038765"/>
            </a:xfrm>
            <a:custGeom>
              <a:avLst/>
              <a:gdLst>
                <a:gd name="connsiteX0" fmla="*/ 0 w 1104882"/>
                <a:gd name="connsiteY0" fmla="*/ 184151 h 2038765"/>
                <a:gd name="connsiteX1" fmla="*/ 184151 w 1104882"/>
                <a:gd name="connsiteY1" fmla="*/ 0 h 2038765"/>
                <a:gd name="connsiteX2" fmla="*/ 920731 w 1104882"/>
                <a:gd name="connsiteY2" fmla="*/ 0 h 2038765"/>
                <a:gd name="connsiteX3" fmla="*/ 1104882 w 1104882"/>
                <a:gd name="connsiteY3" fmla="*/ 184151 h 2038765"/>
                <a:gd name="connsiteX4" fmla="*/ 1104882 w 1104882"/>
                <a:gd name="connsiteY4" fmla="*/ 1854614 h 2038765"/>
                <a:gd name="connsiteX5" fmla="*/ 920731 w 1104882"/>
                <a:gd name="connsiteY5" fmla="*/ 2038765 h 2038765"/>
                <a:gd name="connsiteX6" fmla="*/ 184151 w 1104882"/>
                <a:gd name="connsiteY6" fmla="*/ 2038765 h 2038765"/>
                <a:gd name="connsiteX7" fmla="*/ 0 w 1104882"/>
                <a:gd name="connsiteY7" fmla="*/ 1854614 h 2038765"/>
                <a:gd name="connsiteX8" fmla="*/ 0 w 1104882"/>
                <a:gd name="connsiteY8" fmla="*/ 184151 h 203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882" h="2038765">
                  <a:moveTo>
                    <a:pt x="0" y="184151"/>
                  </a:moveTo>
                  <a:cubicBezTo>
                    <a:pt x="0" y="82447"/>
                    <a:pt x="82447" y="0"/>
                    <a:pt x="184151" y="0"/>
                  </a:cubicBezTo>
                  <a:lnTo>
                    <a:pt x="920731" y="0"/>
                  </a:lnTo>
                  <a:cubicBezTo>
                    <a:pt x="1022435" y="0"/>
                    <a:pt x="1104882" y="82447"/>
                    <a:pt x="1104882" y="184151"/>
                  </a:cubicBezTo>
                  <a:lnTo>
                    <a:pt x="1104882" y="1854614"/>
                  </a:lnTo>
                  <a:cubicBezTo>
                    <a:pt x="1104882" y="1956318"/>
                    <a:pt x="1022435" y="2038765"/>
                    <a:pt x="920731" y="2038765"/>
                  </a:cubicBezTo>
                  <a:lnTo>
                    <a:pt x="184151" y="2038765"/>
                  </a:lnTo>
                  <a:cubicBezTo>
                    <a:pt x="82447" y="2038765"/>
                    <a:pt x="0" y="1956318"/>
                    <a:pt x="0" y="1854614"/>
                  </a:cubicBezTo>
                  <a:lnTo>
                    <a:pt x="0" y="184151"/>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4896" tIns="114896" rIns="114896" bIns="114896" numCol="1" spcCol="1270" anchor="ctr" anchorCtr="0">
              <a:noAutofit/>
            </a:bodyPr>
            <a:lstStyle/>
            <a:p>
              <a:pPr algn="ctr" defTabSz="711200">
                <a:lnSpc>
                  <a:spcPct val="90000"/>
                </a:lnSpc>
                <a:spcBef>
                  <a:spcPct val="0"/>
                </a:spcBef>
                <a:spcAft>
                  <a:spcPct val="35000"/>
                </a:spcAft>
              </a:pPr>
              <a:r>
                <a:rPr lang="en-US" sz="1600" dirty="0"/>
                <a:t>Be patient, consistent reliable, supportive</a:t>
              </a:r>
            </a:p>
          </p:txBody>
        </p:sp>
        <p:sp>
          <p:nvSpPr>
            <p:cNvPr id="8" name="Freeform 7"/>
            <p:cNvSpPr/>
            <p:nvPr/>
          </p:nvSpPr>
          <p:spPr>
            <a:xfrm>
              <a:off x="1662872" y="2838031"/>
              <a:ext cx="1081931" cy="2038765"/>
            </a:xfrm>
            <a:custGeom>
              <a:avLst/>
              <a:gdLst>
                <a:gd name="connsiteX0" fmla="*/ 0 w 887398"/>
                <a:gd name="connsiteY0" fmla="*/ 147903 h 2038765"/>
                <a:gd name="connsiteX1" fmla="*/ 147903 w 887398"/>
                <a:gd name="connsiteY1" fmla="*/ 0 h 2038765"/>
                <a:gd name="connsiteX2" fmla="*/ 739495 w 887398"/>
                <a:gd name="connsiteY2" fmla="*/ 0 h 2038765"/>
                <a:gd name="connsiteX3" fmla="*/ 887398 w 887398"/>
                <a:gd name="connsiteY3" fmla="*/ 147903 h 2038765"/>
                <a:gd name="connsiteX4" fmla="*/ 887398 w 887398"/>
                <a:gd name="connsiteY4" fmla="*/ 1890862 h 2038765"/>
                <a:gd name="connsiteX5" fmla="*/ 739495 w 887398"/>
                <a:gd name="connsiteY5" fmla="*/ 2038765 h 2038765"/>
                <a:gd name="connsiteX6" fmla="*/ 147903 w 887398"/>
                <a:gd name="connsiteY6" fmla="*/ 2038765 h 2038765"/>
                <a:gd name="connsiteX7" fmla="*/ 0 w 887398"/>
                <a:gd name="connsiteY7" fmla="*/ 1890862 h 2038765"/>
                <a:gd name="connsiteX8" fmla="*/ 0 w 887398"/>
                <a:gd name="connsiteY8" fmla="*/ 147903 h 203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398" h="2038765">
                  <a:moveTo>
                    <a:pt x="0" y="147903"/>
                  </a:moveTo>
                  <a:cubicBezTo>
                    <a:pt x="0" y="66218"/>
                    <a:pt x="66218" y="0"/>
                    <a:pt x="147903" y="0"/>
                  </a:cubicBezTo>
                  <a:lnTo>
                    <a:pt x="739495" y="0"/>
                  </a:lnTo>
                  <a:cubicBezTo>
                    <a:pt x="821180" y="0"/>
                    <a:pt x="887398" y="66218"/>
                    <a:pt x="887398" y="147903"/>
                  </a:cubicBezTo>
                  <a:lnTo>
                    <a:pt x="887398" y="1890862"/>
                  </a:lnTo>
                  <a:cubicBezTo>
                    <a:pt x="887398" y="1972547"/>
                    <a:pt x="821180" y="2038765"/>
                    <a:pt x="739495" y="2038765"/>
                  </a:cubicBezTo>
                  <a:lnTo>
                    <a:pt x="147903" y="2038765"/>
                  </a:lnTo>
                  <a:cubicBezTo>
                    <a:pt x="66218" y="2038765"/>
                    <a:pt x="0" y="1972547"/>
                    <a:pt x="0" y="1890862"/>
                  </a:cubicBezTo>
                  <a:lnTo>
                    <a:pt x="0" y="147903"/>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4279" tIns="104279" rIns="104279" bIns="104279" numCol="1" spcCol="1270" anchor="ctr" anchorCtr="0">
              <a:noAutofit/>
            </a:bodyPr>
            <a:lstStyle/>
            <a:p>
              <a:pPr algn="ctr" defTabSz="711200">
                <a:lnSpc>
                  <a:spcPct val="90000"/>
                </a:lnSpc>
                <a:spcBef>
                  <a:spcPct val="0"/>
                </a:spcBef>
                <a:spcAft>
                  <a:spcPct val="35000"/>
                </a:spcAft>
              </a:pPr>
              <a:r>
                <a:rPr lang="en-US" sz="1600" dirty="0"/>
                <a:t>Explain and re-explain (and re-explain) your role</a:t>
              </a:r>
            </a:p>
          </p:txBody>
        </p:sp>
        <p:sp>
          <p:nvSpPr>
            <p:cNvPr id="9" name="Freeform 8"/>
            <p:cNvSpPr/>
            <p:nvPr/>
          </p:nvSpPr>
          <p:spPr>
            <a:xfrm>
              <a:off x="2867936" y="2838031"/>
              <a:ext cx="1109037" cy="2038765"/>
            </a:xfrm>
            <a:custGeom>
              <a:avLst/>
              <a:gdLst>
                <a:gd name="connsiteX0" fmla="*/ 0 w 1042347"/>
                <a:gd name="connsiteY0" fmla="*/ 173728 h 2038765"/>
                <a:gd name="connsiteX1" fmla="*/ 173728 w 1042347"/>
                <a:gd name="connsiteY1" fmla="*/ 0 h 2038765"/>
                <a:gd name="connsiteX2" fmla="*/ 868619 w 1042347"/>
                <a:gd name="connsiteY2" fmla="*/ 0 h 2038765"/>
                <a:gd name="connsiteX3" fmla="*/ 1042347 w 1042347"/>
                <a:gd name="connsiteY3" fmla="*/ 173728 h 2038765"/>
                <a:gd name="connsiteX4" fmla="*/ 1042347 w 1042347"/>
                <a:gd name="connsiteY4" fmla="*/ 1865037 h 2038765"/>
                <a:gd name="connsiteX5" fmla="*/ 868619 w 1042347"/>
                <a:gd name="connsiteY5" fmla="*/ 2038765 h 2038765"/>
                <a:gd name="connsiteX6" fmla="*/ 173728 w 1042347"/>
                <a:gd name="connsiteY6" fmla="*/ 2038765 h 2038765"/>
                <a:gd name="connsiteX7" fmla="*/ 0 w 1042347"/>
                <a:gd name="connsiteY7" fmla="*/ 1865037 h 2038765"/>
                <a:gd name="connsiteX8" fmla="*/ 0 w 1042347"/>
                <a:gd name="connsiteY8" fmla="*/ 173728 h 203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347" h="2038765">
                  <a:moveTo>
                    <a:pt x="0" y="173728"/>
                  </a:moveTo>
                  <a:cubicBezTo>
                    <a:pt x="0" y="77781"/>
                    <a:pt x="77781" y="0"/>
                    <a:pt x="173728" y="0"/>
                  </a:cubicBezTo>
                  <a:lnTo>
                    <a:pt x="868619" y="0"/>
                  </a:lnTo>
                  <a:cubicBezTo>
                    <a:pt x="964566" y="0"/>
                    <a:pt x="1042347" y="77781"/>
                    <a:pt x="1042347" y="173728"/>
                  </a:cubicBezTo>
                  <a:lnTo>
                    <a:pt x="1042347" y="1865037"/>
                  </a:lnTo>
                  <a:cubicBezTo>
                    <a:pt x="1042347" y="1960984"/>
                    <a:pt x="964566" y="2038765"/>
                    <a:pt x="868619" y="2038765"/>
                  </a:cubicBezTo>
                  <a:lnTo>
                    <a:pt x="173728" y="2038765"/>
                  </a:lnTo>
                  <a:cubicBezTo>
                    <a:pt x="77781" y="2038765"/>
                    <a:pt x="0" y="1960984"/>
                    <a:pt x="0" y="1865037"/>
                  </a:cubicBezTo>
                  <a:lnTo>
                    <a:pt x="0" y="173728"/>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1843" tIns="111843" rIns="111843" bIns="111843" numCol="1" spcCol="1270" anchor="ctr" anchorCtr="0">
              <a:noAutofit/>
            </a:bodyPr>
            <a:lstStyle/>
            <a:p>
              <a:pPr algn="ctr" defTabSz="711200">
                <a:lnSpc>
                  <a:spcPct val="90000"/>
                </a:lnSpc>
                <a:spcBef>
                  <a:spcPct val="0"/>
                </a:spcBef>
                <a:spcAft>
                  <a:spcPct val="35000"/>
                </a:spcAft>
              </a:pPr>
              <a:r>
                <a:rPr lang="en-US" sz="1600" dirty="0"/>
                <a:t>LISTEN </a:t>
              </a:r>
              <a:r>
                <a:rPr lang="en-US" sz="1400" dirty="0"/>
                <a:t>for what each person is interested in, wants and needs</a:t>
              </a:r>
            </a:p>
          </p:txBody>
        </p:sp>
        <p:sp>
          <p:nvSpPr>
            <p:cNvPr id="10" name="Freeform 9"/>
            <p:cNvSpPr/>
            <p:nvPr/>
          </p:nvSpPr>
          <p:spPr>
            <a:xfrm>
              <a:off x="4100105" y="2838031"/>
              <a:ext cx="1125860" cy="2038765"/>
            </a:xfrm>
            <a:custGeom>
              <a:avLst/>
              <a:gdLst>
                <a:gd name="connsiteX0" fmla="*/ 0 w 1307307"/>
                <a:gd name="connsiteY0" fmla="*/ 217889 h 2038765"/>
                <a:gd name="connsiteX1" fmla="*/ 217889 w 1307307"/>
                <a:gd name="connsiteY1" fmla="*/ 0 h 2038765"/>
                <a:gd name="connsiteX2" fmla="*/ 1089418 w 1307307"/>
                <a:gd name="connsiteY2" fmla="*/ 0 h 2038765"/>
                <a:gd name="connsiteX3" fmla="*/ 1307307 w 1307307"/>
                <a:gd name="connsiteY3" fmla="*/ 217889 h 2038765"/>
                <a:gd name="connsiteX4" fmla="*/ 1307307 w 1307307"/>
                <a:gd name="connsiteY4" fmla="*/ 1820876 h 2038765"/>
                <a:gd name="connsiteX5" fmla="*/ 1089418 w 1307307"/>
                <a:gd name="connsiteY5" fmla="*/ 2038765 h 2038765"/>
                <a:gd name="connsiteX6" fmla="*/ 217889 w 1307307"/>
                <a:gd name="connsiteY6" fmla="*/ 2038765 h 2038765"/>
                <a:gd name="connsiteX7" fmla="*/ 0 w 1307307"/>
                <a:gd name="connsiteY7" fmla="*/ 1820876 h 2038765"/>
                <a:gd name="connsiteX8" fmla="*/ 0 w 1307307"/>
                <a:gd name="connsiteY8" fmla="*/ 217889 h 203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7307" h="2038765">
                  <a:moveTo>
                    <a:pt x="0" y="217889"/>
                  </a:moveTo>
                  <a:cubicBezTo>
                    <a:pt x="0" y="97552"/>
                    <a:pt x="97552" y="0"/>
                    <a:pt x="217889" y="0"/>
                  </a:cubicBezTo>
                  <a:lnTo>
                    <a:pt x="1089418" y="0"/>
                  </a:lnTo>
                  <a:cubicBezTo>
                    <a:pt x="1209755" y="0"/>
                    <a:pt x="1307307" y="97552"/>
                    <a:pt x="1307307" y="217889"/>
                  </a:cubicBezTo>
                  <a:lnTo>
                    <a:pt x="1307307" y="1820876"/>
                  </a:lnTo>
                  <a:cubicBezTo>
                    <a:pt x="1307307" y="1941213"/>
                    <a:pt x="1209755" y="2038765"/>
                    <a:pt x="1089418" y="2038765"/>
                  </a:cubicBezTo>
                  <a:lnTo>
                    <a:pt x="217889" y="2038765"/>
                  </a:lnTo>
                  <a:cubicBezTo>
                    <a:pt x="97552" y="2038765"/>
                    <a:pt x="0" y="1941213"/>
                    <a:pt x="0" y="1820876"/>
                  </a:cubicBezTo>
                  <a:lnTo>
                    <a:pt x="0" y="217889"/>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24777" tIns="124777" rIns="124777" bIns="124777" numCol="1" spcCol="1270" anchor="ctr" anchorCtr="0">
              <a:noAutofit/>
            </a:bodyPr>
            <a:lstStyle/>
            <a:p>
              <a:pPr algn="ctr" defTabSz="711200">
                <a:lnSpc>
                  <a:spcPct val="90000"/>
                </a:lnSpc>
                <a:spcBef>
                  <a:spcPct val="0"/>
                </a:spcBef>
                <a:spcAft>
                  <a:spcPct val="35000"/>
                </a:spcAft>
              </a:pPr>
              <a:r>
                <a:rPr lang="en-US" sz="1600" dirty="0"/>
                <a:t>Find something to work on together</a:t>
              </a:r>
            </a:p>
          </p:txBody>
        </p:sp>
        <p:sp>
          <p:nvSpPr>
            <p:cNvPr id="11" name="Freeform 10"/>
            <p:cNvSpPr/>
            <p:nvPr/>
          </p:nvSpPr>
          <p:spPr>
            <a:xfrm>
              <a:off x="5294509" y="2838031"/>
              <a:ext cx="1215858" cy="2038765"/>
            </a:xfrm>
            <a:custGeom>
              <a:avLst/>
              <a:gdLst>
                <a:gd name="connsiteX0" fmla="*/ 0 w 1042791"/>
                <a:gd name="connsiteY0" fmla="*/ 173802 h 2038765"/>
                <a:gd name="connsiteX1" fmla="*/ 173802 w 1042791"/>
                <a:gd name="connsiteY1" fmla="*/ 0 h 2038765"/>
                <a:gd name="connsiteX2" fmla="*/ 868989 w 1042791"/>
                <a:gd name="connsiteY2" fmla="*/ 0 h 2038765"/>
                <a:gd name="connsiteX3" fmla="*/ 1042791 w 1042791"/>
                <a:gd name="connsiteY3" fmla="*/ 173802 h 2038765"/>
                <a:gd name="connsiteX4" fmla="*/ 1042791 w 1042791"/>
                <a:gd name="connsiteY4" fmla="*/ 1864963 h 2038765"/>
                <a:gd name="connsiteX5" fmla="*/ 868989 w 1042791"/>
                <a:gd name="connsiteY5" fmla="*/ 2038765 h 2038765"/>
                <a:gd name="connsiteX6" fmla="*/ 173802 w 1042791"/>
                <a:gd name="connsiteY6" fmla="*/ 2038765 h 2038765"/>
                <a:gd name="connsiteX7" fmla="*/ 0 w 1042791"/>
                <a:gd name="connsiteY7" fmla="*/ 1864963 h 2038765"/>
                <a:gd name="connsiteX8" fmla="*/ 0 w 1042791"/>
                <a:gd name="connsiteY8" fmla="*/ 173802 h 203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791" h="2038765">
                  <a:moveTo>
                    <a:pt x="0" y="173802"/>
                  </a:moveTo>
                  <a:cubicBezTo>
                    <a:pt x="0" y="77814"/>
                    <a:pt x="77814" y="0"/>
                    <a:pt x="173802" y="0"/>
                  </a:cubicBezTo>
                  <a:lnTo>
                    <a:pt x="868989" y="0"/>
                  </a:lnTo>
                  <a:cubicBezTo>
                    <a:pt x="964977" y="0"/>
                    <a:pt x="1042791" y="77814"/>
                    <a:pt x="1042791" y="173802"/>
                  </a:cubicBezTo>
                  <a:lnTo>
                    <a:pt x="1042791" y="1864963"/>
                  </a:lnTo>
                  <a:cubicBezTo>
                    <a:pt x="1042791" y="1960951"/>
                    <a:pt x="964977" y="2038765"/>
                    <a:pt x="868989" y="2038765"/>
                  </a:cubicBezTo>
                  <a:lnTo>
                    <a:pt x="173802" y="2038765"/>
                  </a:lnTo>
                  <a:cubicBezTo>
                    <a:pt x="77814" y="2038765"/>
                    <a:pt x="0" y="1960951"/>
                    <a:pt x="0" y="1864963"/>
                  </a:cubicBezTo>
                  <a:lnTo>
                    <a:pt x="0" y="173802"/>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1865" tIns="111865" rIns="111865" bIns="111865" numCol="1" spcCol="1270" anchor="ctr" anchorCtr="0">
              <a:noAutofit/>
            </a:bodyPr>
            <a:lstStyle/>
            <a:p>
              <a:pPr algn="ctr" defTabSz="711200">
                <a:lnSpc>
                  <a:spcPct val="90000"/>
                </a:lnSpc>
                <a:spcBef>
                  <a:spcPct val="0"/>
                </a:spcBef>
                <a:spcAft>
                  <a:spcPct val="35000"/>
                </a:spcAft>
              </a:pPr>
              <a:r>
                <a:rPr lang="en-US" sz="1600" dirty="0"/>
                <a:t>Present housing as a way to get </a:t>
              </a:r>
              <a:r>
                <a:rPr lang="en-US" sz="1600" i="1" dirty="0"/>
                <a:t>wants, needs and goals </a:t>
              </a:r>
              <a:r>
                <a:rPr lang="en-US" sz="1600" dirty="0"/>
                <a:t>met </a:t>
              </a:r>
            </a:p>
          </p:txBody>
        </p:sp>
        <p:sp>
          <p:nvSpPr>
            <p:cNvPr id="12" name="Freeform 11"/>
            <p:cNvSpPr/>
            <p:nvPr/>
          </p:nvSpPr>
          <p:spPr>
            <a:xfrm>
              <a:off x="6633500" y="2838031"/>
              <a:ext cx="991523" cy="2038765"/>
            </a:xfrm>
            <a:custGeom>
              <a:avLst/>
              <a:gdLst>
                <a:gd name="connsiteX0" fmla="*/ 0 w 887398"/>
                <a:gd name="connsiteY0" fmla="*/ 147903 h 2038765"/>
                <a:gd name="connsiteX1" fmla="*/ 147903 w 887398"/>
                <a:gd name="connsiteY1" fmla="*/ 0 h 2038765"/>
                <a:gd name="connsiteX2" fmla="*/ 739495 w 887398"/>
                <a:gd name="connsiteY2" fmla="*/ 0 h 2038765"/>
                <a:gd name="connsiteX3" fmla="*/ 887398 w 887398"/>
                <a:gd name="connsiteY3" fmla="*/ 147903 h 2038765"/>
                <a:gd name="connsiteX4" fmla="*/ 887398 w 887398"/>
                <a:gd name="connsiteY4" fmla="*/ 1890862 h 2038765"/>
                <a:gd name="connsiteX5" fmla="*/ 739495 w 887398"/>
                <a:gd name="connsiteY5" fmla="*/ 2038765 h 2038765"/>
                <a:gd name="connsiteX6" fmla="*/ 147903 w 887398"/>
                <a:gd name="connsiteY6" fmla="*/ 2038765 h 2038765"/>
                <a:gd name="connsiteX7" fmla="*/ 0 w 887398"/>
                <a:gd name="connsiteY7" fmla="*/ 1890862 h 2038765"/>
                <a:gd name="connsiteX8" fmla="*/ 0 w 887398"/>
                <a:gd name="connsiteY8" fmla="*/ 147903 h 203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398" h="2038765">
                  <a:moveTo>
                    <a:pt x="0" y="147903"/>
                  </a:moveTo>
                  <a:cubicBezTo>
                    <a:pt x="0" y="66218"/>
                    <a:pt x="66218" y="0"/>
                    <a:pt x="147903" y="0"/>
                  </a:cubicBezTo>
                  <a:lnTo>
                    <a:pt x="739495" y="0"/>
                  </a:lnTo>
                  <a:cubicBezTo>
                    <a:pt x="821180" y="0"/>
                    <a:pt x="887398" y="66218"/>
                    <a:pt x="887398" y="147903"/>
                  </a:cubicBezTo>
                  <a:lnTo>
                    <a:pt x="887398" y="1890862"/>
                  </a:lnTo>
                  <a:cubicBezTo>
                    <a:pt x="887398" y="1972547"/>
                    <a:pt x="821180" y="2038765"/>
                    <a:pt x="739495" y="2038765"/>
                  </a:cubicBezTo>
                  <a:lnTo>
                    <a:pt x="147903" y="2038765"/>
                  </a:lnTo>
                  <a:cubicBezTo>
                    <a:pt x="66218" y="2038765"/>
                    <a:pt x="0" y="1972547"/>
                    <a:pt x="0" y="1890862"/>
                  </a:cubicBezTo>
                  <a:lnTo>
                    <a:pt x="0" y="147903"/>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4279" tIns="104279" rIns="104279" bIns="104279" numCol="1" spcCol="1270" anchor="ctr" anchorCtr="0">
              <a:noAutofit/>
            </a:bodyPr>
            <a:lstStyle/>
            <a:p>
              <a:pPr algn="ctr" defTabSz="711200">
                <a:lnSpc>
                  <a:spcPct val="90000"/>
                </a:lnSpc>
                <a:spcBef>
                  <a:spcPct val="0"/>
                </a:spcBef>
                <a:spcAft>
                  <a:spcPct val="35000"/>
                </a:spcAft>
              </a:pPr>
              <a:r>
                <a:rPr lang="en-US" sz="1600" dirty="0"/>
                <a:t>Go for comfort and/or relief</a:t>
              </a:r>
            </a:p>
          </p:txBody>
        </p:sp>
        <p:sp>
          <p:nvSpPr>
            <p:cNvPr id="13" name="Freeform 12"/>
            <p:cNvSpPr/>
            <p:nvPr/>
          </p:nvSpPr>
          <p:spPr>
            <a:xfrm>
              <a:off x="7693567" y="2838031"/>
              <a:ext cx="992591" cy="2038765"/>
            </a:xfrm>
            <a:custGeom>
              <a:avLst/>
              <a:gdLst>
                <a:gd name="connsiteX0" fmla="*/ 0 w 992591"/>
                <a:gd name="connsiteY0" fmla="*/ 165435 h 2038765"/>
                <a:gd name="connsiteX1" fmla="*/ 165435 w 992591"/>
                <a:gd name="connsiteY1" fmla="*/ 0 h 2038765"/>
                <a:gd name="connsiteX2" fmla="*/ 827156 w 992591"/>
                <a:gd name="connsiteY2" fmla="*/ 0 h 2038765"/>
                <a:gd name="connsiteX3" fmla="*/ 992591 w 992591"/>
                <a:gd name="connsiteY3" fmla="*/ 165435 h 2038765"/>
                <a:gd name="connsiteX4" fmla="*/ 992591 w 992591"/>
                <a:gd name="connsiteY4" fmla="*/ 1873330 h 2038765"/>
                <a:gd name="connsiteX5" fmla="*/ 827156 w 992591"/>
                <a:gd name="connsiteY5" fmla="*/ 2038765 h 2038765"/>
                <a:gd name="connsiteX6" fmla="*/ 165435 w 992591"/>
                <a:gd name="connsiteY6" fmla="*/ 2038765 h 2038765"/>
                <a:gd name="connsiteX7" fmla="*/ 0 w 992591"/>
                <a:gd name="connsiteY7" fmla="*/ 1873330 h 2038765"/>
                <a:gd name="connsiteX8" fmla="*/ 0 w 992591"/>
                <a:gd name="connsiteY8" fmla="*/ 165435 h 203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91" h="2038765">
                  <a:moveTo>
                    <a:pt x="0" y="165435"/>
                  </a:moveTo>
                  <a:cubicBezTo>
                    <a:pt x="0" y="74068"/>
                    <a:pt x="74068" y="0"/>
                    <a:pt x="165435" y="0"/>
                  </a:cubicBezTo>
                  <a:lnTo>
                    <a:pt x="827156" y="0"/>
                  </a:lnTo>
                  <a:cubicBezTo>
                    <a:pt x="918523" y="0"/>
                    <a:pt x="992591" y="74068"/>
                    <a:pt x="992591" y="165435"/>
                  </a:cubicBezTo>
                  <a:lnTo>
                    <a:pt x="992591" y="1873330"/>
                  </a:lnTo>
                  <a:cubicBezTo>
                    <a:pt x="992591" y="1964697"/>
                    <a:pt x="918523" y="2038765"/>
                    <a:pt x="827156" y="2038765"/>
                  </a:cubicBezTo>
                  <a:lnTo>
                    <a:pt x="165435" y="2038765"/>
                  </a:lnTo>
                  <a:cubicBezTo>
                    <a:pt x="74068" y="2038765"/>
                    <a:pt x="0" y="1964697"/>
                    <a:pt x="0" y="1873330"/>
                  </a:cubicBezTo>
                  <a:lnTo>
                    <a:pt x="0" y="165435"/>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14" tIns="109414" rIns="109414" bIns="109414" numCol="1" spcCol="1270" anchor="ctr" anchorCtr="0">
              <a:noAutofit/>
            </a:bodyPr>
            <a:lstStyle/>
            <a:p>
              <a:pPr algn="ctr" defTabSz="711200">
                <a:lnSpc>
                  <a:spcPct val="90000"/>
                </a:lnSpc>
                <a:spcBef>
                  <a:spcPct val="0"/>
                </a:spcBef>
                <a:spcAft>
                  <a:spcPct val="35000"/>
                </a:spcAft>
              </a:pPr>
              <a:r>
                <a:rPr lang="en-US" sz="1600" dirty="0"/>
                <a:t>Keep showing up</a:t>
              </a:r>
            </a:p>
          </p:txBody>
        </p:sp>
      </p:grpSp>
      <p:sp>
        <p:nvSpPr>
          <p:cNvPr id="4" name="Slide Number Placeholder 3"/>
          <p:cNvSpPr>
            <a:spLocks noGrp="1"/>
          </p:cNvSpPr>
          <p:nvPr>
            <p:ph type="sldNum" sz="quarter" idx="4294967295"/>
          </p:nvPr>
        </p:nvSpPr>
        <p:spPr>
          <a:xfrm>
            <a:off x="8949345" y="6459787"/>
            <a:ext cx="984019" cy="365125"/>
          </a:xfrm>
          <a:prstGeom prst="rect">
            <a:avLst/>
          </a:prstGeom>
        </p:spPr>
        <p:txBody>
          <a:bodyPr/>
          <a:lstStyle/>
          <a:p>
            <a:fld id="{4FAB73BC-B049-4115-A692-8D63A059BFB8}" type="slidenum">
              <a:rPr lang="en-US" smtClean="0"/>
              <a:pPr/>
              <a:t>26</a:t>
            </a:fld>
            <a:endParaRPr lang="en-US" dirty="0"/>
          </a:p>
        </p:txBody>
      </p:sp>
      <p:pic>
        <p:nvPicPr>
          <p:cNvPr id="14" name="Picture 13"/>
          <p:cNvPicPr/>
          <p:nvPr/>
        </p:nvPicPr>
        <p:blipFill rotWithShape="1">
          <a:blip r:embed="rId2">
            <a:extLst>
              <a:ext uri="{28A0092B-C50C-407E-A947-70E740481C1C}">
                <a14:useLocalDpi xmlns:a14="http://schemas.microsoft.com/office/drawing/2010/main" val="0"/>
              </a:ext>
            </a:extLst>
          </a:blip>
          <a:srcRect l="18771" t="14969" r="12181"/>
          <a:stretch/>
        </p:blipFill>
        <p:spPr bwMode="auto">
          <a:xfrm>
            <a:off x="9634294" y="563528"/>
            <a:ext cx="2044306" cy="1437592"/>
          </a:xfrm>
          <a:prstGeom prst="rect">
            <a:avLst/>
          </a:prstGeom>
          <a:noFill/>
          <a:ln>
            <a:noFill/>
          </a:ln>
        </p:spPr>
      </p:pic>
    </p:spTree>
    <p:extLst>
      <p:ext uri="{BB962C8B-B14F-4D97-AF65-F5344CB8AC3E}">
        <p14:creationId xmlns:p14="http://schemas.microsoft.com/office/powerpoint/2010/main" val="1401864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869" y="244275"/>
            <a:ext cx="10230478" cy="1450757"/>
          </a:xfrm>
        </p:spPr>
        <p:txBody>
          <a:bodyPr>
            <a:normAutofit/>
          </a:bodyPr>
          <a:lstStyle/>
          <a:p>
            <a:r>
              <a:rPr lang="en-US" sz="4400" dirty="0"/>
              <a:t>What Engagement Strategies Would You Use?</a:t>
            </a:r>
          </a:p>
        </p:txBody>
      </p:sp>
      <p:sp>
        <p:nvSpPr>
          <p:cNvPr id="3" name="Content Placeholder 2"/>
          <p:cNvSpPr>
            <a:spLocks noGrp="1"/>
          </p:cNvSpPr>
          <p:nvPr>
            <p:ph idx="1"/>
          </p:nvPr>
        </p:nvSpPr>
        <p:spPr/>
        <p:txBody>
          <a:bodyPr/>
          <a:lstStyle/>
          <a:p>
            <a:pPr marL="344488" lvl="0" indent="-344488">
              <a:buFont typeface="Arial"/>
              <a:buChar char="•"/>
            </a:pPr>
            <a:r>
              <a:rPr lang="en-US" sz="2800" dirty="0"/>
              <a:t>Mary refuses to speak to you, and you suspect she is experiencing paranoid symptoms.</a:t>
            </a:r>
          </a:p>
          <a:p>
            <a:pPr marL="344488" lvl="0" indent="-344488">
              <a:buFont typeface="Arial"/>
              <a:buChar char="•"/>
            </a:pPr>
            <a:r>
              <a:rPr lang="en-US" sz="2800" dirty="0"/>
              <a:t>Every time you see  Roberto he is drunk and unable to engage in a productive discussion. </a:t>
            </a:r>
          </a:p>
          <a:p>
            <a:pPr marL="344488" lvl="0" indent="-344488">
              <a:buFont typeface="Arial"/>
              <a:buChar char="•"/>
            </a:pPr>
            <a:r>
              <a:rPr lang="en-US" sz="2800" dirty="0"/>
              <a:t>Andy is friendly and eager to see you but refuses to pursue housing or make any changes.</a:t>
            </a:r>
          </a:p>
          <a:p>
            <a:endParaRPr lang="en-US" dirty="0"/>
          </a:p>
        </p:txBody>
      </p:sp>
      <p:sp>
        <p:nvSpPr>
          <p:cNvPr id="4" name="Slide Number Placeholder 3"/>
          <p:cNvSpPr>
            <a:spLocks noGrp="1"/>
          </p:cNvSpPr>
          <p:nvPr>
            <p:ph type="sldNum" sz="quarter" idx="10"/>
          </p:nvPr>
        </p:nvSpPr>
        <p:spPr/>
        <p:txBody>
          <a:bodyPr/>
          <a:lstStyle/>
          <a:p>
            <a:pPr>
              <a:defRPr/>
            </a:pPr>
            <a:fld id="{8A90EC89-DEE9-4D30-8BD5-74B5A77038F9}" type="slidenum">
              <a:rPr lang="en-US" smtClean="0">
                <a:solidFill>
                  <a:prstClr val="black">
                    <a:tint val="75000"/>
                  </a:prstClr>
                </a:solidFill>
              </a:rPr>
              <a:pPr>
                <a:defRPr/>
              </a:pPr>
              <a:t>27</a:t>
            </a:fld>
            <a:endParaRPr lang="en-US" dirty="0">
              <a:solidFill>
                <a:prstClr val="black">
                  <a:tint val="75000"/>
                </a:prstClr>
              </a:solidFill>
            </a:endParaRPr>
          </a:p>
        </p:txBody>
      </p:sp>
      <p:sp>
        <p:nvSpPr>
          <p:cNvPr id="5" name="Rounded Rectangle 4" descr="Man holding his head in his hands sitting on bed."/>
          <p:cNvSpPr/>
          <p:nvPr/>
        </p:nvSpPr>
        <p:spPr>
          <a:xfrm>
            <a:off x="4981223" y="4341907"/>
            <a:ext cx="2616020" cy="1909345"/>
          </a:xfrm>
          <a:prstGeom prst="roundRect">
            <a:avLst>
              <a:gd name="adj" fmla="val 10000"/>
            </a:avLst>
          </a:prstGeom>
          <a:blipFill rotWithShape="1">
            <a:blip r:embed="rId3"/>
            <a:srcRect/>
            <a:stretch>
              <a:fillRect l="-13006" r="-15979"/>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549810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Engagement Tasks</a:t>
            </a:r>
          </a:p>
        </p:txBody>
      </p:sp>
      <p:sp>
        <p:nvSpPr>
          <p:cNvPr id="3" name="Content Placeholder 2"/>
          <p:cNvSpPr>
            <a:spLocks noGrp="1"/>
          </p:cNvSpPr>
          <p:nvPr>
            <p:ph idx="1"/>
          </p:nvPr>
        </p:nvSpPr>
        <p:spPr>
          <a:xfrm>
            <a:off x="1227668" y="1905000"/>
            <a:ext cx="10391309" cy="4038601"/>
          </a:xfrm>
        </p:spPr>
        <p:txBody>
          <a:bodyPr>
            <a:normAutofit fontScale="77500" lnSpcReduction="20000"/>
          </a:bodyPr>
          <a:lstStyle/>
          <a:p>
            <a:pPr marL="171450" lvl="1" indent="-171450">
              <a:spcBef>
                <a:spcPts val="600"/>
              </a:spcBef>
              <a:buFont typeface="Arial"/>
              <a:buChar char="•"/>
            </a:pPr>
            <a:r>
              <a:rPr lang="en-US" sz="2800" dirty="0"/>
              <a:t>Provide Resources to Meet Basic Needs &amp; Increase Comfort</a:t>
            </a:r>
          </a:p>
          <a:p>
            <a:pPr marL="182563" lvl="1" indent="-182563">
              <a:spcBef>
                <a:spcPts val="600"/>
              </a:spcBef>
              <a:buFont typeface="Arial" panose="020B0604020202020204" pitchFamily="34" charset="0"/>
              <a:buChar char="•"/>
            </a:pPr>
            <a:r>
              <a:rPr lang="en-US" sz="2800" dirty="0"/>
              <a:t>Educate on Housing Options and Expectations of Each</a:t>
            </a:r>
          </a:p>
          <a:p>
            <a:pPr marL="182563" lvl="1" indent="-182563">
              <a:spcBef>
                <a:spcPts val="600"/>
              </a:spcBef>
              <a:buFont typeface="Arial" panose="020B0604020202020204" pitchFamily="34" charset="0"/>
              <a:buChar char="•"/>
            </a:pPr>
            <a:r>
              <a:rPr lang="en-US" sz="2800" dirty="0"/>
              <a:t>Identify Goals and Preferences</a:t>
            </a:r>
          </a:p>
          <a:p>
            <a:pPr marL="182563" lvl="1" indent="-182563">
              <a:spcBef>
                <a:spcPts val="600"/>
              </a:spcBef>
              <a:buFont typeface="Arial" panose="020B0604020202020204" pitchFamily="34" charset="0"/>
              <a:buChar char="•"/>
            </a:pPr>
            <a:r>
              <a:rPr lang="en-US" sz="2800" dirty="0"/>
              <a:t>Assess Housing and Homelessness History</a:t>
            </a:r>
          </a:p>
          <a:p>
            <a:pPr marL="182563" lvl="1" indent="-182563">
              <a:spcBef>
                <a:spcPts val="600"/>
              </a:spcBef>
              <a:buFont typeface="Arial" panose="020B0604020202020204" pitchFamily="34" charset="0"/>
              <a:buChar char="•"/>
            </a:pPr>
            <a:r>
              <a:rPr lang="en-US" sz="2800" dirty="0"/>
              <a:t>Connect to Income</a:t>
            </a:r>
          </a:p>
          <a:p>
            <a:pPr marL="182563" lvl="1" indent="-182563">
              <a:spcBef>
                <a:spcPts val="600"/>
              </a:spcBef>
              <a:buFont typeface="Arial" panose="020B0604020202020204" pitchFamily="34" charset="0"/>
              <a:buChar char="•"/>
            </a:pPr>
            <a:r>
              <a:rPr lang="en-US" sz="2800" dirty="0"/>
              <a:t>Gather Documents</a:t>
            </a:r>
          </a:p>
          <a:p>
            <a:pPr marL="182563" lvl="1" indent="-182563">
              <a:spcBef>
                <a:spcPts val="600"/>
              </a:spcBef>
              <a:buFont typeface="Arial" panose="020B0604020202020204" pitchFamily="34" charset="0"/>
              <a:buChar char="•"/>
            </a:pPr>
            <a:r>
              <a:rPr lang="en-US" sz="2800" dirty="0"/>
              <a:t>Assist with Housing Search</a:t>
            </a:r>
          </a:p>
          <a:p>
            <a:pPr marL="182563" lvl="1" indent="-182563">
              <a:spcBef>
                <a:spcPts val="600"/>
              </a:spcBef>
              <a:buFont typeface="Arial" panose="020B0604020202020204" pitchFamily="34" charset="0"/>
              <a:buChar char="•"/>
            </a:pPr>
            <a:r>
              <a:rPr lang="en-US" sz="2800" dirty="0"/>
              <a:t>Connect to Resources that Support Housing Stabilization – Treatment and Supports</a:t>
            </a:r>
          </a:p>
          <a:p>
            <a:pPr marL="182563" lvl="1" indent="-182563">
              <a:spcBef>
                <a:spcPts val="600"/>
              </a:spcBef>
              <a:buFont typeface="Arial" panose="020B0604020202020204" pitchFamily="34" charset="0"/>
              <a:buChar char="•"/>
            </a:pPr>
            <a:r>
              <a:rPr lang="en-US" sz="2800" dirty="0"/>
              <a:t>Develop a Housing Stabilization Plan</a:t>
            </a:r>
          </a:p>
          <a:p>
            <a:pPr marL="182563" lvl="1" indent="-182563">
              <a:spcBef>
                <a:spcPts val="600"/>
              </a:spcBef>
              <a:buFont typeface="Arial" panose="020B0604020202020204" pitchFamily="34" charset="0"/>
              <a:buChar char="•"/>
            </a:pPr>
            <a:r>
              <a:rPr lang="en-US" sz="2800" dirty="0"/>
              <a:t>Teach Tenancy Skills</a:t>
            </a:r>
          </a:p>
          <a:p>
            <a:pPr marL="182563" lvl="1" indent="-182563">
              <a:spcBef>
                <a:spcPts val="600"/>
              </a:spcBef>
              <a:buFont typeface="Arial" panose="020B0604020202020204" pitchFamily="34" charset="0"/>
              <a:buChar char="•"/>
            </a:pPr>
            <a:r>
              <a:rPr lang="en-US" sz="2800" dirty="0"/>
              <a:t>Obtain consent to talk with housing provider</a:t>
            </a:r>
          </a:p>
          <a:p>
            <a:pPr lvl="1">
              <a:buFont typeface="Arial" panose="020B0604020202020204" pitchFamily="34" charset="0"/>
              <a:buChar char="•"/>
            </a:pPr>
            <a:endParaRPr lang="en-US" sz="2800" dirty="0"/>
          </a:p>
          <a:p>
            <a:endParaRPr lang="en-US" dirty="0"/>
          </a:p>
          <a:p>
            <a:endParaRPr lang="en-US" dirty="0"/>
          </a:p>
        </p:txBody>
      </p:sp>
      <p:pic>
        <p:nvPicPr>
          <p:cNvPr id="6" name="Content Placeholder 6" descr="mage result for housing first"/>
          <p:cNvPicPr>
            <a:picLocks noGrp="1"/>
          </p:cNvPicPr>
          <p:nvPr/>
        </p:nvPicPr>
        <p:blipFill>
          <a:blip r:embed="rId3">
            <a:extLst>
              <a:ext uri="{28A0092B-C50C-407E-A947-70E740481C1C}">
                <a14:useLocalDpi xmlns:a14="http://schemas.microsoft.com/office/drawing/2010/main" val="0"/>
              </a:ext>
            </a:extLst>
          </a:blip>
          <a:srcRect l="8415" r="8415"/>
          <a:stretch>
            <a:fillRect/>
          </a:stretch>
        </p:blipFill>
        <p:spPr bwMode="auto">
          <a:xfrm>
            <a:off x="8480797" y="221488"/>
            <a:ext cx="2731049" cy="2290317"/>
          </a:xfrm>
          <a:prstGeom prst="rect">
            <a:avLst/>
          </a:prstGeom>
          <a:noFill/>
          <a:ln>
            <a:noFill/>
          </a:ln>
        </p:spPr>
      </p:pic>
    </p:spTree>
    <p:extLst>
      <p:ext uri="{BB962C8B-B14F-4D97-AF65-F5344CB8AC3E}">
        <p14:creationId xmlns:p14="http://schemas.microsoft.com/office/powerpoint/2010/main" val="430239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Trauma &amp; Homelessness</a:t>
            </a:r>
          </a:p>
        </p:txBody>
      </p:sp>
      <p:sp>
        <p:nvSpPr>
          <p:cNvPr id="3" name="Content Placeholder 2"/>
          <p:cNvSpPr>
            <a:spLocks noGrp="1"/>
          </p:cNvSpPr>
          <p:nvPr>
            <p:ph idx="1"/>
          </p:nvPr>
        </p:nvSpPr>
        <p:spPr/>
        <p:txBody>
          <a:bodyPr>
            <a:normAutofit fontScale="85000" lnSpcReduction="20000"/>
          </a:bodyPr>
          <a:lstStyle/>
          <a:p>
            <a:pPr marL="344488" indent="-287338">
              <a:buFont typeface="Arial"/>
              <a:buChar char="•"/>
            </a:pPr>
            <a:r>
              <a:rPr lang="en-US" sz="2800" dirty="0"/>
              <a:t>Research has shown that individuals who are homeless are likely to have experienced some form of previous trauma.</a:t>
            </a:r>
          </a:p>
          <a:p>
            <a:pPr marL="344488" indent="-287338">
              <a:buFont typeface="Arial"/>
              <a:buChar char="•"/>
            </a:pPr>
            <a:r>
              <a:rPr lang="en-US" sz="2800" dirty="0"/>
              <a:t>Homelessness is a traumatic experience </a:t>
            </a:r>
            <a:r>
              <a:rPr lang="mr-IN" sz="2800" dirty="0"/>
              <a:t>–</a:t>
            </a:r>
            <a:r>
              <a:rPr lang="en-US" sz="2800" dirty="0"/>
              <a:t> stressful, dehumanizing, dangerous.</a:t>
            </a:r>
          </a:p>
          <a:p>
            <a:pPr marL="344488" indent="-287338">
              <a:buFont typeface="Arial"/>
              <a:buChar char="•"/>
            </a:pPr>
            <a:r>
              <a:rPr lang="en-US" sz="2800" dirty="0"/>
              <a:t>Being homeless increases the risk of further victimization.</a:t>
            </a:r>
          </a:p>
          <a:p>
            <a:pPr marL="57150" indent="0">
              <a:buNone/>
            </a:pPr>
            <a:r>
              <a:rPr lang="en-US" sz="2800" dirty="0"/>
              <a:t>Trauma Informed Care:</a:t>
            </a:r>
          </a:p>
          <a:p>
            <a:pPr marL="463550" indent="-463550">
              <a:buFont typeface="Arial" panose="020B0604020202020204" pitchFamily="34" charset="0"/>
              <a:buChar char="•"/>
            </a:pPr>
            <a:r>
              <a:rPr lang="en-US" sz="2800" dirty="0"/>
              <a:t>Places specific focus on the impact that trauma and violence have had on clients </a:t>
            </a:r>
          </a:p>
          <a:p>
            <a:pPr marL="463550" indent="-463550">
              <a:buFont typeface="Arial" panose="020B0604020202020204" pitchFamily="34" charset="0"/>
              <a:buChar char="•"/>
            </a:pPr>
            <a:r>
              <a:rPr lang="en-US" sz="2800" dirty="0"/>
              <a:t>Helps staff to understand how trauma impacts clients, including how clients might react to triggering situations </a:t>
            </a:r>
          </a:p>
          <a:p>
            <a:pPr marL="463550" indent="-463550">
              <a:buFont typeface="Arial" panose="020B0604020202020204" pitchFamily="34" charset="0"/>
              <a:buChar char="•"/>
            </a:pPr>
            <a:r>
              <a:rPr lang="en-US" sz="2800" dirty="0"/>
              <a:t>Helps staff to develop more effective responses to those reactions</a:t>
            </a:r>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29</a:t>
            </a:fld>
            <a:endParaRPr lang="en-US" dirty="0"/>
          </a:p>
        </p:txBody>
      </p:sp>
      <p:sp>
        <p:nvSpPr>
          <p:cNvPr id="6" name="Content Placeholder 5"/>
          <p:cNvSpPr>
            <a:spLocks noGrp="1"/>
          </p:cNvSpPr>
          <p:nvPr>
            <p:ph sz="half" idx="4294967295"/>
          </p:nvPr>
        </p:nvSpPr>
        <p:spPr>
          <a:xfrm>
            <a:off x="8656637" y="1846266"/>
            <a:ext cx="3535363" cy="4022725"/>
          </a:xfrm>
        </p:spPr>
        <p:txBody>
          <a:bodyPr>
            <a:normAutofit/>
          </a:bodyPr>
          <a:lstStyle/>
          <a:p>
            <a:r>
              <a:rPr lang="en-US" dirty="0"/>
              <a:t>  </a:t>
            </a:r>
          </a:p>
          <a:p>
            <a:endParaRPr lang="en-US" dirty="0"/>
          </a:p>
        </p:txBody>
      </p:sp>
      <p:pic>
        <p:nvPicPr>
          <p:cNvPr id="5" name="Picture 4"/>
          <p:cNvPicPr>
            <a:picLocks noChangeAspect="1"/>
          </p:cNvPicPr>
          <p:nvPr/>
        </p:nvPicPr>
        <p:blipFill>
          <a:blip r:embed="rId3"/>
          <a:stretch>
            <a:fillRect/>
          </a:stretch>
        </p:blipFill>
        <p:spPr>
          <a:xfrm>
            <a:off x="8422896" y="268114"/>
            <a:ext cx="2800125" cy="1481667"/>
          </a:xfrm>
          <a:prstGeom prst="rect">
            <a:avLst/>
          </a:prstGeom>
        </p:spPr>
      </p:pic>
    </p:spTree>
    <p:extLst>
      <p:ext uri="{BB962C8B-B14F-4D97-AF65-F5344CB8AC3E}">
        <p14:creationId xmlns:p14="http://schemas.microsoft.com/office/powerpoint/2010/main" val="1695890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Why do you do this work?</a:t>
            </a:r>
          </a:p>
        </p:txBody>
      </p:sp>
      <p:sp>
        <p:nvSpPr>
          <p:cNvPr id="3" name="Content Placeholder 2"/>
          <p:cNvSpPr>
            <a:spLocks noGrp="1"/>
          </p:cNvSpPr>
          <p:nvPr>
            <p:ph sz="half" idx="1"/>
          </p:nvPr>
        </p:nvSpPr>
        <p:spPr>
          <a:xfrm>
            <a:off x="1097279" y="1845734"/>
            <a:ext cx="6315768" cy="4023360"/>
          </a:xfrm>
        </p:spPr>
        <p:txBody>
          <a:bodyPr>
            <a:normAutofit/>
          </a:bodyPr>
          <a:lstStyle/>
          <a:p>
            <a:endParaRPr lang="en-US" sz="2800" dirty="0"/>
          </a:p>
          <a:p>
            <a:endParaRPr lang="en-US" sz="2800" dirty="0"/>
          </a:p>
          <a:p>
            <a:r>
              <a:rPr lang="en-US" sz="3200" dirty="0"/>
              <a:t>Divide into pairs and spend a few minutes telling your partner a homeless outreach success story.</a:t>
            </a:r>
          </a:p>
        </p:txBody>
      </p:sp>
      <p:sp>
        <p:nvSpPr>
          <p:cNvPr id="5" name="Content Placeholder 4"/>
          <p:cNvSpPr>
            <a:spLocks noGrp="1"/>
          </p:cNvSpPr>
          <p:nvPr>
            <p:ph sz="half" idx="2"/>
          </p:nvPr>
        </p:nvSpPr>
        <p:spPr/>
        <p:txBody>
          <a:bodyPr/>
          <a:lstStyle/>
          <a:p>
            <a:r>
              <a:rPr lang="en-US" dirty="0"/>
              <a:t> </a:t>
            </a:r>
          </a:p>
        </p:txBody>
      </p:sp>
      <p:sp>
        <p:nvSpPr>
          <p:cNvPr id="4" name="Slide Number Placeholder 3"/>
          <p:cNvSpPr>
            <a:spLocks noGrp="1"/>
          </p:cNvSpPr>
          <p:nvPr>
            <p:ph type="sldNum" sz="quarter" idx="12"/>
          </p:nvPr>
        </p:nvSpPr>
        <p:spPr/>
        <p:txBody>
          <a:bodyPr/>
          <a:lstStyle/>
          <a:p>
            <a:fld id="{4FAB73BC-B049-4115-A692-8D63A059BFB8}" type="slidenum">
              <a:rPr lang="en-US" smtClean="0"/>
              <a:pPr/>
              <a:t>3</a:t>
            </a:fld>
            <a:endParaRPr lang="en-US" dirty="0"/>
          </a:p>
        </p:txBody>
      </p:sp>
      <p:pic>
        <p:nvPicPr>
          <p:cNvPr id="7" name="Content Placeholder 6"/>
          <p:cNvPicPr>
            <a:picLocks noGrp="1"/>
          </p:cNvPicPr>
          <p:nvPr/>
        </p:nvPicPr>
        <p:blipFill>
          <a:blip r:embed="rId2">
            <a:extLst>
              <a:ext uri="{28A0092B-C50C-407E-A947-70E740481C1C}">
                <a14:useLocalDpi xmlns:a14="http://schemas.microsoft.com/office/drawing/2010/main" val="0"/>
              </a:ext>
            </a:extLst>
          </a:blip>
          <a:srcRect l="7882" r="7882"/>
          <a:stretch>
            <a:fillRect/>
          </a:stretch>
        </p:blipFill>
        <p:spPr bwMode="auto">
          <a:xfrm>
            <a:off x="7733259" y="2608942"/>
            <a:ext cx="3360975" cy="2650836"/>
          </a:xfrm>
          <a:prstGeom prst="rect">
            <a:avLst/>
          </a:prstGeom>
          <a:noFill/>
          <a:ln>
            <a:noFill/>
          </a:ln>
        </p:spPr>
      </p:pic>
    </p:spTree>
    <p:extLst>
      <p:ext uri="{BB962C8B-B14F-4D97-AF65-F5344CB8AC3E}">
        <p14:creationId xmlns:p14="http://schemas.microsoft.com/office/powerpoint/2010/main" val="487690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Impacts of Trauma</a:t>
            </a:r>
          </a:p>
        </p:txBody>
      </p:sp>
      <p:sp>
        <p:nvSpPr>
          <p:cNvPr id="3" name="Content Placeholder 2"/>
          <p:cNvSpPr>
            <a:spLocks noGrp="1"/>
          </p:cNvSpPr>
          <p:nvPr>
            <p:ph idx="1"/>
          </p:nvPr>
        </p:nvSpPr>
        <p:spPr/>
        <p:txBody>
          <a:bodyPr>
            <a:normAutofit/>
          </a:bodyPr>
          <a:lstStyle/>
          <a:p>
            <a:pPr marL="57150" indent="0">
              <a:buNone/>
            </a:pPr>
            <a:r>
              <a:rPr lang="en-US" sz="2400" dirty="0"/>
              <a:t>Trauma can interfere with a person’s:</a:t>
            </a:r>
          </a:p>
          <a:p>
            <a:pPr marL="225425" indent="-225425">
              <a:buFont typeface="Arial"/>
              <a:buChar char="•"/>
            </a:pPr>
            <a:r>
              <a:rPr lang="en-US" sz="2400" dirty="0"/>
              <a:t>sense of safety</a:t>
            </a:r>
          </a:p>
          <a:p>
            <a:pPr marL="225425" indent="-225425">
              <a:buFont typeface="Arial"/>
              <a:buChar char="•"/>
            </a:pPr>
            <a:r>
              <a:rPr lang="en-US" sz="2400" dirty="0"/>
              <a:t>ability to self-regulate</a:t>
            </a:r>
          </a:p>
          <a:p>
            <a:pPr marL="225425" indent="-225425">
              <a:buFont typeface="Arial"/>
              <a:buChar char="•"/>
            </a:pPr>
            <a:r>
              <a:rPr lang="en-US" sz="2400" dirty="0"/>
              <a:t>perception of control and self-efficacy</a:t>
            </a:r>
          </a:p>
          <a:p>
            <a:pPr marL="225425" indent="-225425">
              <a:buFont typeface="Arial"/>
              <a:buChar char="•"/>
            </a:pPr>
            <a:r>
              <a:rPr lang="en-US" sz="2400" dirty="0"/>
              <a:t>interpersonal relationships</a:t>
            </a:r>
          </a:p>
          <a:p>
            <a:pPr marL="0" indent="0">
              <a:buNone/>
            </a:pPr>
            <a:endParaRPr lang="en-US" sz="2400" dirty="0"/>
          </a:p>
          <a:p>
            <a:pPr marL="0" indent="0">
              <a:buNone/>
            </a:pPr>
            <a:r>
              <a:rPr lang="en-US" sz="2400" dirty="0"/>
              <a:t>Share an example of how trauma has impacted a client’s response to a situation.</a:t>
            </a:r>
          </a:p>
        </p:txBody>
      </p:sp>
      <p:sp>
        <p:nvSpPr>
          <p:cNvPr id="4" name="Slide Number Placeholder 3"/>
          <p:cNvSpPr>
            <a:spLocks noGrp="1"/>
          </p:cNvSpPr>
          <p:nvPr>
            <p:ph type="sldNum" sz="quarter" idx="12"/>
          </p:nvPr>
        </p:nvSpPr>
        <p:spPr/>
        <p:txBody>
          <a:bodyPr/>
          <a:lstStyle/>
          <a:p>
            <a:fld id="{4FAB73BC-B049-4115-A692-8D63A059BFB8}" type="slidenum">
              <a:rPr lang="en-US" smtClean="0"/>
              <a:pPr/>
              <a:t>30</a:t>
            </a:fld>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876045" y="2165907"/>
            <a:ext cx="3326131" cy="2441575"/>
          </a:xfrm>
          <a:prstGeom prst="rect">
            <a:avLst/>
          </a:prstGeom>
          <a:noFill/>
          <a:ln>
            <a:noFill/>
          </a:ln>
        </p:spPr>
      </p:pic>
    </p:spTree>
    <p:extLst>
      <p:ext uri="{BB962C8B-B14F-4D97-AF65-F5344CB8AC3E}">
        <p14:creationId xmlns:p14="http://schemas.microsoft.com/office/powerpoint/2010/main" val="4139515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Trauma and Stress </a:t>
            </a:r>
          </a:p>
        </p:txBody>
      </p:sp>
      <p:sp>
        <p:nvSpPr>
          <p:cNvPr id="3" name="Content Placeholder 2"/>
          <p:cNvSpPr>
            <a:spLocks noGrp="1"/>
          </p:cNvSpPr>
          <p:nvPr>
            <p:ph idx="1"/>
          </p:nvPr>
        </p:nvSpPr>
        <p:spPr>
          <a:xfrm>
            <a:off x="4450079" y="723899"/>
            <a:ext cx="7084695" cy="5934075"/>
          </a:xfrm>
        </p:spPr>
        <p:txBody>
          <a:bodyPr>
            <a:normAutofit fontScale="25000" lnSpcReduction="20000"/>
          </a:bodyPr>
          <a:lstStyle/>
          <a:p>
            <a:pPr lvl="1">
              <a:spcBef>
                <a:spcPts val="600"/>
              </a:spcBef>
            </a:pPr>
            <a:r>
              <a:rPr lang="en-US" sz="9600" dirty="0"/>
              <a:t>P</a:t>
            </a:r>
            <a:r>
              <a:rPr lang="en-US" sz="11200" dirty="0"/>
              <a:t>eople may avoid stimuli that trigger thoughts, feelings or memories of the trauma</a:t>
            </a:r>
          </a:p>
          <a:p>
            <a:pPr lvl="1">
              <a:spcBef>
                <a:spcPts val="600"/>
              </a:spcBef>
            </a:pPr>
            <a:r>
              <a:rPr lang="en-US" sz="11200" dirty="0"/>
              <a:t>Some people experience negative thoughts or feelings and may be unable to recall features of the trauma </a:t>
            </a:r>
          </a:p>
          <a:p>
            <a:pPr lvl="1">
              <a:spcBef>
                <a:spcPts val="600"/>
              </a:spcBef>
            </a:pPr>
            <a:r>
              <a:rPr lang="en-US" sz="11200" dirty="0"/>
              <a:t>May have negative thoughts about themselves and the world around them</a:t>
            </a:r>
          </a:p>
          <a:p>
            <a:pPr lvl="1">
              <a:spcBef>
                <a:spcPts val="600"/>
              </a:spcBef>
            </a:pPr>
            <a:r>
              <a:rPr lang="en-US" sz="11200" dirty="0"/>
              <a:t>Over-react to current situations based on past trauma experiences</a:t>
            </a:r>
          </a:p>
          <a:p>
            <a:pPr lvl="1">
              <a:spcBef>
                <a:spcPts val="600"/>
              </a:spcBef>
            </a:pPr>
            <a:r>
              <a:rPr lang="en-US" sz="11200" dirty="0"/>
              <a:t>Blame themselves or others for what happened to them</a:t>
            </a:r>
          </a:p>
          <a:p>
            <a:pPr lvl="1">
              <a:spcBef>
                <a:spcPts val="600"/>
              </a:spcBef>
            </a:pPr>
            <a:r>
              <a:rPr lang="en-US" sz="11200" dirty="0"/>
              <a:t>May have an extremely flat affect</a:t>
            </a:r>
          </a:p>
          <a:p>
            <a:pPr lvl="1">
              <a:spcBef>
                <a:spcPts val="600"/>
              </a:spcBef>
            </a:pPr>
            <a:r>
              <a:rPr lang="en-US" sz="11200" dirty="0"/>
              <a:t>Feel isolated</a:t>
            </a:r>
          </a:p>
          <a:p>
            <a:pPr lvl="1">
              <a:spcBef>
                <a:spcPts val="600"/>
              </a:spcBef>
            </a:pPr>
            <a:r>
              <a:rPr lang="en-US" sz="11200" dirty="0"/>
              <a:t>Not as interested in activities and a hard time having a positive affect.</a:t>
            </a:r>
            <a:endParaRPr lang="en-US" sz="6400" dirty="0"/>
          </a:p>
        </p:txBody>
      </p:sp>
      <p:sp>
        <p:nvSpPr>
          <p:cNvPr id="6" name="Text Placeholder 5"/>
          <p:cNvSpPr>
            <a:spLocks noGrp="1"/>
          </p:cNvSpPr>
          <p:nvPr>
            <p:ph type="body" sz="half" idx="2"/>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31</a:t>
            </a:fld>
            <a:endParaRPr lang="en-US" dirty="0"/>
          </a:p>
        </p:txBody>
      </p:sp>
      <p:pic>
        <p:nvPicPr>
          <p:cNvPr id="2052" name="Picture 4" descr="Image result for images for trau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26080"/>
            <a:ext cx="4095750" cy="36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710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Trauma</a:t>
            </a:r>
          </a:p>
        </p:txBody>
      </p:sp>
      <p:sp>
        <p:nvSpPr>
          <p:cNvPr id="3" name="Content Placeholder 2"/>
          <p:cNvSpPr>
            <a:spLocks noGrp="1"/>
          </p:cNvSpPr>
          <p:nvPr>
            <p:ph idx="1"/>
          </p:nvPr>
        </p:nvSpPr>
        <p:spPr>
          <a:xfrm>
            <a:off x="1097280" y="1845734"/>
            <a:ext cx="10058400" cy="4311226"/>
          </a:xfrm>
        </p:spPr>
        <p:txBody>
          <a:bodyPr>
            <a:normAutofit lnSpcReduction="10000"/>
          </a:bodyPr>
          <a:lstStyle/>
          <a:p>
            <a:pPr lvl="1"/>
            <a:r>
              <a:rPr lang="en-US" sz="2800" dirty="0"/>
              <a:t>You may also see:</a:t>
            </a:r>
          </a:p>
          <a:p>
            <a:pPr lvl="2"/>
            <a:r>
              <a:rPr lang="en-US" sz="1600" dirty="0"/>
              <a:t>Irritability or aggression</a:t>
            </a:r>
          </a:p>
          <a:p>
            <a:pPr lvl="2"/>
            <a:r>
              <a:rPr lang="en-US" sz="1600" dirty="0"/>
              <a:t>Risky or destructive behavior</a:t>
            </a:r>
          </a:p>
          <a:p>
            <a:pPr lvl="2"/>
            <a:r>
              <a:rPr lang="en-US" sz="1600" dirty="0"/>
              <a:t>Hypervigilance</a:t>
            </a:r>
          </a:p>
          <a:p>
            <a:pPr lvl="2"/>
            <a:r>
              <a:rPr lang="en-US" sz="1600" dirty="0"/>
              <a:t>Heightened startle reaction</a:t>
            </a:r>
          </a:p>
          <a:p>
            <a:pPr lvl="2"/>
            <a:r>
              <a:rPr lang="en-US" sz="1600" dirty="0"/>
              <a:t>Difficulty concentrating</a:t>
            </a:r>
          </a:p>
          <a:p>
            <a:pPr lvl="2"/>
            <a:r>
              <a:rPr lang="en-US" sz="1600" dirty="0"/>
              <a:t>Difficulty sleeping</a:t>
            </a:r>
          </a:p>
          <a:p>
            <a:pPr lvl="2"/>
            <a:r>
              <a:rPr lang="en-US" sz="1600" dirty="0"/>
              <a:t>Over-reactions to situations that bring on flashbacks</a:t>
            </a:r>
          </a:p>
          <a:p>
            <a:pPr lvl="1"/>
            <a:r>
              <a:rPr lang="en-US" sz="2400" dirty="0"/>
              <a:t>The symptoms persist and you may note difficulties in functioning and difficulty connecting</a:t>
            </a:r>
          </a:p>
          <a:p>
            <a:pPr lvl="1"/>
            <a:r>
              <a:rPr lang="en-US" sz="2400" dirty="0"/>
              <a:t>Homelessness itself may result in psychological trauma </a:t>
            </a:r>
          </a:p>
          <a:p>
            <a:pPr lvl="1"/>
            <a:r>
              <a:rPr lang="en-US" sz="2400" dirty="0"/>
              <a:t>Trauma includes three components: Events, Experience and Effects</a:t>
            </a:r>
          </a:p>
          <a:p>
            <a:pPr lvl="1"/>
            <a:r>
              <a:rPr lang="en-US" sz="2400" dirty="0"/>
              <a:t>We may need to treat everyone seen in homeless services as trauma survivors</a:t>
            </a:r>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32</a:t>
            </a:fld>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150" y="1933364"/>
            <a:ext cx="384810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7698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Trauma Informed Care - Strategies</a:t>
            </a:r>
          </a:p>
        </p:txBody>
      </p:sp>
      <p:sp>
        <p:nvSpPr>
          <p:cNvPr id="3" name="Content Placeholder 2"/>
          <p:cNvSpPr>
            <a:spLocks noGrp="1"/>
          </p:cNvSpPr>
          <p:nvPr>
            <p:ph idx="1"/>
          </p:nvPr>
        </p:nvSpPr>
        <p:spPr/>
        <p:txBody>
          <a:bodyPr>
            <a:normAutofit/>
          </a:bodyPr>
          <a:lstStyle/>
          <a:p>
            <a:pPr marL="231775" indent="-231775">
              <a:buFont typeface="Arial"/>
              <a:buChar char="•"/>
            </a:pPr>
            <a:r>
              <a:rPr lang="en-US" sz="2400" dirty="0"/>
              <a:t>Emphasize safety</a:t>
            </a:r>
          </a:p>
          <a:p>
            <a:pPr marL="231775" indent="-231775">
              <a:buFont typeface="Arial"/>
              <a:buChar char="•"/>
            </a:pPr>
            <a:r>
              <a:rPr lang="en-US" sz="2400" dirty="0"/>
              <a:t>Be predictable</a:t>
            </a:r>
          </a:p>
          <a:p>
            <a:pPr marL="231775" indent="-231775">
              <a:buFont typeface="Arial"/>
              <a:buChar char="•"/>
            </a:pPr>
            <a:r>
              <a:rPr lang="en-US" sz="2400" dirty="0"/>
              <a:t>Be aware of potential triggers and avoid re-traumatization</a:t>
            </a:r>
          </a:p>
          <a:p>
            <a:pPr marL="231775" indent="-231775">
              <a:buFont typeface="Arial"/>
              <a:buChar char="•"/>
            </a:pPr>
            <a:r>
              <a:rPr lang="en-US" sz="2400" dirty="0"/>
              <a:t>Create opportunities to rebuild control </a:t>
            </a:r>
            <a:r>
              <a:rPr lang="mr-IN" sz="2400" dirty="0"/>
              <a:t>–</a:t>
            </a:r>
            <a:r>
              <a:rPr lang="en-US" sz="2400" dirty="0"/>
              <a:t> emphasize client choice</a:t>
            </a:r>
          </a:p>
          <a:p>
            <a:pPr marL="231775" indent="-231775">
              <a:buFont typeface="Arial"/>
              <a:buChar char="•"/>
            </a:pPr>
            <a:r>
              <a:rPr lang="en-US" sz="2400" dirty="0"/>
              <a:t>Establish clear roles and boundaries</a:t>
            </a:r>
          </a:p>
          <a:p>
            <a:pPr marL="231775" indent="-231775">
              <a:buFont typeface="Arial"/>
              <a:buChar char="•"/>
            </a:pPr>
            <a:r>
              <a:rPr lang="en-US" sz="2400" dirty="0"/>
              <a:t>Assist clients to identify their strengths and build skills</a:t>
            </a:r>
          </a:p>
        </p:txBody>
      </p:sp>
      <p:sp>
        <p:nvSpPr>
          <p:cNvPr id="5" name="Slide Number Placeholder 4"/>
          <p:cNvSpPr>
            <a:spLocks noGrp="1"/>
          </p:cNvSpPr>
          <p:nvPr>
            <p:ph type="sldNum" sz="quarter" idx="12"/>
          </p:nvPr>
        </p:nvSpPr>
        <p:spPr/>
        <p:txBody>
          <a:bodyPr/>
          <a:lstStyle/>
          <a:p>
            <a:fld id="{4FAB73BC-B049-4115-A692-8D63A059BFB8}" type="slidenum">
              <a:rPr lang="en-US" smtClean="0"/>
              <a:pPr/>
              <a:t>33</a:t>
            </a:fld>
            <a:endParaRPr lang="en-US" dirty="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4035795" y="4910667"/>
            <a:ext cx="4422423" cy="1270000"/>
          </a:xfrm>
          <a:prstGeom prst="rect">
            <a:avLst/>
          </a:prstGeom>
          <a:noFill/>
          <a:ln>
            <a:noFill/>
          </a:ln>
        </p:spPr>
      </p:pic>
    </p:spTree>
    <p:extLst>
      <p:ext uri="{BB962C8B-B14F-4D97-AF65-F5344CB8AC3E}">
        <p14:creationId xmlns:p14="http://schemas.microsoft.com/office/powerpoint/2010/main" val="1554133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Identifying unsheltered people</a:t>
            </a:r>
          </a:p>
        </p:txBody>
      </p:sp>
      <p:sp>
        <p:nvSpPr>
          <p:cNvPr id="7" name="Text Placeholder 6"/>
          <p:cNvSpPr>
            <a:spLocks noGrp="1"/>
          </p:cNvSpPr>
          <p:nvPr>
            <p:ph type="body" idx="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34</a:t>
            </a:fld>
            <a:endParaRPr lang="en-US" dirty="0"/>
          </a:p>
        </p:txBody>
      </p:sp>
    </p:spTree>
    <p:extLst>
      <p:ext uri="{BB962C8B-B14F-4D97-AF65-F5344CB8AC3E}">
        <p14:creationId xmlns:p14="http://schemas.microsoft.com/office/powerpoint/2010/main" val="103119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Locating Unsheltered People</a:t>
            </a:r>
          </a:p>
        </p:txBody>
      </p:sp>
      <p:sp>
        <p:nvSpPr>
          <p:cNvPr id="3" name="Content Placeholder 2"/>
          <p:cNvSpPr>
            <a:spLocks noGrp="1"/>
          </p:cNvSpPr>
          <p:nvPr>
            <p:ph sz="half" idx="1"/>
          </p:nvPr>
        </p:nvSpPr>
        <p:spPr>
          <a:xfrm>
            <a:off x="1097279" y="1845734"/>
            <a:ext cx="5919976" cy="4023360"/>
          </a:xfrm>
        </p:spPr>
        <p:txBody>
          <a:bodyPr>
            <a:normAutofit lnSpcReduction="10000"/>
          </a:bodyPr>
          <a:lstStyle/>
          <a:p>
            <a:pPr marL="346075" lvl="0" indent="-295275">
              <a:buFont typeface="Arial"/>
              <a:buChar char="•"/>
            </a:pPr>
            <a:r>
              <a:rPr lang="en-US" dirty="0"/>
              <a:t>Visit targeted neighborhoods at different times (especially very early in the morning).</a:t>
            </a:r>
          </a:p>
          <a:p>
            <a:pPr marL="346075" lvl="0" indent="-295275">
              <a:buFont typeface="Arial"/>
              <a:buChar char="•"/>
            </a:pPr>
            <a:r>
              <a:rPr lang="en-US" dirty="0"/>
              <a:t>Identify partners who can help identify people (clients, jails, prisons, hospitals, police, EMS, libraries, schools, local government, DSS, child welfare, churches, VA, park staff, others?).</a:t>
            </a:r>
          </a:p>
          <a:p>
            <a:pPr marL="346075" lvl="0" indent="-295275">
              <a:buFont typeface="Arial"/>
              <a:buChar char="•"/>
            </a:pPr>
            <a:r>
              <a:rPr lang="en-US" dirty="0"/>
              <a:t>Have a schedule to reach out regularly to partners rather than relying only on referrals.</a:t>
            </a:r>
          </a:p>
          <a:p>
            <a:pPr marL="346075" lvl="0" indent="-295275">
              <a:buFont typeface="Arial"/>
              <a:buChar char="•"/>
            </a:pPr>
            <a:r>
              <a:rPr lang="en-US" dirty="0"/>
              <a:t>Ensure your strategy covers your entire geographic area.</a:t>
            </a:r>
          </a:p>
          <a:p>
            <a:pPr marL="346075" lvl="0" indent="-295275">
              <a:buFont typeface="Arial"/>
              <a:buChar char="•"/>
            </a:pPr>
            <a:r>
              <a:rPr lang="en-US" dirty="0"/>
              <a:t>For locations with a lot of unsheltered people, establish predictable times and locations where outreach workers are accessible.</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35</a:t>
            </a:fld>
            <a:endParaRPr lang="en-US" dirty="0"/>
          </a:p>
        </p:txBody>
      </p:sp>
      <p:pic>
        <p:nvPicPr>
          <p:cNvPr id="6" name="Content Placeholder 5" descr="mage result for homeless outreach"/>
          <p:cNvPicPr>
            <a:picLocks noGrp="1"/>
          </p:cNvPicPr>
          <p:nvPr>
            <p:ph sz="half" idx="2"/>
          </p:nvPr>
        </p:nvPicPr>
        <p:blipFill>
          <a:blip r:embed="rId2">
            <a:extLst>
              <a:ext uri="{28A0092B-C50C-407E-A947-70E740481C1C}">
                <a14:useLocalDpi xmlns:a14="http://schemas.microsoft.com/office/drawing/2010/main" val="0"/>
              </a:ext>
            </a:extLst>
          </a:blip>
          <a:srcRect l="10409" r="10409"/>
          <a:stretch>
            <a:fillRect/>
          </a:stretch>
        </p:blipFill>
        <p:spPr bwMode="auto">
          <a:xfrm>
            <a:off x="7235341" y="2204910"/>
            <a:ext cx="3920339" cy="3349477"/>
          </a:xfrm>
          <a:prstGeom prst="rect">
            <a:avLst/>
          </a:prstGeom>
          <a:noFill/>
          <a:ln>
            <a:noFill/>
          </a:ln>
        </p:spPr>
      </p:pic>
    </p:spTree>
    <p:extLst>
      <p:ext uri="{BB962C8B-B14F-4D97-AF65-F5344CB8AC3E}">
        <p14:creationId xmlns:p14="http://schemas.microsoft.com/office/powerpoint/2010/main" val="613788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Locating Homeless Youth</a:t>
            </a:r>
          </a:p>
        </p:txBody>
      </p:sp>
      <p:sp>
        <p:nvSpPr>
          <p:cNvPr id="3" name="Content Placeholder 2"/>
          <p:cNvSpPr>
            <a:spLocks noGrp="1"/>
          </p:cNvSpPr>
          <p:nvPr>
            <p:ph sz="half" idx="1"/>
          </p:nvPr>
        </p:nvSpPr>
        <p:spPr>
          <a:xfrm>
            <a:off x="1097282" y="1845734"/>
            <a:ext cx="5432489" cy="4023360"/>
          </a:xfrm>
        </p:spPr>
        <p:txBody>
          <a:bodyPr>
            <a:normAutofit/>
          </a:bodyPr>
          <a:lstStyle/>
          <a:p>
            <a:pPr marL="346075" indent="-346075">
              <a:buFont typeface="Arial"/>
              <a:buChar char="•"/>
            </a:pPr>
            <a:r>
              <a:rPr lang="en-US" sz="2400" dirty="0"/>
              <a:t>Ask homeless youth where they hang out.</a:t>
            </a:r>
          </a:p>
          <a:p>
            <a:pPr marL="346075" indent="-346075">
              <a:buFont typeface="Arial"/>
              <a:buChar char="•"/>
            </a:pPr>
            <a:r>
              <a:rPr lang="en-US" sz="2400" dirty="0"/>
              <a:t>Employ young people.</a:t>
            </a:r>
          </a:p>
          <a:p>
            <a:pPr marL="346075" indent="-346075">
              <a:buFont typeface="Arial"/>
              <a:buChar char="•"/>
            </a:pPr>
            <a:r>
              <a:rPr lang="en-US" sz="2400" dirty="0"/>
              <a:t>Publicize resources on social media.</a:t>
            </a:r>
          </a:p>
          <a:p>
            <a:pPr marL="346075" indent="-346075">
              <a:buFont typeface="Arial"/>
              <a:buChar char="•"/>
            </a:pPr>
            <a:r>
              <a:rPr lang="en-US" sz="2400" dirty="0"/>
              <a:t>Connect via text and/or messaging apps.</a:t>
            </a:r>
          </a:p>
          <a:p>
            <a:pPr marL="346075" indent="-346075">
              <a:buFont typeface="Arial"/>
              <a:buChar char="•"/>
            </a:pPr>
            <a:r>
              <a:rPr lang="en-US" sz="2400" dirty="0"/>
              <a:t>Outreach regularly to local LGBTQIA organizations, schools, &amp; juvenile law enforcement.</a:t>
            </a:r>
          </a:p>
          <a:p>
            <a:pPr marL="346075" indent="-346075">
              <a:buFont typeface="Arial"/>
              <a:buChar char="•"/>
            </a:pPr>
            <a:r>
              <a:rPr lang="en-US" sz="2400" dirty="0"/>
              <a:t>Other strategies?</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36</a:t>
            </a:fld>
            <a:endParaRPr lang="en-US" dirty="0"/>
          </a:p>
        </p:txBody>
      </p:sp>
      <p:pic>
        <p:nvPicPr>
          <p:cNvPr id="6" name="Content Placeholder 5" descr="mage result for homeless youth"/>
          <p:cNvPicPr>
            <a:picLocks noGrp="1"/>
          </p:cNvPicPr>
          <p:nvPr>
            <p:ph sz="half" idx="2"/>
          </p:nvPr>
        </p:nvPicPr>
        <p:blipFill rotWithShape="1">
          <a:blip r:embed="rId2">
            <a:extLst>
              <a:ext uri="{28A0092B-C50C-407E-A947-70E740481C1C}">
                <a14:useLocalDpi xmlns:a14="http://schemas.microsoft.com/office/drawing/2010/main" val="0"/>
              </a:ext>
            </a:extLst>
          </a:blip>
          <a:srcRect l="9487" t="-1275" r="18758" b="1275"/>
          <a:stretch/>
        </p:blipFill>
        <p:spPr bwMode="auto">
          <a:xfrm>
            <a:off x="6619568" y="2397331"/>
            <a:ext cx="5238888" cy="3105751"/>
          </a:xfrm>
          <a:prstGeom prst="rect">
            <a:avLst/>
          </a:prstGeom>
          <a:noFill/>
          <a:ln>
            <a:noFill/>
          </a:ln>
        </p:spPr>
      </p:pic>
    </p:spTree>
    <p:extLst>
      <p:ext uri="{BB962C8B-B14F-4D97-AF65-F5344CB8AC3E}">
        <p14:creationId xmlns:p14="http://schemas.microsoft.com/office/powerpoint/2010/main" val="1022567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Locating Homeless Families</a:t>
            </a:r>
          </a:p>
        </p:txBody>
      </p:sp>
      <p:sp>
        <p:nvSpPr>
          <p:cNvPr id="3" name="Content Placeholder 2"/>
          <p:cNvSpPr>
            <a:spLocks noGrp="1"/>
          </p:cNvSpPr>
          <p:nvPr>
            <p:ph sz="half" idx="1"/>
          </p:nvPr>
        </p:nvSpPr>
        <p:spPr>
          <a:xfrm>
            <a:off x="1097279" y="1845734"/>
            <a:ext cx="6574236" cy="4023360"/>
          </a:xfrm>
        </p:spPr>
        <p:txBody>
          <a:bodyPr>
            <a:normAutofit lnSpcReduction="10000"/>
          </a:bodyPr>
          <a:lstStyle/>
          <a:p>
            <a:pPr marL="282575" indent="-282575">
              <a:buFont typeface="Arial"/>
              <a:buChar char="•"/>
            </a:pPr>
            <a:r>
              <a:rPr lang="en-US" sz="2400" dirty="0"/>
              <a:t>Connect with domestic violence organizations and churches.</a:t>
            </a:r>
          </a:p>
          <a:p>
            <a:pPr marL="282575" indent="-282575">
              <a:buFont typeface="Arial"/>
              <a:buChar char="•"/>
            </a:pPr>
            <a:r>
              <a:rPr lang="en-US" sz="2400" dirty="0"/>
              <a:t>Develop relationships with staff at low cost motels and school social workers.</a:t>
            </a:r>
          </a:p>
          <a:p>
            <a:pPr marL="282575" indent="-282575">
              <a:buFont typeface="Arial"/>
              <a:buChar char="•"/>
            </a:pPr>
            <a:r>
              <a:rPr lang="en-US" sz="2400" dirty="0"/>
              <a:t>Watch for cars with lots of stuff.</a:t>
            </a:r>
          </a:p>
          <a:p>
            <a:pPr marL="282575" indent="-282575">
              <a:buFont typeface="Arial"/>
              <a:buChar char="•"/>
            </a:pPr>
            <a:r>
              <a:rPr lang="en-US" sz="2400" dirty="0"/>
              <a:t>Visit places at night or early morning where people might park and sleep.</a:t>
            </a:r>
          </a:p>
          <a:p>
            <a:pPr marL="282575" indent="-282575">
              <a:buFont typeface="Arial"/>
              <a:buChar char="•"/>
            </a:pPr>
            <a:r>
              <a:rPr lang="en-US" sz="2400" dirty="0"/>
              <a:t>Be mindful of fear of child welfare system involvement.</a:t>
            </a:r>
          </a:p>
          <a:p>
            <a:pPr marL="282575" indent="-282575">
              <a:buFont typeface="Arial"/>
              <a:buChar char="•"/>
            </a:pPr>
            <a:r>
              <a:rPr lang="en-US" sz="2400" dirty="0"/>
              <a:t>Other strategies?</a:t>
            </a:r>
          </a:p>
          <a:p>
            <a:pPr marL="282575" indent="-282575">
              <a:buFont typeface="Arial"/>
              <a:buChar char="•"/>
            </a:pP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37</a:t>
            </a:fld>
            <a:endParaRPr lang="en-US" dirty="0"/>
          </a:p>
        </p:txBody>
      </p:sp>
      <p:pic>
        <p:nvPicPr>
          <p:cNvPr id="6" name="Content Placeholder 5"/>
          <p:cNvPicPr>
            <a:picLocks noGrp="1"/>
          </p:cNvPicPr>
          <p:nvPr>
            <p:ph sz="half" idx="2"/>
          </p:nvPr>
        </p:nvPicPr>
        <p:blipFill>
          <a:blip r:embed="rId2">
            <a:extLst>
              <a:ext uri="{28A0092B-C50C-407E-A947-70E740481C1C}">
                <a14:useLocalDpi xmlns:a14="http://schemas.microsoft.com/office/drawing/2010/main" val="0"/>
              </a:ext>
            </a:extLst>
          </a:blip>
          <a:srcRect l="9312" r="9312"/>
          <a:stretch>
            <a:fillRect/>
          </a:stretch>
        </p:blipFill>
        <p:spPr bwMode="auto">
          <a:xfrm>
            <a:off x="9038186" y="1845735"/>
            <a:ext cx="2117513" cy="2006598"/>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8043461" y="3867075"/>
            <a:ext cx="3386455" cy="2404745"/>
          </a:xfrm>
          <a:prstGeom prst="rect">
            <a:avLst/>
          </a:prstGeom>
          <a:noFill/>
          <a:ln>
            <a:noFill/>
          </a:ln>
        </p:spPr>
      </p:pic>
    </p:spTree>
    <p:extLst>
      <p:ext uri="{BB962C8B-B14F-4D97-AF65-F5344CB8AC3E}">
        <p14:creationId xmlns:p14="http://schemas.microsoft.com/office/powerpoint/2010/main" val="968511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Motivation for Housing</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38</a:t>
            </a:fld>
            <a:endParaRPr lang="en-US" dirty="0"/>
          </a:p>
        </p:txBody>
      </p:sp>
    </p:spTree>
    <p:extLst>
      <p:ext uri="{BB962C8B-B14F-4D97-AF65-F5344CB8AC3E}">
        <p14:creationId xmlns:p14="http://schemas.microsoft.com/office/powerpoint/2010/main" val="1198841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Ambivalence about Housing</a:t>
            </a:r>
          </a:p>
        </p:txBody>
      </p:sp>
      <p:sp>
        <p:nvSpPr>
          <p:cNvPr id="3" name="Content Placeholder 2"/>
          <p:cNvSpPr>
            <a:spLocks noGrp="1"/>
          </p:cNvSpPr>
          <p:nvPr>
            <p:ph idx="1"/>
          </p:nvPr>
        </p:nvSpPr>
        <p:spPr>
          <a:xfrm>
            <a:off x="4800600" y="767256"/>
            <a:ext cx="6492240" cy="5496910"/>
          </a:xfrm>
        </p:spPr>
        <p:txBody>
          <a:bodyPr>
            <a:normAutofit fontScale="92500" lnSpcReduction="10000"/>
          </a:bodyPr>
          <a:lstStyle/>
          <a:p>
            <a:pPr lvl="1">
              <a:buClr>
                <a:schemeClr val="accent2">
                  <a:lumMod val="75000"/>
                </a:schemeClr>
              </a:buClr>
              <a:buFont typeface="Wingdings" panose="05000000000000000000" pitchFamily="2" charset="2"/>
              <a:buChar char="§"/>
            </a:pPr>
            <a:r>
              <a:rPr lang="en-US" sz="2600" dirty="0"/>
              <a:t>Brings up past experience of losing housing</a:t>
            </a:r>
          </a:p>
          <a:p>
            <a:pPr lvl="1">
              <a:buClr>
                <a:schemeClr val="accent2">
                  <a:lumMod val="75000"/>
                </a:schemeClr>
              </a:buClr>
              <a:buFont typeface="Wingdings" panose="05000000000000000000" pitchFamily="2" charset="2"/>
              <a:buChar char="§"/>
            </a:pPr>
            <a:r>
              <a:rPr lang="en-US" sz="2600" dirty="0"/>
              <a:t>Loss of role and predictable routine</a:t>
            </a:r>
          </a:p>
          <a:p>
            <a:pPr lvl="1">
              <a:buClr>
                <a:schemeClr val="accent2">
                  <a:lumMod val="75000"/>
                </a:schemeClr>
              </a:buClr>
              <a:buFont typeface="Wingdings" panose="05000000000000000000" pitchFamily="2" charset="2"/>
              <a:buChar char="§"/>
            </a:pPr>
            <a:r>
              <a:rPr lang="en-US" sz="2600" dirty="0"/>
              <a:t>$$</a:t>
            </a:r>
          </a:p>
          <a:p>
            <a:pPr lvl="1">
              <a:buClr>
                <a:schemeClr val="accent2">
                  <a:lumMod val="75000"/>
                </a:schemeClr>
              </a:buClr>
              <a:buFont typeface="Wingdings" panose="05000000000000000000" pitchFamily="2" charset="2"/>
              <a:buChar char="§"/>
            </a:pPr>
            <a:r>
              <a:rPr lang="en-US" sz="2600" dirty="0"/>
              <a:t>Uncomfortable inside, in quiet places</a:t>
            </a:r>
          </a:p>
          <a:p>
            <a:pPr lvl="1">
              <a:buClr>
                <a:schemeClr val="accent2">
                  <a:lumMod val="75000"/>
                </a:schemeClr>
              </a:buClr>
              <a:buFont typeface="Wingdings" panose="05000000000000000000" pitchFamily="2" charset="2"/>
              <a:buChar char="§"/>
            </a:pPr>
            <a:r>
              <a:rPr lang="en-US" sz="2600" dirty="0"/>
              <a:t>Fear of failing again</a:t>
            </a:r>
          </a:p>
          <a:p>
            <a:pPr lvl="1">
              <a:buClr>
                <a:schemeClr val="accent2">
                  <a:lumMod val="75000"/>
                </a:schemeClr>
              </a:buClr>
              <a:buFont typeface="Wingdings" panose="05000000000000000000" pitchFamily="2" charset="2"/>
              <a:buChar char="§"/>
            </a:pPr>
            <a:r>
              <a:rPr lang="en-US" sz="2600" dirty="0"/>
              <a:t>Leaving friends and significant others  behind</a:t>
            </a:r>
          </a:p>
          <a:p>
            <a:pPr lvl="1">
              <a:buClr>
                <a:schemeClr val="accent2">
                  <a:lumMod val="75000"/>
                </a:schemeClr>
              </a:buClr>
              <a:buFont typeface="Wingdings" panose="05000000000000000000" pitchFamily="2" charset="2"/>
              <a:buChar char="§"/>
            </a:pPr>
            <a:r>
              <a:rPr lang="en-US" sz="2600" dirty="0"/>
              <a:t>Lonely</a:t>
            </a:r>
          </a:p>
          <a:p>
            <a:pPr lvl="1">
              <a:buClr>
                <a:schemeClr val="accent2">
                  <a:lumMod val="75000"/>
                </a:schemeClr>
              </a:buClr>
              <a:buFont typeface="Wingdings" panose="05000000000000000000" pitchFamily="2" charset="2"/>
              <a:buChar char="§"/>
            </a:pPr>
            <a:r>
              <a:rPr lang="en-US" sz="2600" dirty="0"/>
              <a:t>Responsibilities</a:t>
            </a:r>
          </a:p>
          <a:p>
            <a:pPr lvl="1">
              <a:buClr>
                <a:schemeClr val="accent2">
                  <a:lumMod val="75000"/>
                </a:schemeClr>
              </a:buClr>
              <a:buFont typeface="Wingdings" panose="05000000000000000000" pitchFamily="2" charset="2"/>
              <a:buChar char="§"/>
            </a:pPr>
            <a:r>
              <a:rPr lang="en-US" sz="2600" dirty="0"/>
              <a:t>Never had a lease – not confident</a:t>
            </a:r>
          </a:p>
          <a:p>
            <a:pPr lvl="1">
              <a:buClr>
                <a:schemeClr val="accent2">
                  <a:lumMod val="75000"/>
                </a:schemeClr>
              </a:buClr>
              <a:buFont typeface="Wingdings" panose="05000000000000000000" pitchFamily="2" charset="2"/>
              <a:buChar char="§"/>
            </a:pPr>
            <a:r>
              <a:rPr lang="en-US" sz="2600" dirty="0"/>
              <a:t>Others?</a:t>
            </a:r>
          </a:p>
          <a:p>
            <a:pPr lvl="1">
              <a:buClr>
                <a:schemeClr val="accent2">
                  <a:lumMod val="75000"/>
                </a:schemeClr>
              </a:buClr>
              <a:buFont typeface="Wingdings" panose="05000000000000000000" pitchFamily="2" charset="2"/>
              <a:buChar char="§"/>
            </a:pPr>
            <a:endParaRPr lang="en-US" sz="2600" dirty="0"/>
          </a:p>
          <a:p>
            <a:pPr lvl="1">
              <a:buClr>
                <a:schemeClr val="accent2">
                  <a:lumMod val="75000"/>
                </a:schemeClr>
              </a:buClr>
              <a:buFont typeface="Wingdings" panose="05000000000000000000" pitchFamily="2" charset="2"/>
              <a:buChar char="§"/>
            </a:pPr>
            <a:r>
              <a:rPr lang="en-US" sz="2600" dirty="0"/>
              <a:t>Giving people time and opportunity to process these feelings is a key part of the preparation to accept housing.</a:t>
            </a:r>
          </a:p>
          <a:p>
            <a:endParaRPr lang="en-US" dirty="0"/>
          </a:p>
          <a:p>
            <a:endParaRPr lang="en-US" dirty="0"/>
          </a:p>
        </p:txBody>
      </p:sp>
      <p:sp>
        <p:nvSpPr>
          <p:cNvPr id="5" name="Text Placeholder 4"/>
          <p:cNvSpPr>
            <a:spLocks noGrp="1"/>
          </p:cNvSpPr>
          <p:nvPr>
            <p:ph type="body" sz="half" idx="2"/>
          </p:nvPr>
        </p:nvSpPr>
        <p:spPr/>
        <p:txBody>
          <a:bodyPr/>
          <a:lstStyle/>
          <a:p>
            <a:r>
              <a:rPr lang="en-US" dirty="0"/>
              <a:t> </a:t>
            </a:r>
          </a:p>
        </p:txBody>
      </p:sp>
      <p:sp>
        <p:nvSpPr>
          <p:cNvPr id="4" name="Slide Number Placeholder 3"/>
          <p:cNvSpPr>
            <a:spLocks noGrp="1"/>
          </p:cNvSpPr>
          <p:nvPr>
            <p:ph type="sldNum" sz="quarter" idx="12"/>
          </p:nvPr>
        </p:nvSpPr>
        <p:spPr/>
        <p:txBody>
          <a:bodyPr/>
          <a:lstStyle/>
          <a:p>
            <a:fld id="{4FAB73BC-B049-4115-A692-8D63A059BFB8}" type="slidenum">
              <a:rPr lang="en-US" smtClean="0"/>
              <a:pPr/>
              <a:t>39</a:t>
            </a:fld>
            <a:endParaRPr lang="en-US" dirty="0"/>
          </a:p>
        </p:txBody>
      </p:sp>
      <p:pic>
        <p:nvPicPr>
          <p:cNvPr id="19458" name="Picture 2" descr="Image result for images for ambival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213100"/>
            <a:ext cx="2875280" cy="2872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593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normAutofit/>
          </a:bodyPr>
          <a:lstStyle/>
          <a:p>
            <a:pPr eaLnBrk="1" hangingPunct="1"/>
            <a:r>
              <a:rPr lang="en-US" sz="4400" dirty="0"/>
              <a:t>Learning Objectives</a:t>
            </a:r>
          </a:p>
        </p:txBody>
      </p:sp>
      <p:sp>
        <p:nvSpPr>
          <p:cNvPr id="2" name="Content Placeholder 1"/>
          <p:cNvSpPr>
            <a:spLocks noGrp="1"/>
          </p:cNvSpPr>
          <p:nvPr>
            <p:ph sz="half" idx="1"/>
          </p:nvPr>
        </p:nvSpPr>
        <p:spPr>
          <a:xfrm>
            <a:off x="1082683" y="1816544"/>
            <a:ext cx="7158212" cy="4287143"/>
          </a:xfrm>
        </p:spPr>
        <p:txBody>
          <a:bodyPr>
            <a:normAutofit fontScale="92500" lnSpcReduction="10000"/>
          </a:bodyPr>
          <a:lstStyle/>
          <a:p>
            <a:r>
              <a:rPr lang="en-US" sz="2800" dirty="0"/>
              <a:t>Increase knowledge and skills in the following areas:</a:t>
            </a:r>
          </a:p>
          <a:p>
            <a:r>
              <a:rPr lang="en-US" sz="2800" b="1" dirty="0"/>
              <a:t>National Context </a:t>
            </a:r>
            <a:endParaRPr lang="en-US" sz="2800" dirty="0"/>
          </a:p>
          <a:p>
            <a:pPr marL="336550" indent="-284163">
              <a:buFont typeface="Arial"/>
              <a:buChar char="•"/>
            </a:pPr>
            <a:r>
              <a:rPr lang="en-US" sz="2800" dirty="0"/>
              <a:t>National trends on homeless outreach and coordination of homeless services</a:t>
            </a:r>
          </a:p>
          <a:p>
            <a:pPr marL="336550" indent="-284163">
              <a:buFont typeface="Arial"/>
              <a:buChar char="•"/>
            </a:pPr>
            <a:r>
              <a:rPr lang="en-US" sz="2800" dirty="0"/>
              <a:t>National policies that are driving changes to how communities are evaluated on outreach performance and how performance impacts funding for homeless programs</a:t>
            </a:r>
          </a:p>
          <a:p>
            <a:pPr marL="336550" indent="-284163">
              <a:buFont typeface="Arial"/>
              <a:buChar char="•"/>
            </a:pPr>
            <a:r>
              <a:rPr lang="en-US" sz="2800" dirty="0"/>
              <a:t>Understanding HUD Systems Performance Measures and CT outcomes related to outreach</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4</a:t>
            </a:fld>
            <a:endParaRPr lang="en-US" dirty="0"/>
          </a:p>
        </p:txBody>
      </p:sp>
      <p:sp>
        <p:nvSpPr>
          <p:cNvPr id="3" name="Content Placeholder 2"/>
          <p:cNvSpPr>
            <a:spLocks noGrp="1"/>
          </p:cNvSpPr>
          <p:nvPr>
            <p:ph sz="half" idx="2"/>
          </p:nvPr>
        </p:nvSpPr>
        <p:spPr/>
        <p:txBody>
          <a:bodyPr/>
          <a:lstStyle/>
          <a:p>
            <a:r>
              <a:rPr lang="en-US" dirty="0"/>
              <a:t> </a:t>
            </a:r>
          </a:p>
        </p:txBody>
      </p:sp>
      <p:pic>
        <p:nvPicPr>
          <p:cNvPr id="7" name="Picture 6"/>
          <p:cNvPicPr>
            <a:picLocks noChangeAspect="1"/>
          </p:cNvPicPr>
          <p:nvPr/>
        </p:nvPicPr>
        <p:blipFill>
          <a:blip r:embed="rId3"/>
          <a:stretch>
            <a:fillRect/>
          </a:stretch>
        </p:blipFill>
        <p:spPr>
          <a:xfrm>
            <a:off x="8377783" y="2661009"/>
            <a:ext cx="2442604" cy="2234489"/>
          </a:xfrm>
          <a:prstGeom prst="rect">
            <a:avLst/>
          </a:prstGeom>
        </p:spPr>
      </p:pic>
    </p:spTree>
    <p:extLst>
      <p:ext uri="{BB962C8B-B14F-4D97-AF65-F5344CB8AC3E}">
        <p14:creationId xmlns:p14="http://schemas.microsoft.com/office/powerpoint/2010/main" val="195736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111" y="907494"/>
            <a:ext cx="10012680" cy="627796"/>
          </a:xfrm>
        </p:spPr>
        <p:txBody>
          <a:bodyPr>
            <a:normAutofit/>
          </a:bodyPr>
          <a:lstStyle/>
          <a:p>
            <a:r>
              <a:rPr lang="en-US" sz="4000" dirty="0"/>
              <a:t>Understand Housing and Homeless History</a:t>
            </a:r>
          </a:p>
        </p:txBody>
      </p:sp>
      <p:sp>
        <p:nvSpPr>
          <p:cNvPr id="3" name="Content Placeholder 2"/>
          <p:cNvSpPr>
            <a:spLocks noGrp="1"/>
          </p:cNvSpPr>
          <p:nvPr>
            <p:ph sz="half" idx="1"/>
          </p:nvPr>
        </p:nvSpPr>
        <p:spPr>
          <a:xfrm>
            <a:off x="1227668" y="2074333"/>
            <a:ext cx="4807373" cy="2455334"/>
          </a:xfrm>
        </p:spPr>
        <p:txBody>
          <a:bodyPr>
            <a:normAutofit fontScale="55000" lnSpcReduction="20000"/>
          </a:bodyPr>
          <a:lstStyle/>
          <a:p>
            <a:r>
              <a:rPr lang="en-US" sz="4400" dirty="0"/>
              <a:t>Housing History – </a:t>
            </a:r>
          </a:p>
          <a:p>
            <a:pPr lvl="1"/>
            <a:r>
              <a:rPr lang="en-US" sz="4400" dirty="0"/>
              <a:t>Places lived, with whom (last 5 years)</a:t>
            </a:r>
          </a:p>
          <a:p>
            <a:pPr lvl="1"/>
            <a:r>
              <a:rPr lang="en-US" sz="4400" dirty="0"/>
              <a:t>Experience as a leaseholder</a:t>
            </a:r>
          </a:p>
          <a:p>
            <a:pPr lvl="1"/>
            <a:r>
              <a:rPr lang="en-US" sz="4400" dirty="0"/>
              <a:t>Roles and responsibilities</a:t>
            </a:r>
          </a:p>
          <a:p>
            <a:pPr lvl="1"/>
            <a:r>
              <a:rPr lang="en-US" sz="4400" dirty="0"/>
              <a:t>What worked</a:t>
            </a:r>
          </a:p>
          <a:p>
            <a:pPr lvl="1"/>
            <a:r>
              <a:rPr lang="en-US" sz="4400" dirty="0"/>
              <a:t>What didn’t</a:t>
            </a:r>
          </a:p>
          <a:p>
            <a:endParaRPr lang="en-US" dirty="0"/>
          </a:p>
        </p:txBody>
      </p:sp>
      <p:sp>
        <p:nvSpPr>
          <p:cNvPr id="4" name="Content Placeholder 3"/>
          <p:cNvSpPr>
            <a:spLocks noGrp="1"/>
          </p:cNvSpPr>
          <p:nvPr>
            <p:ph sz="half" idx="2"/>
          </p:nvPr>
        </p:nvSpPr>
        <p:spPr>
          <a:xfrm>
            <a:off x="6773333" y="2241582"/>
            <a:ext cx="4382347" cy="3939115"/>
          </a:xfrm>
        </p:spPr>
        <p:txBody>
          <a:bodyPr>
            <a:normAutofit fontScale="55000" lnSpcReduction="20000"/>
          </a:bodyPr>
          <a:lstStyle/>
          <a:p>
            <a:endParaRPr lang="en-US" dirty="0"/>
          </a:p>
          <a:p>
            <a:endParaRPr lang="en-US" dirty="0"/>
          </a:p>
          <a:p>
            <a:endParaRPr lang="en-US" dirty="0"/>
          </a:p>
          <a:p>
            <a:endParaRPr lang="en-US" dirty="0"/>
          </a:p>
          <a:p>
            <a:endParaRPr lang="en-US" dirty="0"/>
          </a:p>
          <a:p>
            <a:r>
              <a:rPr lang="en-US" sz="4400" dirty="0"/>
              <a:t>Homelessness History - </a:t>
            </a:r>
          </a:p>
          <a:p>
            <a:pPr lvl="1"/>
            <a:r>
              <a:rPr lang="en-US" sz="4400" dirty="0"/>
              <a:t>Cause of initial episode</a:t>
            </a:r>
          </a:p>
          <a:p>
            <a:pPr lvl="1"/>
            <a:r>
              <a:rPr lang="en-US" sz="4400" dirty="0"/>
              <a:t>Length of time homeless</a:t>
            </a:r>
          </a:p>
          <a:p>
            <a:pPr lvl="1"/>
            <a:r>
              <a:rPr lang="en-US" sz="4400" dirty="0"/>
              <a:t>Places stayed</a:t>
            </a:r>
          </a:p>
          <a:p>
            <a:pPr lvl="1"/>
            <a:r>
              <a:rPr lang="en-US" sz="4400" dirty="0"/>
              <a:t>Routine</a:t>
            </a:r>
          </a:p>
          <a:p>
            <a:pPr lvl="1"/>
            <a:r>
              <a:rPr lang="en-US" sz="4400" dirty="0"/>
              <a:t>Supports</a:t>
            </a:r>
          </a:p>
        </p:txBody>
      </p:sp>
      <p:sp>
        <p:nvSpPr>
          <p:cNvPr id="5" name="Slide Number Placeholder 4"/>
          <p:cNvSpPr>
            <a:spLocks noGrp="1"/>
          </p:cNvSpPr>
          <p:nvPr>
            <p:ph type="sldNum" sz="quarter" idx="12"/>
          </p:nvPr>
        </p:nvSpPr>
        <p:spPr/>
        <p:txBody>
          <a:bodyPr/>
          <a:lstStyle/>
          <a:p>
            <a:fld id="{4FAB73BC-B049-4115-A692-8D63A059BFB8}" type="slidenum">
              <a:rPr lang="en-US" smtClean="0"/>
              <a:pPr/>
              <a:t>40</a:t>
            </a:fld>
            <a:endParaRPr lang="en-US" dirty="0"/>
          </a:p>
        </p:txBody>
      </p:sp>
      <p:pic>
        <p:nvPicPr>
          <p:cNvPr id="7" name="Picture 2" descr="Image result for images for person at home"/>
          <p:cNvPicPr>
            <a:picLocks noChangeAspect="1" noChangeArrowheads="1"/>
          </p:cNvPicPr>
          <p:nvPr/>
        </p:nvPicPr>
        <p:blipFill rotWithShape="1">
          <a:blip r:embed="rId2">
            <a:extLst>
              <a:ext uri="{28A0092B-C50C-407E-A947-70E740481C1C}">
                <a14:useLocalDpi xmlns:a14="http://schemas.microsoft.com/office/drawing/2010/main" val="0"/>
              </a:ext>
            </a:extLst>
          </a:blip>
          <a:srcRect t="-11275" b="-11275"/>
          <a:stretch/>
        </p:blipFill>
        <p:spPr bwMode="auto">
          <a:xfrm>
            <a:off x="1397567" y="4245358"/>
            <a:ext cx="2652324" cy="2064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tage.newpathstopurpose.org/uploads/feature-backgrounds/3Pensive_homeless_wom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9555" y="1998164"/>
            <a:ext cx="3305175" cy="150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779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Talk Housing</a:t>
            </a:r>
            <a:br>
              <a:rPr lang="en-US" dirty="0"/>
            </a:br>
            <a:endParaRPr lang="en-US" dirty="0"/>
          </a:p>
        </p:txBody>
      </p:sp>
      <p:graphicFrame>
        <p:nvGraphicFramePr>
          <p:cNvPr id="7" name="Content Placeholder 6">
            <a:extLst>
              <a:ext uri="{FF2B5EF4-FFF2-40B4-BE49-F238E27FC236}">
                <a16:creationId xmlns:a16="http://schemas.microsoft.com/office/drawing/2014/main" id="{C1085E0C-FA27-4425-B4C5-BF8385116772}"/>
              </a:ext>
            </a:extLst>
          </p:cNvPr>
          <p:cNvGraphicFramePr>
            <a:graphicFrameLocks noGrp="1"/>
          </p:cNvGraphicFramePr>
          <p:nvPr>
            <p:ph idx="1"/>
            <p:extLst>
              <p:ext uri="{D42A27DB-BD31-4B8C-83A1-F6EECF244321}">
                <p14:modId xmlns:p14="http://schemas.microsoft.com/office/powerpoint/2010/main" val="3831853728"/>
              </p:ext>
            </p:extLst>
          </p:nvPr>
        </p:nvGraphicFramePr>
        <p:xfrm>
          <a:off x="4978400" y="1066800"/>
          <a:ext cx="6314440" cy="4922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457200" y="3101340"/>
            <a:ext cx="3200400" cy="2000250"/>
          </a:xfrm>
          <a:prstGeom prst="rect">
            <a:avLst/>
          </a:prstGeom>
        </p:spPr>
      </p:pic>
      <p:sp>
        <p:nvSpPr>
          <p:cNvPr id="4" name="Text Placeholder 3"/>
          <p:cNvSpPr>
            <a:spLocks noGrp="1"/>
          </p:cNvSpPr>
          <p:nvPr>
            <p:ph type="body" sz="half" idx="2"/>
          </p:nvPr>
        </p:nvSpPr>
        <p:spPr>
          <a:xfrm>
            <a:off x="1702927" y="5829301"/>
            <a:ext cx="1421295" cy="484532"/>
          </a:xfrm>
        </p:spPr>
        <p:txBody>
          <a:bodyPr/>
          <a:lstStyle/>
          <a:p>
            <a:r>
              <a:rPr lang="en-US" dirty="0"/>
              <a:t> </a:t>
            </a:r>
          </a:p>
        </p:txBody>
      </p:sp>
      <p:sp>
        <p:nvSpPr>
          <p:cNvPr id="5" name="Slide Number Placeholder 4"/>
          <p:cNvSpPr>
            <a:spLocks noGrp="1"/>
          </p:cNvSpPr>
          <p:nvPr>
            <p:ph type="sldNum" sz="quarter" idx="12"/>
          </p:nvPr>
        </p:nvSpPr>
        <p:spPr/>
        <p:txBody>
          <a:bodyPr/>
          <a:lstStyle/>
          <a:p>
            <a:fld id="{4FAB73BC-B049-4115-A692-8D63A059BFB8}" type="slidenum">
              <a:rPr lang="en-US" smtClean="0"/>
              <a:pPr/>
              <a:t>41</a:t>
            </a:fld>
            <a:endParaRPr lang="en-US" dirty="0"/>
          </a:p>
        </p:txBody>
      </p:sp>
    </p:spTree>
    <p:extLst>
      <p:ext uri="{BB962C8B-B14F-4D97-AF65-F5344CB8AC3E}">
        <p14:creationId xmlns:p14="http://schemas.microsoft.com/office/powerpoint/2010/main" val="1511536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391" y="1086557"/>
            <a:ext cx="10058400" cy="650808"/>
          </a:xfrm>
        </p:spPr>
        <p:txBody>
          <a:bodyPr>
            <a:noAutofit/>
          </a:bodyPr>
          <a:lstStyle/>
          <a:p>
            <a:r>
              <a:rPr lang="en-US" sz="4400" dirty="0">
                <a:solidFill>
                  <a:schemeClr val="tx1"/>
                </a:solidFill>
              </a:rPr>
              <a:t>Housing Planning Discussions</a:t>
            </a:r>
          </a:p>
        </p:txBody>
      </p:sp>
      <p:graphicFrame>
        <p:nvGraphicFramePr>
          <p:cNvPr id="5" name="Content Placeholder 4"/>
          <p:cNvGraphicFramePr>
            <a:graphicFrameLocks noGrp="1"/>
          </p:cNvGraphicFramePr>
          <p:nvPr>
            <p:ph idx="1"/>
            <p:extLst/>
          </p:nvPr>
        </p:nvGraphicFramePr>
        <p:xfrm>
          <a:off x="1096963" y="1846266"/>
          <a:ext cx="10058400" cy="402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a:prstGeom prst="rect">
            <a:avLst/>
          </a:prstGeom>
        </p:spPr>
        <p:txBody>
          <a:bodyPr/>
          <a:lstStyle/>
          <a:p>
            <a:fld id="{4FAB73BC-B049-4115-A692-8D63A059BFB8}" type="slidenum">
              <a:rPr lang="en-US" smtClean="0"/>
              <a:pPr/>
              <a:t>42</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756341446"/>
              </p:ext>
            </p:extLst>
          </p:nvPr>
        </p:nvGraphicFramePr>
        <p:xfrm>
          <a:off x="10237809" y="5637213"/>
          <a:ext cx="649287" cy="482600"/>
        </p:xfrm>
        <a:graphic>
          <a:graphicData uri="http://schemas.openxmlformats.org/presentationml/2006/ole">
            <mc:AlternateContent xmlns:mc="http://schemas.openxmlformats.org/markup-compatibility/2006">
              <mc:Choice xmlns:v="urn:schemas-microsoft-com:vml" Requires="v">
                <p:oleObj spid="_x0000_s1075" name="Document" showAsIcon="1" r:id="rId9" imgW="584200" imgH="558800" progId="Word.Document.12">
                  <p:embed/>
                </p:oleObj>
              </mc:Choice>
              <mc:Fallback>
                <p:oleObj name="Document" showAsIcon="1" r:id="rId9" imgW="584200" imgH="558800" progId="Word.Document.12">
                  <p:embed/>
                  <p:pic>
                    <p:nvPicPr>
                      <p:cNvPr id="0" name=""/>
                      <p:cNvPicPr/>
                      <p:nvPr/>
                    </p:nvPicPr>
                    <p:blipFill>
                      <a:blip r:embed="rId10"/>
                      <a:stretch>
                        <a:fillRect/>
                      </a:stretch>
                    </p:blipFill>
                    <p:spPr>
                      <a:xfrm>
                        <a:off x="10237809" y="5637213"/>
                        <a:ext cx="649287" cy="482600"/>
                      </a:xfrm>
                      <a:prstGeom prst="rect">
                        <a:avLst/>
                      </a:prstGeom>
                    </p:spPr>
                  </p:pic>
                </p:oleObj>
              </mc:Fallback>
            </mc:AlternateContent>
          </a:graphicData>
        </a:graphic>
      </p:graphicFrame>
      <p:pic>
        <p:nvPicPr>
          <p:cNvPr id="8" name="Picture 7"/>
          <p:cNvPicPr>
            <a:picLocks noChangeAspect="1"/>
          </p:cNvPicPr>
          <p:nvPr/>
        </p:nvPicPr>
        <p:blipFill>
          <a:blip r:embed="rId11"/>
          <a:stretch>
            <a:fillRect/>
          </a:stretch>
        </p:blipFill>
        <p:spPr>
          <a:xfrm>
            <a:off x="6299907" y="2455333"/>
            <a:ext cx="3543300" cy="2286000"/>
          </a:xfrm>
          <a:prstGeom prst="rect">
            <a:avLst/>
          </a:prstGeom>
        </p:spPr>
      </p:pic>
    </p:spTree>
    <p:extLst>
      <p:ext uri="{BB962C8B-B14F-4D97-AF65-F5344CB8AC3E}">
        <p14:creationId xmlns:p14="http://schemas.microsoft.com/office/powerpoint/2010/main" val="881580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9900480" y="6459817"/>
            <a:ext cx="1312025" cy="365125"/>
          </a:xfrm>
          <a:prstGeom prst="rect">
            <a:avLst/>
          </a:prstGeom>
        </p:spPr>
        <p:txBody>
          <a:bodyPr/>
          <a:lstStyle/>
          <a:p>
            <a:fld id="{4FAB73BC-B049-4115-A692-8D63A059BFB8}" type="slidenum">
              <a:rPr lang="en-US" smtClean="0"/>
              <a:pPr/>
              <a:t>43</a:t>
            </a:fld>
            <a:endParaRPr lang="en-US" dirty="0"/>
          </a:p>
        </p:txBody>
      </p:sp>
      <p:graphicFrame>
        <p:nvGraphicFramePr>
          <p:cNvPr id="6" name="Object 5"/>
          <p:cNvGraphicFramePr>
            <a:graphicFrameLocks noChangeAspect="1"/>
          </p:cNvGraphicFramePr>
          <p:nvPr>
            <p:extLst/>
          </p:nvPr>
        </p:nvGraphicFramePr>
        <p:xfrm>
          <a:off x="304800" y="990600"/>
          <a:ext cx="11480800" cy="5011986"/>
        </p:xfrm>
        <a:graphic>
          <a:graphicData uri="http://schemas.openxmlformats.org/presentationml/2006/ole">
            <mc:AlternateContent xmlns:mc="http://schemas.openxmlformats.org/markup-compatibility/2006">
              <mc:Choice xmlns:v="urn:schemas-microsoft-com:vml" Requires="v">
                <p:oleObj spid="_x0000_s9267" name="Document" r:id="rId3" imgW="8243869" imgH="6473778" progId="Word.Document.12">
                  <p:embed/>
                </p:oleObj>
              </mc:Choice>
              <mc:Fallback>
                <p:oleObj name="Document" r:id="rId3" imgW="8243869" imgH="6473778" progId="Word.Document.12">
                  <p:embed/>
                  <p:pic>
                    <p:nvPicPr>
                      <p:cNvPr id="0" name=""/>
                      <p:cNvPicPr/>
                      <p:nvPr/>
                    </p:nvPicPr>
                    <p:blipFill>
                      <a:blip r:embed="rId4"/>
                      <a:stretch>
                        <a:fillRect/>
                      </a:stretch>
                    </p:blipFill>
                    <p:spPr>
                      <a:xfrm>
                        <a:off x="304800" y="990600"/>
                        <a:ext cx="11480800" cy="5011986"/>
                      </a:xfrm>
                      <a:prstGeom prst="rect">
                        <a:avLst/>
                      </a:prstGeom>
                    </p:spPr>
                  </p:pic>
                </p:oleObj>
              </mc:Fallback>
            </mc:AlternateContent>
          </a:graphicData>
        </a:graphic>
      </p:graphicFrame>
      <p:sp>
        <p:nvSpPr>
          <p:cNvPr id="2" name="TextBox 1"/>
          <p:cNvSpPr txBox="1"/>
          <p:nvPr/>
        </p:nvSpPr>
        <p:spPr>
          <a:xfrm>
            <a:off x="508000" y="241013"/>
            <a:ext cx="6181500" cy="584776"/>
          </a:xfrm>
          <a:prstGeom prst="rect">
            <a:avLst/>
          </a:prstGeom>
          <a:noFill/>
        </p:spPr>
        <p:txBody>
          <a:bodyPr wrap="none" rtlCol="0">
            <a:spAutoFit/>
          </a:bodyPr>
          <a:lstStyle/>
          <a:p>
            <a:r>
              <a:rPr lang="en-US" sz="3200" dirty="0">
                <a:solidFill>
                  <a:schemeClr val="bg1"/>
                </a:solidFill>
                <a:latin typeface="Calibri" panose="020F0502020204030204" pitchFamily="34" charset="0"/>
                <a:cs typeface="Calibri" panose="020F0502020204030204" pitchFamily="34" charset="0"/>
              </a:rPr>
              <a:t>Understanding Housing Preferences</a:t>
            </a:r>
          </a:p>
        </p:txBody>
      </p:sp>
    </p:spTree>
    <p:extLst>
      <p:ext uri="{BB962C8B-B14F-4D97-AF65-F5344CB8AC3E}">
        <p14:creationId xmlns:p14="http://schemas.microsoft.com/office/powerpoint/2010/main" val="2299555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tx1"/>
                </a:solidFill>
              </a:rPr>
              <a:t>Tenant Responsibilities </a:t>
            </a:r>
            <a:r>
              <a:rPr lang="en-US" sz="4400" dirty="0">
                <a:solidFill>
                  <a:schemeClr val="bg1"/>
                </a:solidFill>
              </a:rPr>
              <a:t> </a:t>
            </a:r>
            <a:r>
              <a:rPr lang="en-US" sz="3600" dirty="0">
                <a:solidFill>
                  <a:schemeClr val="bg1"/>
                </a:solidFill>
              </a:rPr>
              <a:t>a Lease/Tenancy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57645160"/>
              </p:ext>
            </p:extLst>
          </p:nvPr>
        </p:nvGraphicFramePr>
        <p:xfrm>
          <a:off x="498765" y="2130778"/>
          <a:ext cx="11286835" cy="3889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https://tribktla.files.wordpress.com/2015/05/eagle-rock.jpg?w=370&amp;h=204&amp;crop=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6401" y="4267200"/>
            <a:ext cx="3498851"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86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73736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a:t>		</a:t>
            </a:r>
            <a:r>
              <a:rPr lang="en-US" sz="4400" dirty="0"/>
              <a:t>Motivating</a:t>
            </a:r>
            <a:r>
              <a:rPr lang="en-US" dirty="0"/>
              <a:t> Change</a:t>
            </a:r>
          </a:p>
        </p:txBody>
      </p:sp>
      <p:pic>
        <p:nvPicPr>
          <p:cNvPr id="5" name="Content Placeholder 4"/>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4588720" y="2241948"/>
            <a:ext cx="3059804" cy="3017044"/>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extLst/>
        </p:spPr>
      </p:pic>
      <p:sp>
        <p:nvSpPr>
          <p:cNvPr id="4" name="Slide Number Placeholder 3"/>
          <p:cNvSpPr>
            <a:spLocks noGrp="1"/>
          </p:cNvSpPr>
          <p:nvPr>
            <p:ph type="sldNum" sz="quarter" idx="12"/>
          </p:nvPr>
        </p:nvSpPr>
        <p:spPr>
          <a:xfrm>
            <a:off x="9900458" y="6459785"/>
            <a:ext cx="1312025" cy="365125"/>
          </a:xfrm>
          <a:prstGeom prst="rect">
            <a:avLst/>
          </a:prstGeom>
        </p:spPr>
        <p:txBody>
          <a:bodyPr/>
          <a:lstStyle/>
          <a:p>
            <a:fld id="{4FAB73BC-B049-4115-A692-8D63A059BFB8}" type="slidenum">
              <a:rPr lang="en-US" smtClean="0"/>
              <a:pPr/>
              <a:t>45</a:t>
            </a:fld>
            <a:endParaRPr lang="en-US" dirty="0"/>
          </a:p>
        </p:txBody>
      </p:sp>
      <p:pic>
        <p:nvPicPr>
          <p:cNvPr id="6" name="Picture 5"/>
          <p:cNvPicPr>
            <a:picLocks noChangeAspect="1"/>
          </p:cNvPicPr>
          <p:nvPr/>
        </p:nvPicPr>
        <p:blipFill>
          <a:blip r:embed="rId4"/>
          <a:stretch>
            <a:fillRect/>
          </a:stretch>
        </p:blipFill>
        <p:spPr>
          <a:xfrm>
            <a:off x="3716566" y="4751116"/>
            <a:ext cx="1499746" cy="740729"/>
          </a:xfrm>
          <a:prstGeom prst="rect">
            <a:avLst/>
          </a:prstGeom>
        </p:spPr>
      </p:pic>
      <p:sp>
        <p:nvSpPr>
          <p:cNvPr id="7" name="TextBox 6"/>
          <p:cNvSpPr txBox="1"/>
          <p:nvPr/>
        </p:nvSpPr>
        <p:spPr>
          <a:xfrm>
            <a:off x="1689580" y="3998318"/>
            <a:ext cx="2102763" cy="707886"/>
          </a:xfrm>
          <a:prstGeom prst="rect">
            <a:avLst/>
          </a:prstGeom>
          <a:solidFill>
            <a:schemeClr val="accent2">
              <a:lumMod val="40000"/>
              <a:lumOff val="60000"/>
            </a:schemeClr>
          </a:solidFill>
          <a:ln>
            <a:solidFill>
              <a:schemeClr val="tx2"/>
            </a:solidFill>
          </a:ln>
        </p:spPr>
        <p:txBody>
          <a:bodyPr wrap="square" rtlCol="0">
            <a:spAutoFit/>
          </a:bodyPr>
          <a:lstStyle/>
          <a:p>
            <a:r>
              <a:rPr lang="en-US" sz="2000" dirty="0"/>
              <a:t>Common Understanding</a:t>
            </a:r>
          </a:p>
        </p:txBody>
      </p:sp>
      <p:sp>
        <p:nvSpPr>
          <p:cNvPr id="8" name="TextBox 7"/>
          <p:cNvSpPr txBox="1"/>
          <p:nvPr/>
        </p:nvSpPr>
        <p:spPr>
          <a:xfrm>
            <a:off x="6809065" y="4430961"/>
            <a:ext cx="1849773" cy="707886"/>
          </a:xfrm>
          <a:prstGeom prst="rect">
            <a:avLst/>
          </a:prstGeo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a:t>Several possible directions</a:t>
            </a:r>
          </a:p>
        </p:txBody>
      </p:sp>
      <p:sp>
        <p:nvSpPr>
          <p:cNvPr id="9" name="TextBox 8"/>
          <p:cNvSpPr txBox="1"/>
          <p:nvPr/>
        </p:nvSpPr>
        <p:spPr>
          <a:xfrm>
            <a:off x="8945404" y="3390686"/>
            <a:ext cx="1822121" cy="707886"/>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What are the costs/benefits?</a:t>
            </a:r>
          </a:p>
        </p:txBody>
      </p:sp>
      <p:sp>
        <p:nvSpPr>
          <p:cNvPr id="10" name="TextBox 9"/>
          <p:cNvSpPr txBox="1"/>
          <p:nvPr/>
        </p:nvSpPr>
        <p:spPr>
          <a:xfrm>
            <a:off x="7733951" y="2022331"/>
            <a:ext cx="1874939"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a:t>Recognize success</a:t>
            </a:r>
          </a:p>
        </p:txBody>
      </p:sp>
      <p:sp>
        <p:nvSpPr>
          <p:cNvPr id="11" name="TextBox 10"/>
          <p:cNvSpPr txBox="1"/>
          <p:nvPr/>
        </p:nvSpPr>
        <p:spPr>
          <a:xfrm>
            <a:off x="3123343" y="2513896"/>
            <a:ext cx="2058601"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a:t>Keep focus moving forward</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0107" y="3117255"/>
            <a:ext cx="1361313" cy="842162"/>
          </a:xfrm>
          <a:prstGeom prst="rect">
            <a:avLst/>
          </a:prstGeom>
        </p:spPr>
      </p:pic>
    </p:spTree>
    <p:extLst>
      <p:ext uri="{BB962C8B-B14F-4D97-AF65-F5344CB8AC3E}">
        <p14:creationId xmlns:p14="http://schemas.microsoft.com/office/powerpoint/2010/main" val="9491267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nvPr>
        </p:nvGraphicFramePr>
        <p:xfrm>
          <a:off x="1097279" y="1848677"/>
          <a:ext cx="10115204" cy="4522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66" name="Rectangle 2"/>
          <p:cNvSpPr>
            <a:spLocks noGrp="1" noChangeArrowheads="1"/>
          </p:cNvSpPr>
          <p:nvPr>
            <p:ph type="title"/>
          </p:nvPr>
        </p:nvSpPr>
        <p:spPr/>
        <p:txBody>
          <a:bodyPr>
            <a:normAutofit/>
          </a:bodyPr>
          <a:lstStyle/>
          <a:p>
            <a:pPr>
              <a:defRPr/>
            </a:pPr>
            <a:r>
              <a:rPr lang="en-US" sz="4400" dirty="0"/>
              <a:t>Motivation  </a:t>
            </a:r>
          </a:p>
        </p:txBody>
      </p:sp>
      <p:sp>
        <p:nvSpPr>
          <p:cNvPr id="3" name="Slide Number Placeholder 2"/>
          <p:cNvSpPr>
            <a:spLocks noGrp="1"/>
          </p:cNvSpPr>
          <p:nvPr>
            <p:ph type="sldNum" sz="quarter" idx="12"/>
          </p:nvPr>
        </p:nvSpPr>
        <p:spPr/>
        <p:txBody>
          <a:bodyPr/>
          <a:lstStyle/>
          <a:p>
            <a:fld id="{4FAB73BC-B049-4115-A692-8D63A059BFB8}" type="slidenum">
              <a:rPr lang="en-US" smtClean="0"/>
              <a:pPr/>
              <a:t>46</a:t>
            </a:fld>
            <a:endParaRPr lang="en-US" dirty="0"/>
          </a:p>
        </p:txBody>
      </p:sp>
      <p:pic>
        <p:nvPicPr>
          <p:cNvPr id="4" name="Picture 2" descr="Image result for image for gy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8000" y="148381"/>
            <a:ext cx="5334000" cy="15889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mage for sala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7279" y="130070"/>
            <a:ext cx="2529840" cy="81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044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Motivation for Change</a:t>
            </a:r>
          </a:p>
        </p:txBody>
      </p:sp>
      <p:graphicFrame>
        <p:nvGraphicFramePr>
          <p:cNvPr id="5" name="Content Placeholder 4"/>
          <p:cNvGraphicFramePr>
            <a:graphicFrameLocks noGrp="1"/>
          </p:cNvGraphicFramePr>
          <p:nvPr>
            <p:ph idx="1"/>
            <p:extLst/>
          </p:nvPr>
        </p:nvGraphicFramePr>
        <p:xfrm>
          <a:off x="4800600" y="731838"/>
          <a:ext cx="6492875"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6"/>
          <p:cNvSpPr>
            <a:spLocks noGrp="1"/>
          </p:cNvSpPr>
          <p:nvPr>
            <p:ph type="body" sz="half" idx="2"/>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47</a:t>
            </a:fld>
            <a:endParaRPr lang="en-US" dirty="0"/>
          </a:p>
        </p:txBody>
      </p:sp>
      <p:pic>
        <p:nvPicPr>
          <p:cNvPr id="6" name="Picture 2" descr="http://distanceadvising.com/wp-content/uploads/2012/05/Motivation-Lev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068320"/>
            <a:ext cx="2956656" cy="2921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355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7346" name="Rectangle 2"/>
          <p:cNvSpPr>
            <a:spLocks noGrp="1" noChangeArrowheads="1"/>
          </p:cNvSpPr>
          <p:nvPr>
            <p:ph type="title"/>
          </p:nvPr>
        </p:nvSpPr>
        <p:spPr/>
        <p:txBody>
          <a:bodyPr>
            <a:normAutofit/>
          </a:bodyPr>
          <a:lstStyle/>
          <a:p>
            <a:pPr>
              <a:defRPr/>
            </a:pPr>
            <a:r>
              <a:rPr lang="en-US" sz="4400" dirty="0"/>
              <a:t>Creating a Platform for Change: </a:t>
            </a:r>
            <a:br>
              <a:rPr lang="en-US" sz="4400" dirty="0"/>
            </a:br>
            <a:r>
              <a:rPr lang="en-US" sz="4400" dirty="0"/>
              <a:t>Hope, Meaning and Confidence</a:t>
            </a:r>
          </a:p>
        </p:txBody>
      </p:sp>
      <p:sp>
        <p:nvSpPr>
          <p:cNvPr id="3" name="Slide Number Placeholder 2"/>
          <p:cNvSpPr>
            <a:spLocks noGrp="1"/>
          </p:cNvSpPr>
          <p:nvPr>
            <p:ph type="sldNum" sz="quarter" idx="12"/>
          </p:nvPr>
        </p:nvSpPr>
        <p:spPr/>
        <p:txBody>
          <a:bodyPr/>
          <a:lstStyle/>
          <a:p>
            <a:fld id="{4FAB73BC-B049-4115-A692-8D63A059BFB8}" type="slidenum">
              <a:rPr lang="en-US" smtClean="0"/>
              <a:pPr/>
              <a:t>48</a:t>
            </a:fld>
            <a:endParaRPr lang="en-US" dirty="0"/>
          </a:p>
        </p:txBody>
      </p:sp>
    </p:spTree>
    <p:extLst>
      <p:ext uri="{BB962C8B-B14F-4D97-AF65-F5344CB8AC3E}">
        <p14:creationId xmlns:p14="http://schemas.microsoft.com/office/powerpoint/2010/main" val="24910749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Core Theories of Motivation Interviewing</a:t>
            </a:r>
          </a:p>
        </p:txBody>
      </p:sp>
      <p:sp>
        <p:nvSpPr>
          <p:cNvPr id="3" name="Content Placeholder 2"/>
          <p:cNvSpPr>
            <a:spLocks noGrp="1"/>
          </p:cNvSpPr>
          <p:nvPr>
            <p:ph sz="half" idx="1"/>
          </p:nvPr>
        </p:nvSpPr>
        <p:spPr>
          <a:xfrm>
            <a:off x="1097277" y="1845733"/>
            <a:ext cx="7665723" cy="4334933"/>
          </a:xfrm>
        </p:spPr>
        <p:txBody>
          <a:bodyPr>
            <a:normAutofit lnSpcReduction="10000"/>
          </a:bodyPr>
          <a:lstStyle/>
          <a:p>
            <a:pPr marL="225425" indent="-225425">
              <a:buFont typeface="Arial"/>
              <a:buChar char="•"/>
            </a:pPr>
            <a:r>
              <a:rPr lang="en-US" sz="2600" dirty="0"/>
              <a:t>Ambivalence about behavior change is normal</a:t>
            </a:r>
            <a:r>
              <a:rPr lang="en-US" sz="2600" dirty="0">
                <a:solidFill>
                  <a:schemeClr val="tx1"/>
                </a:solidFill>
              </a:rPr>
              <a:t>.</a:t>
            </a:r>
            <a:endParaRPr lang="en-US" sz="2600" strike="sngStrike" dirty="0">
              <a:solidFill>
                <a:schemeClr val="tx1"/>
              </a:solidFill>
            </a:endParaRPr>
          </a:p>
          <a:p>
            <a:pPr marL="225425" indent="-225425">
              <a:buFont typeface="Arial"/>
              <a:buChar char="•"/>
            </a:pPr>
            <a:r>
              <a:rPr lang="en-US" sz="2600" dirty="0"/>
              <a:t>Ambivalence can be resolved by working with person’s  intrinsic motivations and values.</a:t>
            </a:r>
          </a:p>
          <a:p>
            <a:pPr marL="225425" indent="-225425">
              <a:buFont typeface="Arial"/>
              <a:buChar char="•"/>
            </a:pPr>
            <a:r>
              <a:rPr lang="en-US" sz="2600" dirty="0"/>
              <a:t>The alliance between staff and the client is a collaborative partnership to which each brings important expertise.</a:t>
            </a:r>
          </a:p>
          <a:p>
            <a:pPr marL="225425" indent="-225425">
              <a:buFont typeface="Arial"/>
              <a:buChar char="•"/>
            </a:pPr>
            <a:r>
              <a:rPr lang="en-US" sz="2600" dirty="0"/>
              <a:t>An empathic, supportive, yet directive, counseling style provides conditions under which change can occur. </a:t>
            </a:r>
          </a:p>
          <a:p>
            <a:pPr marL="225425" indent="-225425">
              <a:buFont typeface="Arial"/>
              <a:buChar char="•"/>
            </a:pPr>
            <a:r>
              <a:rPr lang="en-US" sz="2600" dirty="0"/>
              <a:t>Direct argument and aggressive confrontation tend to increase defensiveness and reduce the likelihood of behavioral change.</a:t>
            </a:r>
          </a:p>
          <a:p>
            <a:pPr marL="0" indent="0">
              <a:buNone/>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8A90EC89-DEE9-4D30-8BD5-74B5A77038F9}" type="slidenum">
              <a:rPr lang="en-US" smtClean="0">
                <a:solidFill>
                  <a:prstClr val="black">
                    <a:tint val="75000"/>
                  </a:prstClr>
                </a:solidFill>
              </a:rPr>
              <a:pPr>
                <a:defRPr/>
              </a:pPr>
              <a:t>49</a:t>
            </a:fld>
            <a:endParaRPr lang="en-US" dirty="0">
              <a:solidFill>
                <a:prstClr val="black">
                  <a:tint val="75000"/>
                </a:prstClr>
              </a:solidFill>
            </a:endParaRPr>
          </a:p>
        </p:txBody>
      </p:sp>
      <p:pic>
        <p:nvPicPr>
          <p:cNvPr id="6" name="Content Placeholder 5"/>
          <p:cNvPicPr>
            <a:picLocks noGrp="1"/>
          </p:cNvPicPr>
          <p:nvPr>
            <p:ph sz="half" idx="2"/>
          </p:nvPr>
        </p:nvPicPr>
        <p:blipFill>
          <a:blip r:embed="rId2">
            <a:extLst>
              <a:ext uri="{28A0092B-C50C-407E-A947-70E740481C1C}">
                <a14:useLocalDpi xmlns:a14="http://schemas.microsoft.com/office/drawing/2010/main" val="0"/>
              </a:ext>
            </a:extLst>
          </a:blip>
          <a:srcRect t="2274" b="2274"/>
          <a:stretch>
            <a:fillRect/>
          </a:stretch>
        </p:blipFill>
        <p:spPr bwMode="auto">
          <a:xfrm>
            <a:off x="8918221" y="2297818"/>
            <a:ext cx="2279475" cy="3459515"/>
          </a:xfrm>
          <a:prstGeom prst="rect">
            <a:avLst/>
          </a:prstGeom>
          <a:noFill/>
          <a:ln>
            <a:noFill/>
          </a:ln>
        </p:spPr>
      </p:pic>
    </p:spTree>
    <p:extLst>
      <p:ext uri="{BB962C8B-B14F-4D97-AF65-F5344CB8AC3E}">
        <p14:creationId xmlns:p14="http://schemas.microsoft.com/office/powerpoint/2010/main" val="1646251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normAutofit/>
          </a:bodyPr>
          <a:lstStyle/>
          <a:p>
            <a:pPr eaLnBrk="1" hangingPunct="1"/>
            <a:r>
              <a:rPr lang="en-US" sz="4400" dirty="0"/>
              <a:t>Learning Objectives (2)</a:t>
            </a:r>
          </a:p>
        </p:txBody>
      </p:sp>
      <p:sp>
        <p:nvSpPr>
          <p:cNvPr id="2" name="Content Placeholder 1"/>
          <p:cNvSpPr>
            <a:spLocks noGrp="1"/>
          </p:cNvSpPr>
          <p:nvPr>
            <p:ph idx="1"/>
          </p:nvPr>
        </p:nvSpPr>
        <p:spPr>
          <a:xfrm>
            <a:off x="1097280" y="1845734"/>
            <a:ext cx="10058400" cy="4438876"/>
          </a:xfrm>
        </p:spPr>
        <p:txBody>
          <a:bodyPr>
            <a:normAutofit lnSpcReduction="10000"/>
          </a:bodyPr>
          <a:lstStyle/>
          <a:p>
            <a:pPr>
              <a:spcBef>
                <a:spcPts val="600"/>
              </a:spcBef>
            </a:pPr>
            <a:r>
              <a:rPr lang="en-US" sz="2400" dirty="0"/>
              <a:t>Increase knowledge and skills in the following areas:</a:t>
            </a:r>
          </a:p>
          <a:p>
            <a:pPr>
              <a:spcBef>
                <a:spcPts val="600"/>
              </a:spcBef>
            </a:pPr>
            <a:r>
              <a:rPr lang="en-US" sz="2400" b="1" dirty="0"/>
              <a:t>Engagement &amp; Housing Focused Services</a:t>
            </a:r>
            <a:endParaRPr lang="en-US" sz="2400" dirty="0"/>
          </a:p>
          <a:p>
            <a:pPr marL="336550" lvl="0" indent="-336550">
              <a:spcBef>
                <a:spcPts val="600"/>
              </a:spcBef>
              <a:buFont typeface="Arial"/>
              <a:buChar char="•"/>
            </a:pPr>
            <a:r>
              <a:rPr lang="en-US" sz="2400" dirty="0"/>
              <a:t>Using assertive, low-barrier, culturally competent and trauma-informed engagement strategies </a:t>
            </a:r>
          </a:p>
          <a:p>
            <a:pPr marL="336550" lvl="0" indent="-336550">
              <a:spcBef>
                <a:spcPts val="600"/>
              </a:spcBef>
              <a:buFont typeface="Arial"/>
              <a:buChar char="•"/>
            </a:pPr>
            <a:r>
              <a:rPr lang="en-US" sz="2400" dirty="0"/>
              <a:t>Helping clients to build motivation for change</a:t>
            </a:r>
          </a:p>
          <a:p>
            <a:pPr marL="336550" lvl="0" indent="-336550">
              <a:spcBef>
                <a:spcPts val="600"/>
              </a:spcBef>
              <a:buFont typeface="Arial"/>
              <a:buChar char="•"/>
            </a:pPr>
            <a:r>
              <a:rPr lang="en-US" sz="2400" dirty="0"/>
              <a:t>Effectively engaging clients who are reluctant to engage and/or accept housing</a:t>
            </a:r>
          </a:p>
          <a:p>
            <a:pPr marL="336550" lvl="0" indent="-336550">
              <a:spcBef>
                <a:spcPts val="600"/>
              </a:spcBef>
              <a:buFont typeface="Arial"/>
              <a:buChar char="•"/>
            </a:pPr>
            <a:r>
              <a:rPr lang="en-US" sz="2400" dirty="0"/>
              <a:t>Effectively supporting clients as they transition from outreach services to housing</a:t>
            </a:r>
          </a:p>
          <a:p>
            <a:pPr marL="336550" lvl="0" indent="-336550">
              <a:spcBef>
                <a:spcPts val="600"/>
              </a:spcBef>
              <a:buFont typeface="Arial"/>
              <a:buChar char="•"/>
            </a:pPr>
            <a:r>
              <a:rPr lang="en-US" sz="2400" dirty="0"/>
              <a:t>Effective strategies to engage, shelter and house different populations (people with pets, youth/young adults, families, people with psychiatric symptoms and/or medical needs, active substance users</a:t>
            </a:r>
          </a:p>
          <a:p>
            <a:pPr marL="336550" lvl="0" indent="-336550">
              <a:spcBef>
                <a:spcPts val="600"/>
              </a:spcBef>
              <a:buFont typeface="Arial"/>
              <a:buChar char="•"/>
            </a:pPr>
            <a:r>
              <a:rPr lang="en-US" sz="2400" dirty="0"/>
              <a:t>Providing effective services when housing is not immediately available</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5</a:t>
            </a:fld>
            <a:endParaRPr lang="en-US" dirty="0"/>
          </a:p>
        </p:txBody>
      </p:sp>
      <p:pic>
        <p:nvPicPr>
          <p:cNvPr id="7" name="Content Placeholder 5"/>
          <p:cNvPicPr>
            <a:picLocks noGrp="1"/>
          </p:cNvPicPr>
          <p:nvPr/>
        </p:nvPicPr>
        <p:blipFill>
          <a:blip r:embed="rId3">
            <a:extLst>
              <a:ext uri="{28A0092B-C50C-407E-A947-70E740481C1C}">
                <a14:useLocalDpi xmlns:a14="http://schemas.microsoft.com/office/drawing/2010/main" val="0"/>
              </a:ext>
            </a:extLst>
          </a:blip>
          <a:srcRect l="9151" r="9151"/>
          <a:stretch>
            <a:fillRect/>
          </a:stretch>
        </p:blipFill>
        <p:spPr bwMode="auto">
          <a:xfrm>
            <a:off x="9318168" y="417653"/>
            <a:ext cx="2328865" cy="2018473"/>
          </a:xfrm>
          <a:prstGeom prst="rect">
            <a:avLst/>
          </a:prstGeom>
          <a:noFill/>
          <a:ln>
            <a:noFill/>
          </a:ln>
        </p:spPr>
      </p:pic>
    </p:spTree>
    <p:extLst>
      <p:ext uri="{BB962C8B-B14F-4D97-AF65-F5344CB8AC3E}">
        <p14:creationId xmlns:p14="http://schemas.microsoft.com/office/powerpoint/2010/main" val="2653230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a:bodyPr>
          <a:lstStyle/>
          <a:p>
            <a:pPr eaLnBrk="1" hangingPunct="1"/>
            <a:r>
              <a:rPr lang="en-US" altLang="en-US" sz="4400" dirty="0"/>
              <a:t>Support Self-Efficacy</a:t>
            </a:r>
            <a:endParaRPr lang="en-US" altLang="en-US" sz="4400" i="1" dirty="0"/>
          </a:p>
        </p:txBody>
      </p:sp>
      <p:sp>
        <p:nvSpPr>
          <p:cNvPr id="37891" name="Rectangle 3"/>
          <p:cNvSpPr>
            <a:spLocks noGrp="1" noChangeArrowheads="1"/>
          </p:cNvSpPr>
          <p:nvPr>
            <p:ph idx="1"/>
          </p:nvPr>
        </p:nvSpPr>
        <p:spPr>
          <a:xfrm>
            <a:off x="1097280" y="1845733"/>
            <a:ext cx="10058400" cy="4438525"/>
          </a:xfrm>
        </p:spPr>
        <p:txBody>
          <a:bodyPr>
            <a:normAutofit fontScale="92500" lnSpcReduction="20000"/>
          </a:bodyPr>
          <a:lstStyle/>
          <a:p>
            <a:pPr indent="-274320">
              <a:spcBef>
                <a:spcPts val="600"/>
              </a:spcBef>
            </a:pPr>
            <a:endParaRPr lang="en-US" altLang="en-US" sz="2800" dirty="0"/>
          </a:p>
          <a:p>
            <a:pPr marL="749808" lvl="1" indent="-457200">
              <a:spcBef>
                <a:spcPts val="600"/>
              </a:spcBef>
            </a:pPr>
            <a:r>
              <a:rPr lang="en-US" altLang="en-US" sz="3000" dirty="0"/>
              <a:t>Belief that change is possible is important motivator</a:t>
            </a:r>
          </a:p>
          <a:p>
            <a:pPr marL="749808" lvl="1" indent="-457200">
              <a:spcBef>
                <a:spcPts val="600"/>
              </a:spcBef>
            </a:pPr>
            <a:r>
              <a:rPr lang="en-US" altLang="en-US" sz="3000" dirty="0"/>
              <a:t>There is hope in the range of solutions available</a:t>
            </a:r>
          </a:p>
          <a:p>
            <a:pPr marL="749808" lvl="1" indent="-457200">
              <a:spcBef>
                <a:spcPts val="600"/>
              </a:spcBef>
            </a:pPr>
            <a:r>
              <a:rPr lang="en-US" altLang="en-US" sz="3000" dirty="0"/>
              <a:t>Person is responsible for choosing and carrying out actions to change (and gets the credit!)</a:t>
            </a:r>
          </a:p>
          <a:p>
            <a:pPr marL="749808" lvl="1" indent="-457200">
              <a:spcBef>
                <a:spcPts val="600"/>
              </a:spcBef>
            </a:pPr>
            <a:r>
              <a:rPr lang="en-US" altLang="en-US" sz="3000" dirty="0"/>
              <a:t>Person has been successful – listen to the narrative</a:t>
            </a:r>
          </a:p>
          <a:p>
            <a:pPr marL="749808" lvl="1" indent="-457200">
              <a:spcBef>
                <a:spcPts val="600"/>
              </a:spcBef>
            </a:pPr>
            <a:r>
              <a:rPr lang="en-US" altLang="en-US" sz="3000" dirty="0"/>
              <a:t>What is the meaning of the change? Why is it important in getting what the person wants?</a:t>
            </a:r>
          </a:p>
          <a:p>
            <a:pPr marL="749808" lvl="1" indent="-457200"/>
            <a:r>
              <a:rPr lang="en-US" sz="3000" dirty="0"/>
              <a:t>Build confidence based on past skills and successes</a:t>
            </a:r>
          </a:p>
          <a:p>
            <a:pPr lvl="5"/>
            <a:r>
              <a:rPr lang="en-US" sz="2600" dirty="0"/>
              <a:t>“Can we talk about when you were applying for housing? You were able to manage the landlord interviews really well.”</a:t>
            </a:r>
          </a:p>
          <a:p>
            <a:pPr indent="-274320">
              <a:spcBef>
                <a:spcPts val="600"/>
              </a:spcBef>
            </a:pPr>
            <a:endParaRPr lang="en-US" altLang="en-US" sz="2800" dirty="0"/>
          </a:p>
          <a:p>
            <a:pPr eaLnBrk="1" hangingPunct="1"/>
            <a:endParaRPr lang="en-US" altLang="en-US" sz="2800" dirty="0"/>
          </a:p>
        </p:txBody>
      </p:sp>
      <p:pic>
        <p:nvPicPr>
          <p:cNvPr id="6146" name="Picture 2" descr="http://bibliocrunch.com/wp-content/uploads/2015/02/feeling-mighty-successfu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215" y="124043"/>
            <a:ext cx="3293782" cy="205019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4FAB73BC-B049-4115-A692-8D63A059BFB8}" type="slidenum">
              <a:rPr lang="en-US" smtClean="0"/>
              <a:pPr/>
              <a:t>50</a:t>
            </a:fld>
            <a:endParaRPr lang="en-US" dirty="0"/>
          </a:p>
        </p:txBody>
      </p:sp>
    </p:spTree>
    <p:extLst>
      <p:ext uri="{BB962C8B-B14F-4D97-AF65-F5344CB8AC3E}">
        <p14:creationId xmlns:p14="http://schemas.microsoft.com/office/powerpoint/2010/main" val="2254383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Decisional Balance Sheet</a:t>
            </a:r>
          </a:p>
        </p:txBody>
      </p:sp>
      <p:sp>
        <p:nvSpPr>
          <p:cNvPr id="7" name="Text Placeholder 6"/>
          <p:cNvSpPr>
            <a:spLocks noGrp="1"/>
          </p:cNvSpPr>
          <p:nvPr>
            <p:ph type="body" idx="1"/>
          </p:nvPr>
        </p:nvSpPr>
        <p:spPr/>
        <p:txBody>
          <a:bodyPr/>
          <a:lstStyle/>
          <a:p>
            <a:r>
              <a:rPr lang="en-US" dirty="0"/>
              <a:t>Pros and Cons of Staying Homeless</a:t>
            </a:r>
          </a:p>
        </p:txBody>
      </p:sp>
      <p:graphicFrame>
        <p:nvGraphicFramePr>
          <p:cNvPr id="11" name="Content Placeholder 10"/>
          <p:cNvGraphicFramePr>
            <a:graphicFrameLocks noGrp="1"/>
          </p:cNvGraphicFramePr>
          <p:nvPr>
            <p:ph sz="half" idx="2"/>
            <p:extLst/>
          </p:nvPr>
        </p:nvGraphicFramePr>
        <p:xfrm>
          <a:off x="1096963" y="2582863"/>
          <a:ext cx="4938712" cy="3322320"/>
        </p:xfrm>
        <a:graphic>
          <a:graphicData uri="http://schemas.openxmlformats.org/drawingml/2006/table">
            <a:tbl>
              <a:tblPr firstRow="1" bandRow="1">
                <a:tableStyleId>{21E4AEA4-8DFA-4A89-87EB-49C32662AFE0}</a:tableStyleId>
              </a:tblPr>
              <a:tblGrid>
                <a:gridCol w="2469356">
                  <a:extLst>
                    <a:ext uri="{9D8B030D-6E8A-4147-A177-3AD203B41FA5}">
                      <a16:colId xmlns:a16="http://schemas.microsoft.com/office/drawing/2014/main" val="20000"/>
                    </a:ext>
                  </a:extLst>
                </a:gridCol>
                <a:gridCol w="2469356">
                  <a:extLst>
                    <a:ext uri="{9D8B030D-6E8A-4147-A177-3AD203B41FA5}">
                      <a16:colId xmlns:a16="http://schemas.microsoft.com/office/drawing/2014/main" val="20001"/>
                    </a:ext>
                  </a:extLst>
                </a:gridCol>
              </a:tblGrid>
              <a:tr h="370840">
                <a:tc>
                  <a:txBody>
                    <a:bodyPr/>
                    <a:lstStyle/>
                    <a:p>
                      <a:pPr algn="ctr"/>
                      <a:r>
                        <a:rPr lang="en-US" sz="3200" dirty="0"/>
                        <a:t>+</a:t>
                      </a:r>
                    </a:p>
                  </a:txBody>
                  <a:tcPr/>
                </a:tc>
                <a:tc>
                  <a:txBody>
                    <a:bodyPr/>
                    <a:lstStyle/>
                    <a:p>
                      <a:pPr algn="ctr"/>
                      <a:r>
                        <a:rPr lang="en-US" sz="3200" dirty="0"/>
                        <a:t>-</a:t>
                      </a:r>
                    </a:p>
                  </a:txBody>
                  <a:tcPr/>
                </a:tc>
                <a:extLst>
                  <a:ext uri="{0D108BD9-81ED-4DB2-BD59-A6C34878D82A}">
                    <a16:rowId xmlns:a16="http://schemas.microsoft.com/office/drawing/2014/main" val="10000"/>
                  </a:ext>
                </a:extLst>
              </a:tr>
              <a:tr h="370840">
                <a:tc>
                  <a:txBody>
                    <a:bodyPr/>
                    <a:lstStyle/>
                    <a:p>
                      <a:pPr algn="ctr"/>
                      <a:endParaRPr lang="en-US" dirty="0"/>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10002"/>
                  </a:ext>
                </a:extLst>
              </a:tr>
              <a:tr h="370840">
                <a:tc>
                  <a:txBody>
                    <a:bodyPr/>
                    <a:lstStyle/>
                    <a:p>
                      <a:endParaRPr lang="en-US" dirty="0"/>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10003"/>
                  </a:ext>
                </a:extLst>
              </a:tr>
            </a:tbl>
          </a:graphicData>
        </a:graphic>
      </p:graphicFrame>
      <p:sp>
        <p:nvSpPr>
          <p:cNvPr id="9" name="Text Placeholder 8"/>
          <p:cNvSpPr>
            <a:spLocks noGrp="1"/>
          </p:cNvSpPr>
          <p:nvPr>
            <p:ph type="body" sz="quarter" idx="3"/>
          </p:nvPr>
        </p:nvSpPr>
        <p:spPr/>
        <p:txBody>
          <a:bodyPr/>
          <a:lstStyle/>
          <a:p>
            <a:r>
              <a:rPr lang="en-US" dirty="0"/>
              <a:t>Pros and Cons of Getting a home</a:t>
            </a:r>
          </a:p>
        </p:txBody>
      </p:sp>
      <p:graphicFrame>
        <p:nvGraphicFramePr>
          <p:cNvPr id="12" name="Content Placeholder 11"/>
          <p:cNvGraphicFramePr>
            <a:graphicFrameLocks noGrp="1"/>
          </p:cNvGraphicFramePr>
          <p:nvPr>
            <p:ph sz="quarter" idx="4"/>
            <p:extLst/>
          </p:nvPr>
        </p:nvGraphicFramePr>
        <p:xfrm>
          <a:off x="6218238" y="2582863"/>
          <a:ext cx="4937126" cy="3322320"/>
        </p:xfrm>
        <a:graphic>
          <a:graphicData uri="http://schemas.openxmlformats.org/drawingml/2006/table">
            <a:tbl>
              <a:tblPr firstRow="1" bandRow="1">
                <a:tableStyleId>{21E4AEA4-8DFA-4A89-87EB-49C32662AFE0}</a:tableStyleId>
              </a:tblPr>
              <a:tblGrid>
                <a:gridCol w="2468563">
                  <a:extLst>
                    <a:ext uri="{9D8B030D-6E8A-4147-A177-3AD203B41FA5}">
                      <a16:colId xmlns:a16="http://schemas.microsoft.com/office/drawing/2014/main" val="20000"/>
                    </a:ext>
                  </a:extLst>
                </a:gridCol>
                <a:gridCol w="2468563">
                  <a:extLst>
                    <a:ext uri="{9D8B030D-6E8A-4147-A177-3AD203B41FA5}">
                      <a16:colId xmlns:a16="http://schemas.microsoft.com/office/drawing/2014/main" val="20001"/>
                    </a:ext>
                  </a:extLst>
                </a:gridCol>
              </a:tblGrid>
              <a:tr h="370840">
                <a:tc>
                  <a:txBody>
                    <a:bodyPr/>
                    <a:lstStyle/>
                    <a:p>
                      <a:pPr algn="ctr"/>
                      <a:r>
                        <a:rPr lang="en-US" sz="3200" dirty="0"/>
                        <a:t>+</a:t>
                      </a:r>
                    </a:p>
                  </a:txBody>
                  <a:tcPr/>
                </a:tc>
                <a:tc>
                  <a:txBody>
                    <a:bodyPr/>
                    <a:lstStyle/>
                    <a:p>
                      <a:pPr algn="ctr"/>
                      <a:r>
                        <a:rPr lang="en-US" sz="3200" dirty="0"/>
                        <a:t>-</a:t>
                      </a:r>
                    </a:p>
                  </a:txBody>
                  <a:tcPr/>
                </a:tc>
                <a:extLst>
                  <a:ext uri="{0D108BD9-81ED-4DB2-BD59-A6C34878D82A}">
                    <a16:rowId xmlns:a16="http://schemas.microsoft.com/office/drawing/2014/main" val="10000"/>
                  </a:ext>
                </a:extLst>
              </a:tr>
              <a:tr h="370840">
                <a:tc>
                  <a:txBody>
                    <a:bodyPr/>
                    <a:lstStyle/>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12"/>
          </p:nvPr>
        </p:nvSpPr>
        <p:spPr/>
        <p:txBody>
          <a:bodyPr/>
          <a:lstStyle/>
          <a:p>
            <a:fld id="{4FAB73BC-B049-4115-A692-8D63A059BFB8}" type="slidenum">
              <a:rPr lang="en-US" smtClean="0"/>
              <a:pPr/>
              <a:t>51</a:t>
            </a:fld>
            <a:endParaRPr lang="en-US" dirty="0"/>
          </a:p>
        </p:txBody>
      </p:sp>
    </p:spTree>
    <p:extLst>
      <p:ext uri="{BB962C8B-B14F-4D97-AF65-F5344CB8AC3E}">
        <p14:creationId xmlns:p14="http://schemas.microsoft.com/office/powerpoint/2010/main" val="572660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tx1"/>
                </a:solidFill>
              </a:rPr>
              <a:t>Stages of Change </a:t>
            </a:r>
          </a:p>
        </p:txBody>
      </p:sp>
      <p:graphicFrame>
        <p:nvGraphicFramePr>
          <p:cNvPr id="5" name="Content Placeholder 4"/>
          <p:cNvGraphicFramePr>
            <a:graphicFrameLocks noGrp="1"/>
          </p:cNvGraphicFramePr>
          <p:nvPr>
            <p:ph idx="1"/>
            <p:extLst/>
          </p:nvPr>
        </p:nvGraphicFramePr>
        <p:xfrm>
          <a:off x="1320799" y="1752599"/>
          <a:ext cx="9763761" cy="4552125"/>
        </p:xfrm>
        <a:graphic>
          <a:graphicData uri="http://schemas.openxmlformats.org/drawingml/2006/table">
            <a:tbl>
              <a:tblPr firstRow="1" bandRow="1">
                <a:tableStyleId>{21E4AEA4-8DFA-4A89-87EB-49C32662AFE0}</a:tableStyleId>
              </a:tblPr>
              <a:tblGrid>
                <a:gridCol w="2143761">
                  <a:extLst>
                    <a:ext uri="{9D8B030D-6E8A-4147-A177-3AD203B41FA5}">
                      <a16:colId xmlns:a16="http://schemas.microsoft.com/office/drawing/2014/main" val="20000"/>
                    </a:ext>
                  </a:extLst>
                </a:gridCol>
                <a:gridCol w="4328160">
                  <a:extLst>
                    <a:ext uri="{9D8B030D-6E8A-4147-A177-3AD203B41FA5}">
                      <a16:colId xmlns:a16="http://schemas.microsoft.com/office/drawing/2014/main" val="20001"/>
                    </a:ext>
                  </a:extLst>
                </a:gridCol>
                <a:gridCol w="3291840">
                  <a:extLst>
                    <a:ext uri="{9D8B030D-6E8A-4147-A177-3AD203B41FA5}">
                      <a16:colId xmlns:a16="http://schemas.microsoft.com/office/drawing/2014/main" val="20002"/>
                    </a:ext>
                  </a:extLst>
                </a:gridCol>
              </a:tblGrid>
              <a:tr h="601536">
                <a:tc>
                  <a:txBody>
                    <a:bodyPr/>
                    <a:lstStyle/>
                    <a:p>
                      <a:r>
                        <a:rPr lang="en-US" sz="2400" dirty="0"/>
                        <a:t>Stage</a:t>
                      </a:r>
                    </a:p>
                  </a:txBody>
                  <a:tcPr marT="34290" marB="34290" anchor="ctr"/>
                </a:tc>
                <a:tc>
                  <a:txBody>
                    <a:bodyPr/>
                    <a:lstStyle/>
                    <a:p>
                      <a:r>
                        <a:rPr lang="en-US" sz="1800" dirty="0"/>
                        <a:t>Relationship to Problem Behavior</a:t>
                      </a:r>
                      <a:endParaRPr lang="en-US" sz="1400" dirty="0"/>
                    </a:p>
                  </a:txBody>
                  <a:tcPr marT="34290" marB="34290" anchor="ctr"/>
                </a:tc>
                <a:tc>
                  <a:txBody>
                    <a:bodyPr/>
                    <a:lstStyle/>
                    <a:p>
                      <a:r>
                        <a:rPr lang="en-US" sz="2400" dirty="0"/>
                        <a:t>Staff Tasks</a:t>
                      </a:r>
                    </a:p>
                  </a:txBody>
                  <a:tcPr marT="34290" marB="34290" anchor="ctr"/>
                </a:tc>
                <a:extLst>
                  <a:ext uri="{0D108BD9-81ED-4DB2-BD59-A6C34878D82A}">
                    <a16:rowId xmlns:a16="http://schemas.microsoft.com/office/drawing/2014/main" val="10000"/>
                  </a:ext>
                </a:extLst>
              </a:tr>
              <a:tr h="868884">
                <a:tc>
                  <a:txBody>
                    <a:bodyPr/>
                    <a:lstStyle/>
                    <a:p>
                      <a:r>
                        <a:rPr lang="en-US" sz="2000" dirty="0"/>
                        <a:t>Pre-Contemplation</a:t>
                      </a:r>
                    </a:p>
                  </a:txBody>
                  <a:tcPr marT="34290" marB="34290" anchor="ctr"/>
                </a:tc>
                <a:tc>
                  <a:txBody>
                    <a:bodyPr/>
                    <a:lstStyle/>
                    <a:p>
                      <a:r>
                        <a:rPr lang="en-US" sz="2000" dirty="0"/>
                        <a:t>No</a:t>
                      </a:r>
                      <a:r>
                        <a:rPr lang="en-US" sz="2000" baseline="0" dirty="0"/>
                        <a:t> awareness of problem</a:t>
                      </a:r>
                      <a:endParaRPr lang="en-US" sz="2000" dirty="0"/>
                    </a:p>
                  </a:txBody>
                  <a:tcPr marT="34290" marB="34290" anchor="ctr"/>
                </a:tc>
                <a:tc>
                  <a:txBody>
                    <a:bodyPr/>
                    <a:lstStyle/>
                    <a:p>
                      <a:r>
                        <a:rPr lang="en-US" sz="1800" dirty="0"/>
                        <a:t>Ask q’s/ raise awareness of obstacles</a:t>
                      </a:r>
                      <a:r>
                        <a:rPr lang="en-US" sz="1800" baseline="0" dirty="0"/>
                        <a:t> to goals</a:t>
                      </a:r>
                      <a:endParaRPr lang="en-US" sz="1800" dirty="0"/>
                    </a:p>
                  </a:txBody>
                  <a:tcPr marT="34290" marB="34290" anchor="ctr"/>
                </a:tc>
                <a:extLst>
                  <a:ext uri="{0D108BD9-81ED-4DB2-BD59-A6C34878D82A}">
                    <a16:rowId xmlns:a16="http://schemas.microsoft.com/office/drawing/2014/main" val="10001"/>
                  </a:ext>
                </a:extLst>
              </a:tr>
              <a:tr h="691385">
                <a:tc>
                  <a:txBody>
                    <a:bodyPr/>
                    <a:lstStyle/>
                    <a:p>
                      <a:r>
                        <a:rPr lang="en-US" sz="2000" dirty="0"/>
                        <a:t>Contemplation</a:t>
                      </a:r>
                    </a:p>
                  </a:txBody>
                  <a:tcPr marT="34290" marB="34290" anchor="ctr"/>
                </a:tc>
                <a:tc>
                  <a:txBody>
                    <a:bodyPr/>
                    <a:lstStyle/>
                    <a:p>
                      <a:r>
                        <a:rPr lang="en-US" sz="2000" dirty="0"/>
                        <a:t>Aware of problem &amp; considering</a:t>
                      </a:r>
                      <a:r>
                        <a:rPr lang="en-US" sz="2000" baseline="0" dirty="0"/>
                        <a:t> change</a:t>
                      </a:r>
                      <a:endParaRPr lang="en-US" sz="2000" dirty="0"/>
                    </a:p>
                  </a:txBody>
                  <a:tcPr marT="34290" marB="34290" anchor="ctr"/>
                </a:tc>
                <a:tc>
                  <a:txBody>
                    <a:bodyPr/>
                    <a:lstStyle/>
                    <a:p>
                      <a:r>
                        <a:rPr lang="en-US" sz="1800" dirty="0"/>
                        <a:t>Pros &amp;</a:t>
                      </a:r>
                      <a:r>
                        <a:rPr lang="en-US" sz="1800" baseline="0" dirty="0"/>
                        <a:t> cons of changing/not</a:t>
                      </a:r>
                      <a:endParaRPr lang="en-US" sz="1800" dirty="0"/>
                    </a:p>
                  </a:txBody>
                  <a:tcPr marT="34290" marB="34290" anchor="ctr"/>
                </a:tc>
                <a:extLst>
                  <a:ext uri="{0D108BD9-81ED-4DB2-BD59-A6C34878D82A}">
                    <a16:rowId xmlns:a16="http://schemas.microsoft.com/office/drawing/2014/main" val="10002"/>
                  </a:ext>
                </a:extLst>
              </a:tr>
              <a:tr h="617401">
                <a:tc>
                  <a:txBody>
                    <a:bodyPr/>
                    <a:lstStyle/>
                    <a:p>
                      <a:r>
                        <a:rPr lang="en-US" sz="2000" dirty="0"/>
                        <a:t>Preparation</a:t>
                      </a:r>
                    </a:p>
                  </a:txBody>
                  <a:tcPr marT="34290" marB="34290" anchor="ctr"/>
                </a:tc>
                <a:tc>
                  <a:txBody>
                    <a:bodyPr/>
                    <a:lstStyle/>
                    <a:p>
                      <a:r>
                        <a:rPr lang="en-US" sz="2000" dirty="0"/>
                        <a:t>Making plans</a:t>
                      </a:r>
                      <a:r>
                        <a:rPr lang="en-US" sz="2000" baseline="0" dirty="0"/>
                        <a:t> for how/when to change</a:t>
                      </a:r>
                      <a:endParaRPr lang="en-US" sz="2000" dirty="0"/>
                    </a:p>
                  </a:txBody>
                  <a:tcPr marT="34290" marB="34290" anchor="ctr"/>
                </a:tc>
                <a:tc>
                  <a:txBody>
                    <a:bodyPr/>
                    <a:lstStyle/>
                    <a:p>
                      <a:r>
                        <a:rPr lang="en-US" sz="1800" dirty="0"/>
                        <a:t>Options:</a:t>
                      </a:r>
                      <a:r>
                        <a:rPr lang="en-US" sz="1800" baseline="0" dirty="0"/>
                        <a:t> strategies, </a:t>
                      </a:r>
                      <a:r>
                        <a:rPr lang="en-US" sz="1800" dirty="0"/>
                        <a:t>supports &amp; services</a:t>
                      </a:r>
                    </a:p>
                  </a:txBody>
                  <a:tcPr marT="34290" marB="34290" anchor="ctr"/>
                </a:tc>
                <a:extLst>
                  <a:ext uri="{0D108BD9-81ED-4DB2-BD59-A6C34878D82A}">
                    <a16:rowId xmlns:a16="http://schemas.microsoft.com/office/drawing/2014/main" val="10003"/>
                  </a:ext>
                </a:extLst>
              </a:tr>
              <a:tr h="691385">
                <a:tc>
                  <a:txBody>
                    <a:bodyPr/>
                    <a:lstStyle/>
                    <a:p>
                      <a:r>
                        <a:rPr lang="en-US" sz="2000" dirty="0"/>
                        <a:t>Action</a:t>
                      </a:r>
                    </a:p>
                  </a:txBody>
                  <a:tcPr marT="34290" marB="34290" anchor="ctr"/>
                </a:tc>
                <a:tc>
                  <a:txBody>
                    <a:bodyPr/>
                    <a:lstStyle/>
                    <a:p>
                      <a:r>
                        <a:rPr lang="en-US" sz="2000" dirty="0"/>
                        <a:t>Changing behavior</a:t>
                      </a:r>
                    </a:p>
                  </a:txBody>
                  <a:tcPr marT="34290" marB="34290" anchor="ctr"/>
                </a:tc>
                <a:tc>
                  <a:txBody>
                    <a:bodyPr/>
                    <a:lstStyle/>
                    <a:p>
                      <a:r>
                        <a:rPr lang="en-US" sz="1800" dirty="0"/>
                        <a:t>Support/relapse prevention</a:t>
                      </a:r>
                    </a:p>
                  </a:txBody>
                  <a:tcPr marT="34290" marB="34290" anchor="ctr"/>
                </a:tc>
                <a:extLst>
                  <a:ext uri="{0D108BD9-81ED-4DB2-BD59-A6C34878D82A}">
                    <a16:rowId xmlns:a16="http://schemas.microsoft.com/office/drawing/2014/main" val="10004"/>
                  </a:ext>
                </a:extLst>
              </a:tr>
              <a:tr h="464314">
                <a:tc>
                  <a:txBody>
                    <a:bodyPr/>
                    <a:lstStyle/>
                    <a:p>
                      <a:r>
                        <a:rPr lang="en-US" sz="2000" dirty="0"/>
                        <a:t>Maintenance</a:t>
                      </a:r>
                    </a:p>
                  </a:txBody>
                  <a:tcPr marT="34290" marB="34290" anchor="ctr"/>
                </a:tc>
                <a:tc>
                  <a:txBody>
                    <a:bodyPr/>
                    <a:lstStyle/>
                    <a:p>
                      <a:r>
                        <a:rPr lang="en-US" sz="2000" dirty="0"/>
                        <a:t>Change sustained for 3-6 months </a:t>
                      </a:r>
                    </a:p>
                  </a:txBody>
                  <a:tcPr marT="34290" marB="34290" anchor="ctr"/>
                </a:tc>
                <a:tc>
                  <a:txBody>
                    <a:bodyPr/>
                    <a:lstStyle/>
                    <a:p>
                      <a:r>
                        <a:rPr lang="en-US" sz="1800" dirty="0"/>
                        <a:t>New goals</a:t>
                      </a:r>
                    </a:p>
                  </a:txBody>
                  <a:tcPr marT="34290" marB="34290" anchor="ctr"/>
                </a:tc>
                <a:extLst>
                  <a:ext uri="{0D108BD9-81ED-4DB2-BD59-A6C34878D82A}">
                    <a16:rowId xmlns:a16="http://schemas.microsoft.com/office/drawing/2014/main" val="10005"/>
                  </a:ext>
                </a:extLst>
              </a:tr>
              <a:tr h="601536">
                <a:tc>
                  <a:txBody>
                    <a:bodyPr/>
                    <a:lstStyle/>
                    <a:p>
                      <a:r>
                        <a:rPr lang="en-US" sz="2000" dirty="0"/>
                        <a:t>Relapse</a:t>
                      </a:r>
                    </a:p>
                  </a:txBody>
                  <a:tcPr marT="34290" marB="34290" anchor="ctr"/>
                </a:tc>
                <a:tc>
                  <a:txBody>
                    <a:bodyPr/>
                    <a:lstStyle/>
                    <a:p>
                      <a:r>
                        <a:rPr lang="en-US" sz="2000" dirty="0"/>
                        <a:t>Return to problem behavior</a:t>
                      </a:r>
                    </a:p>
                  </a:txBody>
                  <a:tcPr marT="34290" marB="34290" anchor="ctr"/>
                </a:tc>
                <a:tc>
                  <a:txBody>
                    <a:bodyPr/>
                    <a:lstStyle/>
                    <a:p>
                      <a:r>
                        <a:rPr lang="en-US" sz="1800" dirty="0"/>
                        <a:t>Assess</a:t>
                      </a:r>
                      <a:r>
                        <a:rPr lang="en-US" sz="1800" baseline="0" dirty="0"/>
                        <a:t> stage and intervene accordingly</a:t>
                      </a:r>
                      <a:endParaRPr lang="en-US" sz="1800" dirty="0"/>
                    </a:p>
                  </a:txBody>
                  <a:tcPr marT="34290" marB="34290" anchor="ctr"/>
                </a:tc>
                <a:extLst>
                  <a:ext uri="{0D108BD9-81ED-4DB2-BD59-A6C34878D82A}">
                    <a16:rowId xmlns:a16="http://schemas.microsoft.com/office/drawing/2014/main" val="10006"/>
                  </a:ext>
                </a:extLst>
              </a:tr>
            </a:tbl>
          </a:graphicData>
        </a:graphic>
      </p:graphicFrame>
      <p:sp>
        <p:nvSpPr>
          <p:cNvPr id="4" name="Slide Number Placeholder 3"/>
          <p:cNvSpPr>
            <a:spLocks noGrp="1"/>
          </p:cNvSpPr>
          <p:nvPr>
            <p:ph type="sldNum" sz="quarter" idx="4294967295"/>
          </p:nvPr>
        </p:nvSpPr>
        <p:spPr>
          <a:xfrm>
            <a:off x="8949345" y="5702089"/>
            <a:ext cx="984019" cy="273844"/>
          </a:xfrm>
          <a:prstGeom prst="rect">
            <a:avLst/>
          </a:prstGeom>
        </p:spPr>
        <p:txBody>
          <a:bodyPr/>
          <a:lstStyle/>
          <a:p>
            <a:fld id="{4FAB73BC-B049-4115-A692-8D63A059BFB8}" type="slidenum">
              <a:rPr lang="en-US" smtClean="0"/>
              <a:pPr/>
              <a:t>52</a:t>
            </a:fld>
            <a:endParaRPr lang="en-US" dirty="0"/>
          </a:p>
        </p:txBody>
      </p:sp>
    </p:spTree>
    <p:extLst>
      <p:ext uri="{BB962C8B-B14F-4D97-AF65-F5344CB8AC3E}">
        <p14:creationId xmlns:p14="http://schemas.microsoft.com/office/powerpoint/2010/main" val="3177943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Partner Discussions</a:t>
            </a:r>
          </a:p>
        </p:txBody>
      </p:sp>
      <p:sp>
        <p:nvSpPr>
          <p:cNvPr id="3" name="Content Placeholder 2"/>
          <p:cNvSpPr>
            <a:spLocks noGrp="1"/>
          </p:cNvSpPr>
          <p:nvPr>
            <p:ph sz="half" idx="1"/>
          </p:nvPr>
        </p:nvSpPr>
        <p:spPr>
          <a:xfrm>
            <a:off x="1097297" y="1845734"/>
            <a:ext cx="5506721" cy="4023360"/>
          </a:xfrm>
        </p:spPr>
        <p:txBody>
          <a:bodyPr/>
          <a:lstStyle/>
          <a:p>
            <a:r>
              <a:rPr lang="en-US" dirty="0"/>
              <a:t>Think about at least one outreach client you are currently working with.  Turn to someone seated next to you and each describe how you are working to build motivation build motivation for to come inside.</a:t>
            </a:r>
          </a:p>
          <a:p>
            <a:r>
              <a:rPr lang="en-US" dirty="0"/>
              <a:t>What is working and what is not working?</a:t>
            </a:r>
          </a:p>
          <a:p>
            <a:r>
              <a:rPr lang="en-US" dirty="0"/>
              <a:t>What does the person want?</a:t>
            </a:r>
          </a:p>
          <a:p>
            <a:r>
              <a:rPr lang="en-US" dirty="0"/>
              <a:t>What is interfering with them meeting this goal?</a:t>
            </a:r>
          </a:p>
          <a:p>
            <a:pPr marL="0" indent="0">
              <a:buNone/>
            </a:pP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53</a:t>
            </a:fld>
            <a:endParaRPr lang="en-US" dirty="0"/>
          </a:p>
        </p:txBody>
      </p:sp>
      <p:pic>
        <p:nvPicPr>
          <p:cNvPr id="6" name="Content Placeholder 7"/>
          <p:cNvPicPr>
            <a:picLocks noGrp="1" noChangeAspect="1"/>
          </p:cNvPicPr>
          <p:nvPr>
            <p:ph sz="half" idx="2"/>
          </p:nvPr>
        </p:nvPicPr>
        <p:blipFill>
          <a:blip r:embed="rId2"/>
          <a:srcRect l="13181" r="13181"/>
          <a:stretch>
            <a:fillRect/>
          </a:stretch>
        </p:blipFill>
        <p:spPr>
          <a:xfrm>
            <a:off x="6965551" y="2396069"/>
            <a:ext cx="4190132" cy="3414182"/>
          </a:xfrm>
          <a:prstGeom prst="rect">
            <a:avLst/>
          </a:prstGeom>
        </p:spPr>
      </p:pic>
    </p:spTree>
    <p:extLst>
      <p:ext uri="{BB962C8B-B14F-4D97-AF65-F5344CB8AC3E}">
        <p14:creationId xmlns:p14="http://schemas.microsoft.com/office/powerpoint/2010/main" val="1398414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Developing a Housing Plan</a:t>
            </a:r>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54</a:t>
            </a:fld>
            <a:endParaRPr lang="en-US" dirty="0"/>
          </a:p>
        </p:txBody>
      </p:sp>
    </p:spTree>
    <p:extLst>
      <p:ext uri="{BB962C8B-B14F-4D97-AF65-F5344CB8AC3E}">
        <p14:creationId xmlns:p14="http://schemas.microsoft.com/office/powerpoint/2010/main" val="3809584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Role:</a:t>
            </a:r>
            <a:br>
              <a:rPr lang="en-US" dirty="0"/>
            </a:br>
            <a:r>
              <a:rPr lang="en-US" dirty="0"/>
              <a:t>Working with Coordinated Entry (CAN), Case Managers, &amp; Other Teams</a:t>
            </a:r>
          </a:p>
        </p:txBody>
      </p:sp>
      <p:sp>
        <p:nvSpPr>
          <p:cNvPr id="3" name="Content Placeholder 2"/>
          <p:cNvSpPr>
            <a:spLocks noGrp="1"/>
          </p:cNvSpPr>
          <p:nvPr>
            <p:ph idx="1"/>
          </p:nvPr>
        </p:nvSpPr>
        <p:spPr>
          <a:xfrm>
            <a:off x="5124450" y="476249"/>
            <a:ext cx="5868670" cy="5983535"/>
          </a:xfrm>
        </p:spPr>
        <p:txBody>
          <a:bodyPr>
            <a:normAutofit/>
          </a:bodyPr>
          <a:lstStyle/>
          <a:p>
            <a:r>
              <a:rPr lang="en-US" dirty="0"/>
              <a:t>Each person will be evaluated for eligibility, need and vulnerability by the CAN</a:t>
            </a:r>
          </a:p>
          <a:p>
            <a:r>
              <a:rPr lang="en-US" dirty="0"/>
              <a:t>Some clients will get housing with CAN assistance</a:t>
            </a:r>
          </a:p>
          <a:p>
            <a:r>
              <a:rPr lang="en-US" dirty="0"/>
              <a:t>The behavior observed on the streets can inform the assessment and plan to stabilize in housing</a:t>
            </a:r>
          </a:p>
          <a:p>
            <a:r>
              <a:rPr lang="en-US" dirty="0"/>
              <a:t>Outreach staff can assist by</a:t>
            </a:r>
          </a:p>
          <a:p>
            <a:pPr lvl="1"/>
            <a:r>
              <a:rPr lang="en-US" dirty="0"/>
              <a:t>reminding of appointments  </a:t>
            </a:r>
          </a:p>
          <a:p>
            <a:pPr lvl="1"/>
            <a:r>
              <a:rPr lang="en-US" dirty="0"/>
              <a:t>assisting to gather documentation</a:t>
            </a:r>
          </a:p>
          <a:p>
            <a:pPr lvl="1"/>
            <a:r>
              <a:rPr lang="en-US" dirty="0"/>
              <a:t>building motivation for housing</a:t>
            </a:r>
          </a:p>
          <a:p>
            <a:pPr lvl="1"/>
            <a:r>
              <a:rPr lang="en-US" dirty="0"/>
              <a:t>supporting employment/job search</a:t>
            </a:r>
          </a:p>
          <a:p>
            <a:pPr lvl="1"/>
            <a:r>
              <a:rPr lang="en-US" dirty="0"/>
              <a:t>sharing information and observations with CAN and other case managers/housing navigators</a:t>
            </a:r>
          </a:p>
          <a:p>
            <a:pPr lvl="1"/>
            <a:r>
              <a:rPr lang="en-US" dirty="0"/>
              <a:t>using the relationship for a warm handoff with the housing case manager</a:t>
            </a:r>
          </a:p>
          <a:p>
            <a:pPr lvl="1"/>
            <a:r>
              <a:rPr lang="en-US" dirty="0"/>
              <a:t>providing consultation on behaviors that surface in housing search </a:t>
            </a:r>
          </a:p>
          <a:p>
            <a:pPr lvl="1"/>
            <a:r>
              <a:rPr lang="en-US" dirty="0"/>
              <a:t>provide support as residents prepare for the transition</a:t>
            </a:r>
          </a:p>
          <a:p>
            <a:pPr lvl="1"/>
            <a:endParaRPr lang="en-US" dirty="0"/>
          </a:p>
        </p:txBody>
      </p:sp>
      <p:sp>
        <p:nvSpPr>
          <p:cNvPr id="4" name="Text Placeholder 3"/>
          <p:cNvSpPr>
            <a:spLocks noGrp="1"/>
          </p:cNvSpPr>
          <p:nvPr>
            <p:ph type="body"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69676D"/>
                </a:solidFill>
              </a:rPr>
              <a:pPr/>
              <a:t>55</a:t>
            </a:fld>
            <a:endParaRPr lang="en-US" dirty="0">
              <a:solidFill>
                <a:srgbClr val="69676D"/>
              </a:solidFill>
            </a:endParaRPr>
          </a:p>
        </p:txBody>
      </p:sp>
      <p:pic>
        <p:nvPicPr>
          <p:cNvPr id="1024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4000"/>
                    </a14:imgEffect>
                  </a14:imgLayer>
                </a14:imgProps>
              </a:ext>
              <a:ext uri="{28A0092B-C50C-407E-A947-70E740481C1C}">
                <a14:useLocalDpi xmlns:a14="http://schemas.microsoft.com/office/drawing/2010/main" val="0"/>
              </a:ext>
            </a:extLst>
          </a:blip>
          <a:srcRect b="8289"/>
          <a:stretch/>
        </p:blipFill>
        <p:spPr bwMode="auto">
          <a:xfrm>
            <a:off x="334007" y="2926080"/>
            <a:ext cx="3323593" cy="327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26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Coordinating with Partners to get People Housing</a:t>
            </a:r>
          </a:p>
        </p:txBody>
      </p:sp>
      <p:sp>
        <p:nvSpPr>
          <p:cNvPr id="3" name="Content Placeholder 2"/>
          <p:cNvSpPr>
            <a:spLocks noGrp="1"/>
          </p:cNvSpPr>
          <p:nvPr>
            <p:ph idx="1"/>
          </p:nvPr>
        </p:nvSpPr>
        <p:spPr/>
        <p:txBody>
          <a:bodyPr/>
          <a:lstStyle/>
          <a:p>
            <a:pPr marL="346075" indent="-295275">
              <a:buFont typeface="Arial"/>
              <a:buChar char="•"/>
            </a:pPr>
            <a:r>
              <a:rPr lang="en-US" dirty="0"/>
              <a:t>How do you know who is doing what?</a:t>
            </a:r>
          </a:p>
          <a:p>
            <a:pPr marL="346075" indent="-295275">
              <a:buFont typeface="Arial"/>
              <a:buChar char="•"/>
            </a:pPr>
            <a:r>
              <a:rPr lang="en-US" dirty="0"/>
              <a:t>How do you decide what are the most critical tasks to expedite housing?</a:t>
            </a:r>
          </a:p>
          <a:p>
            <a:pPr marL="346075" indent="-295275">
              <a:buFont typeface="Arial"/>
              <a:buChar char="•"/>
            </a:pPr>
            <a:r>
              <a:rPr lang="en-US" dirty="0"/>
              <a:t>How do you determine who is taking the lead on each task?</a:t>
            </a:r>
          </a:p>
          <a:p>
            <a:pPr marL="346075" indent="-295275">
              <a:buFont typeface="Arial"/>
              <a:buChar char="•"/>
            </a:pPr>
            <a:r>
              <a:rPr lang="en-US" dirty="0"/>
              <a:t>How do you measure progress towards housing?</a:t>
            </a:r>
          </a:p>
          <a:p>
            <a:pPr marL="346075" indent="-295275">
              <a:buFont typeface="Arial"/>
              <a:buChar char="•"/>
            </a:pPr>
            <a:r>
              <a:rPr lang="en-US" dirty="0"/>
              <a:t>How do you hold each other accountable?</a:t>
            </a:r>
          </a:p>
        </p:txBody>
      </p:sp>
      <p:sp>
        <p:nvSpPr>
          <p:cNvPr id="4" name="Slide Number Placeholder 3"/>
          <p:cNvSpPr>
            <a:spLocks noGrp="1"/>
          </p:cNvSpPr>
          <p:nvPr>
            <p:ph type="sldNum" sz="quarter" idx="12"/>
          </p:nvPr>
        </p:nvSpPr>
        <p:spPr/>
        <p:txBody>
          <a:bodyPr/>
          <a:lstStyle/>
          <a:p>
            <a:fld id="{4FAB73BC-B049-4115-A692-8D63A059BFB8}" type="slidenum">
              <a:rPr lang="en-US" smtClean="0"/>
              <a:pPr/>
              <a:t>56</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6972" y="3561422"/>
            <a:ext cx="3381034" cy="253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3807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033760" cy="667512"/>
          </a:xfrm>
        </p:spPr>
        <p:txBody>
          <a:bodyPr>
            <a:normAutofit/>
          </a:bodyPr>
          <a:lstStyle/>
          <a:p>
            <a:r>
              <a:rPr lang="en-US" sz="3600" dirty="0"/>
              <a:t> </a:t>
            </a:r>
          </a:p>
        </p:txBody>
      </p:sp>
      <p:graphicFrame>
        <p:nvGraphicFramePr>
          <p:cNvPr id="4" name="Diagram 3">
            <a:extLst>
              <a:ext uri="{FF2B5EF4-FFF2-40B4-BE49-F238E27FC236}">
                <a16:creationId xmlns:a16="http://schemas.microsoft.com/office/drawing/2014/main" id="{C5A7AA18-B14C-46D1-8E18-A8F8A7E3DAD9}"/>
              </a:ext>
            </a:extLst>
          </p:cNvPr>
          <p:cNvGraphicFramePr/>
          <p:nvPr>
            <p:extLst>
              <p:ext uri="{D42A27DB-BD31-4B8C-83A1-F6EECF244321}">
                <p14:modId xmlns:p14="http://schemas.microsoft.com/office/powerpoint/2010/main" val="2512277340"/>
              </p:ext>
            </p:extLst>
          </p:nvPr>
        </p:nvGraphicFramePr>
        <p:xfrm>
          <a:off x="678747" y="423361"/>
          <a:ext cx="11032068" cy="5723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39015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4000" dirty="0">
                <a:solidFill>
                  <a:schemeClr val="tx1"/>
                </a:solidFill>
              </a:rPr>
            </a:br>
            <a:r>
              <a:rPr lang="en-US" sz="4400" dirty="0">
                <a:solidFill>
                  <a:schemeClr val="tx1"/>
                </a:solidFill>
              </a:rPr>
              <a:t>Transition to </a:t>
            </a:r>
            <a:r>
              <a:rPr lang="en-US" sz="4000" dirty="0">
                <a:solidFill>
                  <a:schemeClr val="tx1"/>
                </a:solidFill>
              </a:rPr>
              <a:t>Housing</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54765085"/>
              </p:ext>
            </p:extLst>
          </p:nvPr>
        </p:nvGraphicFramePr>
        <p:xfrm>
          <a:off x="584200" y="1828800"/>
          <a:ext cx="11034184"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half" idx="4294967295"/>
          </p:nvPr>
        </p:nvSpPr>
        <p:spPr>
          <a:xfrm>
            <a:off x="0" y="2925764"/>
            <a:ext cx="3200400" cy="3379787"/>
          </a:xfrm>
        </p:spPr>
        <p:txBody>
          <a:bodyPr/>
          <a:lstStyle/>
          <a:p>
            <a:r>
              <a:rPr lang="en-US" dirty="0"/>
              <a:t> </a:t>
            </a:r>
          </a:p>
        </p:txBody>
      </p:sp>
      <p:sp>
        <p:nvSpPr>
          <p:cNvPr id="4" name="Slide Number Placeholder 3"/>
          <p:cNvSpPr>
            <a:spLocks noGrp="1"/>
          </p:cNvSpPr>
          <p:nvPr>
            <p:ph type="sldNum" sz="quarter" idx="4294967295"/>
          </p:nvPr>
        </p:nvSpPr>
        <p:spPr>
          <a:xfrm>
            <a:off x="10879667" y="6459539"/>
            <a:ext cx="1312333" cy="365125"/>
          </a:xfrm>
          <a:prstGeom prst="rect">
            <a:avLst/>
          </a:prstGeom>
        </p:spPr>
        <p:txBody>
          <a:bodyPr/>
          <a:lstStyle/>
          <a:p>
            <a:fld id="{4FAB73BC-B049-4115-A692-8D63A059BFB8}" type="slidenum">
              <a:rPr lang="en-US" smtClean="0"/>
              <a:pPr/>
              <a:t>58</a:t>
            </a:fld>
            <a:endParaRPr lang="en-US" dirty="0"/>
          </a:p>
        </p:txBody>
      </p:sp>
      <p:pic>
        <p:nvPicPr>
          <p:cNvPr id="1026" name="Picture 2" descr="http://victoriastrangetherapy.com/wp-content/uploads/2013/03/life-transitions-therapis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1427" y="1"/>
            <a:ext cx="3780573" cy="157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918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286607"/>
            <a:ext cx="10952480" cy="1450757"/>
          </a:xfrm>
        </p:spPr>
        <p:txBody>
          <a:bodyPr/>
          <a:lstStyle/>
          <a:p>
            <a:r>
              <a:rPr lang="en-US" dirty="0"/>
              <a:t>Housing Plan Overview</a:t>
            </a:r>
          </a:p>
        </p:txBody>
      </p:sp>
      <p:sp>
        <p:nvSpPr>
          <p:cNvPr id="3" name="Content Placeholder 2"/>
          <p:cNvSpPr>
            <a:spLocks noGrp="1"/>
          </p:cNvSpPr>
          <p:nvPr>
            <p:ph sz="half" idx="1"/>
          </p:nvPr>
        </p:nvSpPr>
        <p:spPr>
          <a:xfrm>
            <a:off x="203200" y="1845734"/>
            <a:ext cx="6807200" cy="4402666"/>
          </a:xfrm>
        </p:spPr>
        <p:txBody>
          <a:bodyPr>
            <a:normAutofit lnSpcReduction="10000"/>
          </a:bodyPr>
          <a:lstStyle/>
          <a:p>
            <a:pPr marL="341313" indent="-282575">
              <a:buFont typeface="Arial"/>
              <a:buChar char="•"/>
              <a:tabLst>
                <a:tab pos="398463" algn="l"/>
              </a:tabLst>
            </a:pPr>
            <a:r>
              <a:rPr lang="en-US" sz="2800" dirty="0"/>
              <a:t>Guides the work with tenants.</a:t>
            </a:r>
          </a:p>
          <a:p>
            <a:pPr marL="341313" indent="-282575">
              <a:buFont typeface="Arial"/>
              <a:buChar char="•"/>
              <a:tabLst>
                <a:tab pos="398463" algn="l"/>
              </a:tabLst>
            </a:pPr>
            <a:r>
              <a:rPr lang="en-US" sz="2800" dirty="0"/>
              <a:t>Evolves over time.</a:t>
            </a:r>
          </a:p>
          <a:p>
            <a:pPr marL="341313" indent="-282575">
              <a:buFont typeface="Arial"/>
              <a:buChar char="•"/>
              <a:tabLst>
                <a:tab pos="398463" algn="l"/>
              </a:tabLst>
            </a:pPr>
            <a:r>
              <a:rPr lang="en-US" sz="2800" dirty="0"/>
              <a:t>Focused on what matters to tenant.</a:t>
            </a:r>
          </a:p>
          <a:p>
            <a:pPr marL="341313" indent="-282575">
              <a:buFont typeface="Arial"/>
              <a:buChar char="•"/>
              <a:tabLst>
                <a:tab pos="398463" algn="l"/>
              </a:tabLst>
            </a:pPr>
            <a:r>
              <a:rPr lang="en-US" sz="2800" dirty="0"/>
              <a:t>Based on tenant goals</a:t>
            </a:r>
          </a:p>
          <a:p>
            <a:pPr marL="341313" indent="-282575">
              <a:buFont typeface="Arial"/>
              <a:buChar char="•"/>
              <a:tabLst>
                <a:tab pos="398463" algn="l"/>
              </a:tabLst>
            </a:pPr>
            <a:r>
              <a:rPr lang="en-US" sz="2800" dirty="0"/>
              <a:t>Requires on-going assessment</a:t>
            </a:r>
          </a:p>
          <a:p>
            <a:pPr marL="341313" indent="-282575">
              <a:buFont typeface="Arial"/>
              <a:buChar char="•"/>
              <a:tabLst>
                <a:tab pos="398463" algn="l"/>
              </a:tabLst>
            </a:pPr>
            <a:r>
              <a:rPr lang="en-US" sz="2800" dirty="0"/>
              <a:t>Informed by discussions with tenant team, informal supports &amp; community resources.</a:t>
            </a:r>
          </a:p>
          <a:p>
            <a:pPr marL="341313" indent="-282575">
              <a:buFont typeface="Arial"/>
              <a:buChar char="•"/>
              <a:tabLst>
                <a:tab pos="398463" algn="l"/>
              </a:tabLst>
            </a:pPr>
            <a:r>
              <a:rPr lang="en-US" sz="2800" dirty="0"/>
              <a:t>Provides the structure to reach goals &amp;overcome barriers.</a:t>
            </a:r>
          </a:p>
        </p:txBody>
      </p:sp>
      <p:sp>
        <p:nvSpPr>
          <p:cNvPr id="4" name="Slide Number Placeholder 3"/>
          <p:cNvSpPr>
            <a:spLocks noGrp="1"/>
          </p:cNvSpPr>
          <p:nvPr>
            <p:ph type="sldNum" sz="quarter" idx="12"/>
          </p:nvPr>
        </p:nvSpPr>
        <p:spPr/>
        <p:txBody>
          <a:bodyPr/>
          <a:lstStyle/>
          <a:p>
            <a:fld id="{4FAB73BC-B049-4115-A692-8D63A059BFB8}" type="slidenum">
              <a:rPr lang="en-US" smtClean="0"/>
              <a:pPr/>
              <a:t>59</a:t>
            </a:fld>
            <a:endParaRPr lang="en-US" dirty="0"/>
          </a:p>
        </p:txBody>
      </p:sp>
      <p:pic>
        <p:nvPicPr>
          <p:cNvPr id="11" name="Content Placeholder 10"/>
          <p:cNvPicPr>
            <a:picLocks noGrp="1" noChangeAspect="1"/>
          </p:cNvPicPr>
          <p:nvPr>
            <p:ph sz="half" idx="2"/>
          </p:nvPr>
        </p:nvPicPr>
        <p:blipFill rotWithShape="1">
          <a:blip r:embed="rId2"/>
          <a:srcRect l="21984" r="21956"/>
          <a:stretch/>
        </p:blipFill>
        <p:spPr>
          <a:xfrm>
            <a:off x="7127853" y="2438403"/>
            <a:ext cx="5049425" cy="2775891"/>
          </a:xfrm>
        </p:spPr>
      </p:pic>
    </p:spTree>
    <p:extLst>
      <p:ext uri="{BB962C8B-B14F-4D97-AF65-F5344CB8AC3E}">
        <p14:creationId xmlns:p14="http://schemas.microsoft.com/office/powerpoint/2010/main" val="2912157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normAutofit/>
          </a:bodyPr>
          <a:lstStyle/>
          <a:p>
            <a:pPr eaLnBrk="1" hangingPunct="1"/>
            <a:r>
              <a:rPr lang="en-US" sz="4400" dirty="0"/>
              <a:t>Learning Objectives (3)</a:t>
            </a:r>
          </a:p>
        </p:txBody>
      </p:sp>
      <p:sp>
        <p:nvSpPr>
          <p:cNvPr id="2" name="Content Placeholder 1"/>
          <p:cNvSpPr>
            <a:spLocks noGrp="1"/>
          </p:cNvSpPr>
          <p:nvPr>
            <p:ph idx="1"/>
          </p:nvPr>
        </p:nvSpPr>
        <p:spPr>
          <a:xfrm>
            <a:off x="1097280" y="1845734"/>
            <a:ext cx="10058400" cy="4438876"/>
          </a:xfrm>
        </p:spPr>
        <p:txBody>
          <a:bodyPr>
            <a:normAutofit/>
          </a:bodyPr>
          <a:lstStyle/>
          <a:p>
            <a:r>
              <a:rPr lang="en-US" sz="2400" dirty="0"/>
              <a:t>Increase knowledge and skills in the following areas:</a:t>
            </a:r>
          </a:p>
          <a:p>
            <a:r>
              <a:rPr lang="en-US" sz="2400" b="1" dirty="0"/>
              <a:t>Other Program Design &amp; Practice Issues</a:t>
            </a:r>
            <a:endParaRPr lang="en-US" sz="2400" dirty="0"/>
          </a:p>
          <a:p>
            <a:pPr marL="336550" lvl="0" indent="-220663">
              <a:buFont typeface="Arial"/>
              <a:buChar char="•"/>
            </a:pPr>
            <a:r>
              <a:rPr lang="en-US" sz="2400" dirty="0"/>
              <a:t>Conducting street outreach in a manner that supports client and staff safety, including working with people about whom you may feel fearful </a:t>
            </a:r>
          </a:p>
          <a:p>
            <a:pPr marL="336550" lvl="0" indent="-220663">
              <a:buFont typeface="Arial"/>
              <a:buChar char="•"/>
            </a:pPr>
            <a:r>
              <a:rPr lang="en-US" sz="2400" dirty="0"/>
              <a:t>Ensuring an outreach strategy across a large geographic area that coordinates with community partners to identify unsheltered people, including those who may not wish to be found, and establishes predictable times and locations where outreach workers are accessible</a:t>
            </a:r>
          </a:p>
          <a:p>
            <a:pPr marL="336550" lvl="0" indent="-220663">
              <a:buFont typeface="Arial"/>
              <a:buChar char="•"/>
            </a:pPr>
            <a:r>
              <a:rPr lang="en-US" sz="2400" dirty="0"/>
              <a:t>Documenting services when working outside and/or with people who cannot tolerate long forms</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6</a:t>
            </a:fld>
            <a:endParaRPr lang="en-US" dirty="0"/>
          </a:p>
        </p:txBody>
      </p:sp>
      <p:pic>
        <p:nvPicPr>
          <p:cNvPr id="6" name="Content Placeholder 5"/>
          <p:cNvPicPr>
            <a:picLocks noGrp="1"/>
          </p:cNvPicPr>
          <p:nvPr/>
        </p:nvPicPr>
        <p:blipFill rotWithShape="1">
          <a:blip r:embed="rId3">
            <a:extLst>
              <a:ext uri="{28A0092B-C50C-407E-A947-70E740481C1C}">
                <a14:useLocalDpi xmlns:a14="http://schemas.microsoft.com/office/drawing/2010/main" val="0"/>
              </a:ext>
            </a:extLst>
          </a:blip>
          <a:srcRect l="-103" r="16721"/>
          <a:stretch/>
        </p:blipFill>
        <p:spPr bwMode="auto">
          <a:xfrm>
            <a:off x="8294319" y="406918"/>
            <a:ext cx="3018812" cy="2340170"/>
          </a:xfrm>
          <a:prstGeom prst="rect">
            <a:avLst/>
          </a:prstGeom>
          <a:noFill/>
          <a:ln>
            <a:noFill/>
          </a:ln>
        </p:spPr>
      </p:pic>
    </p:spTree>
    <p:extLst>
      <p:ext uri="{BB962C8B-B14F-4D97-AF65-F5344CB8AC3E}">
        <p14:creationId xmlns:p14="http://schemas.microsoft.com/office/powerpoint/2010/main" val="27923093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6607"/>
            <a:ext cx="10546080" cy="1450757"/>
          </a:xfrm>
        </p:spPr>
        <p:txBody>
          <a:bodyPr/>
          <a:lstStyle/>
          <a:p>
            <a:r>
              <a:rPr lang="en-US" dirty="0"/>
              <a:t>Getting Started</a:t>
            </a:r>
          </a:p>
        </p:txBody>
      </p:sp>
      <p:sp>
        <p:nvSpPr>
          <p:cNvPr id="3" name="Content Placeholder 2"/>
          <p:cNvSpPr>
            <a:spLocks noGrp="1"/>
          </p:cNvSpPr>
          <p:nvPr>
            <p:ph sz="half" idx="1"/>
          </p:nvPr>
        </p:nvSpPr>
        <p:spPr>
          <a:xfrm>
            <a:off x="406400" y="2057400"/>
            <a:ext cx="6502400" cy="4326466"/>
          </a:xfrm>
          <a:solidFill>
            <a:schemeClr val="accent1">
              <a:lumMod val="40000"/>
              <a:lumOff val="60000"/>
            </a:schemeClr>
          </a:solidFill>
        </p:spPr>
        <p:txBody>
          <a:bodyPr>
            <a:normAutofit/>
          </a:bodyPr>
          <a:lstStyle/>
          <a:p>
            <a:pPr lvl="1">
              <a:buFont typeface="Arial" panose="020B0604020202020204" pitchFamily="34" charset="0"/>
              <a:buChar char="•"/>
            </a:pPr>
            <a:r>
              <a:rPr lang="en-US" sz="2600" u="sng" dirty="0"/>
              <a:t>Begin with basic needs:</a:t>
            </a:r>
          </a:p>
          <a:p>
            <a:pPr lvl="2">
              <a:buFont typeface="Wingdings" charset="2"/>
              <a:buChar char="ü"/>
            </a:pPr>
            <a:r>
              <a:rPr lang="en-US" sz="2200" dirty="0"/>
              <a:t>Transportation, money, food, pain relief</a:t>
            </a:r>
          </a:p>
          <a:p>
            <a:pPr lvl="1">
              <a:buFont typeface="Arial" panose="020B0604020202020204" pitchFamily="34" charset="0"/>
              <a:buChar char="•"/>
            </a:pPr>
            <a:r>
              <a:rPr lang="en-US" sz="2600" u="sng" dirty="0"/>
              <a:t>Focus on simple needs:</a:t>
            </a:r>
          </a:p>
          <a:p>
            <a:pPr marL="630238" lvl="1" indent="-182563">
              <a:buFont typeface="Wingdings" charset="2"/>
              <a:buChar char="ü"/>
            </a:pPr>
            <a:r>
              <a:rPr lang="en-US" sz="2600" dirty="0"/>
              <a:t>Develops trust </a:t>
            </a:r>
          </a:p>
          <a:p>
            <a:pPr marL="630238" lvl="1" indent="-182563">
              <a:buFont typeface="Wingdings" charset="2"/>
              <a:buChar char="ü"/>
            </a:pPr>
            <a:r>
              <a:rPr lang="en-US" sz="2600" dirty="0"/>
              <a:t>Provides opportunity to define roles</a:t>
            </a:r>
          </a:p>
          <a:p>
            <a:pPr marL="630238" lvl="1" indent="-182563">
              <a:buFont typeface="Wingdings" charset="2"/>
              <a:buChar char="ü"/>
            </a:pPr>
            <a:r>
              <a:rPr lang="en-US" sz="2600" dirty="0"/>
              <a:t>Allows tenant to talk about experiences</a:t>
            </a:r>
          </a:p>
          <a:p>
            <a:pPr marL="630238" lvl="1" indent="-182563">
              <a:buFont typeface="Wingdings" charset="2"/>
              <a:buChar char="ü"/>
            </a:pPr>
            <a:r>
              <a:rPr lang="en-US" sz="2600" dirty="0"/>
              <a:t>Sets tone &amp; structure for future work</a:t>
            </a:r>
          </a:p>
          <a:p>
            <a:pPr lvl="1">
              <a:buFont typeface="Arial" panose="020B0604020202020204" pitchFamily="34" charset="0"/>
              <a:buChar char="•"/>
            </a:pPr>
            <a:endParaRPr lang="en-US" sz="2600"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60</a:t>
            </a:fld>
            <a:endParaRPr lang="en-US" dirty="0"/>
          </a:p>
        </p:txBody>
      </p:sp>
      <p:pic>
        <p:nvPicPr>
          <p:cNvPr id="6" name="Content Placeholder 4"/>
          <p:cNvPicPr>
            <a:picLocks noGrp="1" noChangeAspect="1"/>
          </p:cNvPicPr>
          <p:nvPr>
            <p:ph sz="half" idx="2"/>
          </p:nvPr>
        </p:nvPicPr>
        <p:blipFill rotWithShape="1">
          <a:blip r:embed="rId2"/>
          <a:srcRect l="8132" t="1364" r="13374" b="10965"/>
          <a:stretch/>
        </p:blipFill>
        <p:spPr>
          <a:xfrm>
            <a:off x="7033944" y="2554871"/>
            <a:ext cx="4956117" cy="2365078"/>
          </a:xfrm>
        </p:spPr>
      </p:pic>
    </p:spTree>
    <p:extLst>
      <p:ext uri="{BB962C8B-B14F-4D97-AF65-F5344CB8AC3E}">
        <p14:creationId xmlns:p14="http://schemas.microsoft.com/office/powerpoint/2010/main" val="27226166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Progressing</a:t>
            </a:r>
          </a:p>
        </p:txBody>
      </p:sp>
      <p:sp>
        <p:nvSpPr>
          <p:cNvPr id="3" name="Content Placeholder 2"/>
          <p:cNvSpPr>
            <a:spLocks noGrp="1"/>
          </p:cNvSpPr>
          <p:nvPr>
            <p:ph idx="1"/>
          </p:nvPr>
        </p:nvSpPr>
        <p:spPr/>
        <p:txBody>
          <a:bodyPr>
            <a:normAutofit/>
          </a:bodyPr>
          <a:lstStyle/>
          <a:p>
            <a:pPr lvl="1">
              <a:buFont typeface="Arial" panose="020B0604020202020204" pitchFamily="34" charset="0"/>
              <a:buChar char="•"/>
            </a:pPr>
            <a:r>
              <a:rPr lang="en-US" sz="3200" dirty="0"/>
              <a:t>Progress to more complicated tasks: </a:t>
            </a:r>
          </a:p>
          <a:p>
            <a:pPr marL="630238" lvl="1" indent="-182563">
              <a:buFont typeface="Wingdings" charset="2"/>
              <a:buChar char="ü"/>
            </a:pPr>
            <a:r>
              <a:rPr lang="en-US" sz="2800" dirty="0"/>
              <a:t>Housing, family, connections to services, employment</a:t>
            </a:r>
          </a:p>
          <a:p>
            <a:pPr lvl="1">
              <a:buFont typeface="Arial"/>
              <a:buChar char="•"/>
            </a:pPr>
            <a:r>
              <a:rPr lang="en-US" sz="3200" dirty="0"/>
              <a:t>Connect short-term work to dreams and aspirations.</a:t>
            </a:r>
          </a:p>
        </p:txBody>
      </p:sp>
      <p:sp>
        <p:nvSpPr>
          <p:cNvPr id="4" name="Slide Number Placeholder 3"/>
          <p:cNvSpPr>
            <a:spLocks noGrp="1"/>
          </p:cNvSpPr>
          <p:nvPr>
            <p:ph type="sldNum" sz="quarter" idx="12"/>
          </p:nvPr>
        </p:nvSpPr>
        <p:spPr/>
        <p:txBody>
          <a:bodyPr/>
          <a:lstStyle/>
          <a:p>
            <a:fld id="{4FAB73BC-B049-4115-A692-8D63A059BFB8}" type="slidenum">
              <a:rPr lang="en-US" smtClean="0"/>
              <a:pPr/>
              <a:t>61</a:t>
            </a:fld>
            <a:endParaRPr lang="en-US" dirty="0"/>
          </a:p>
        </p:txBody>
      </p:sp>
      <p:pic>
        <p:nvPicPr>
          <p:cNvPr id="6" name="Content Placeholder 5"/>
          <p:cNvPicPr>
            <a:picLocks noGrp="1" noChangeAspect="1"/>
          </p:cNvPicPr>
          <p:nvPr>
            <p:ph sz="half" idx="4294967295"/>
          </p:nvPr>
        </p:nvPicPr>
        <p:blipFill rotWithShape="1">
          <a:blip r:embed="rId2"/>
          <a:srcRect l="1" t="990" r="-9689"/>
          <a:stretch/>
        </p:blipFill>
        <p:spPr>
          <a:xfrm>
            <a:off x="5689600" y="3810023"/>
            <a:ext cx="5080000" cy="2403633"/>
          </a:xfrm>
        </p:spPr>
      </p:pic>
    </p:spTree>
    <p:extLst>
      <p:ext uri="{BB962C8B-B14F-4D97-AF65-F5344CB8AC3E}">
        <p14:creationId xmlns:p14="http://schemas.microsoft.com/office/powerpoint/2010/main" val="41960566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a:t>
            </a:r>
          </a:p>
        </p:txBody>
      </p:sp>
      <p:sp>
        <p:nvSpPr>
          <p:cNvPr id="3" name="Content Placeholder 2"/>
          <p:cNvSpPr>
            <a:spLocks noGrp="1"/>
          </p:cNvSpPr>
          <p:nvPr>
            <p:ph sz="half" idx="1"/>
          </p:nvPr>
        </p:nvSpPr>
        <p:spPr>
          <a:xfrm>
            <a:off x="1097292" y="1845734"/>
            <a:ext cx="6319521" cy="4023360"/>
          </a:xfrm>
        </p:spPr>
        <p:txBody>
          <a:bodyPr>
            <a:normAutofit lnSpcReduction="10000"/>
          </a:bodyPr>
          <a:lstStyle/>
          <a:p>
            <a:pPr lvl="1">
              <a:buFont typeface="Arial" panose="020B0604020202020204" pitchFamily="34" charset="0"/>
              <a:buChar char="•"/>
            </a:pPr>
            <a:r>
              <a:rPr lang="en-US" sz="2600" dirty="0"/>
              <a:t>Process not an event.</a:t>
            </a:r>
          </a:p>
          <a:p>
            <a:pPr lvl="1">
              <a:buFont typeface="Arial" panose="020B0604020202020204" pitchFamily="34" charset="0"/>
              <a:buChar char="•"/>
            </a:pPr>
            <a:r>
              <a:rPr lang="en-US" sz="2600" dirty="0"/>
              <a:t>Requires trust that offering information will lead to needed services/resources.</a:t>
            </a:r>
          </a:p>
          <a:p>
            <a:pPr lvl="1">
              <a:buFont typeface="Arial" panose="020B0604020202020204" pitchFamily="34" charset="0"/>
              <a:buChar char="•"/>
            </a:pPr>
            <a:r>
              <a:rPr lang="en-US" sz="2600" dirty="0"/>
              <a:t>Allow the information to unfold over time.</a:t>
            </a:r>
          </a:p>
          <a:p>
            <a:pPr lvl="1">
              <a:buFont typeface="Arial" panose="020B0604020202020204" pitchFamily="34" charset="0"/>
              <a:buChar char="•"/>
            </a:pPr>
            <a:r>
              <a:rPr lang="en-US" sz="2600" dirty="0"/>
              <a:t>As each client experiences challenges and progress, the assessment will deepen.</a:t>
            </a:r>
          </a:p>
          <a:p>
            <a:pPr lvl="1">
              <a:buFont typeface="Arial" panose="020B0604020202020204" pitchFamily="34" charset="0"/>
              <a:buChar char="•"/>
            </a:pPr>
            <a:r>
              <a:rPr lang="en-US" sz="2600" dirty="0"/>
              <a:t>The work as an outreach worker provides unique information about how each person lives, what their dreams are, who their connections are, how they look when decompensated</a:t>
            </a:r>
          </a:p>
        </p:txBody>
      </p:sp>
      <p:pic>
        <p:nvPicPr>
          <p:cNvPr id="8" name="Content Placeholder 7"/>
          <p:cNvPicPr>
            <a:picLocks noGrp="1" noChangeAspect="1"/>
          </p:cNvPicPr>
          <p:nvPr>
            <p:ph sz="half" idx="2"/>
          </p:nvPr>
        </p:nvPicPr>
        <p:blipFill rotWithShape="1">
          <a:blip r:embed="rId2"/>
          <a:srcRect l="-88776" t="-31601" r="-34692" b="-57711"/>
          <a:stretch/>
        </p:blipFill>
        <p:spPr>
          <a:xfrm>
            <a:off x="4981903" y="1971859"/>
            <a:ext cx="7735614" cy="4023360"/>
          </a:xfrm>
        </p:spPr>
      </p:pic>
      <p:sp>
        <p:nvSpPr>
          <p:cNvPr id="4" name="Slide Number Placeholder 3"/>
          <p:cNvSpPr>
            <a:spLocks noGrp="1"/>
          </p:cNvSpPr>
          <p:nvPr>
            <p:ph type="sldNum" sz="quarter" idx="12"/>
          </p:nvPr>
        </p:nvSpPr>
        <p:spPr/>
        <p:txBody>
          <a:bodyPr/>
          <a:lstStyle/>
          <a:p>
            <a:fld id="{4FAB73BC-B049-4115-A692-8D63A059BFB8}" type="slidenum">
              <a:rPr lang="en-US" smtClean="0"/>
              <a:pPr/>
              <a:t>62</a:t>
            </a:fld>
            <a:endParaRPr lang="en-US" dirty="0"/>
          </a:p>
        </p:txBody>
      </p:sp>
    </p:spTree>
    <p:extLst>
      <p:ext uri="{BB962C8B-B14F-4D97-AF65-F5344CB8AC3E}">
        <p14:creationId xmlns:p14="http://schemas.microsoft.com/office/powerpoint/2010/main" val="2388984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Domains</a:t>
            </a:r>
          </a:p>
        </p:txBody>
      </p:sp>
      <p:sp>
        <p:nvSpPr>
          <p:cNvPr id="3" name="Content Placeholder 2"/>
          <p:cNvSpPr>
            <a:spLocks noGrp="1"/>
          </p:cNvSpPr>
          <p:nvPr>
            <p:ph sz="half" idx="1"/>
          </p:nvPr>
        </p:nvSpPr>
        <p:spPr/>
        <p:style>
          <a:lnRef idx="1">
            <a:schemeClr val="accent1"/>
          </a:lnRef>
          <a:fillRef idx="2">
            <a:schemeClr val="accent1"/>
          </a:fillRef>
          <a:effectRef idx="1">
            <a:schemeClr val="accent1"/>
          </a:effectRef>
          <a:fontRef idx="minor">
            <a:schemeClr val="dk1"/>
          </a:fontRef>
        </p:style>
        <p:txBody>
          <a:bodyPr>
            <a:normAutofit/>
          </a:bodyPr>
          <a:lstStyle/>
          <a:p>
            <a:pPr lvl="1">
              <a:buFont typeface="Arial" panose="020B0604020202020204" pitchFamily="34" charset="0"/>
              <a:buChar char="•"/>
            </a:pPr>
            <a:r>
              <a:rPr lang="en-US" sz="2600" dirty="0"/>
              <a:t>Tenant Information</a:t>
            </a:r>
          </a:p>
          <a:p>
            <a:pPr lvl="1">
              <a:buFont typeface="Arial" panose="020B0604020202020204" pitchFamily="34" charset="0"/>
              <a:buChar char="•"/>
            </a:pPr>
            <a:r>
              <a:rPr lang="en-US" sz="2600" dirty="0"/>
              <a:t>Housing and Homelessness History and Information</a:t>
            </a:r>
          </a:p>
          <a:p>
            <a:pPr lvl="1">
              <a:buFont typeface="Arial" panose="020B0604020202020204" pitchFamily="34" charset="0"/>
              <a:buChar char="•"/>
            </a:pPr>
            <a:r>
              <a:rPr lang="en-US" sz="2600" dirty="0"/>
              <a:t>Life Skills</a:t>
            </a:r>
          </a:p>
          <a:p>
            <a:pPr lvl="1">
              <a:buFont typeface="Arial" panose="020B0604020202020204" pitchFamily="34" charset="0"/>
              <a:buChar char="•"/>
            </a:pPr>
            <a:r>
              <a:rPr lang="en-US" sz="2600" dirty="0"/>
              <a:t>Employment and Education</a:t>
            </a:r>
          </a:p>
          <a:p>
            <a:pPr lvl="1">
              <a:buFont typeface="Arial" panose="020B0604020202020204" pitchFamily="34" charset="0"/>
              <a:buChar char="•"/>
            </a:pPr>
            <a:r>
              <a:rPr lang="en-US" sz="2600" dirty="0"/>
              <a:t>Health </a:t>
            </a:r>
          </a:p>
          <a:p>
            <a:pPr lvl="1">
              <a:buFont typeface="Arial" panose="020B0604020202020204" pitchFamily="34" charset="0"/>
              <a:buChar char="•"/>
            </a:pPr>
            <a:r>
              <a:rPr lang="en-US" sz="2600" dirty="0"/>
              <a:t>Behavioral Health, Substance Use and Trauma</a:t>
            </a:r>
          </a:p>
          <a:p>
            <a:pPr lvl="1">
              <a:buFont typeface="Arial" panose="020B0604020202020204" pitchFamily="34" charset="0"/>
              <a:buChar char="•"/>
            </a:pPr>
            <a:endParaRPr lang="en-US" sz="2600" dirty="0"/>
          </a:p>
          <a:p>
            <a:pPr lvl="1">
              <a:buFont typeface="Arial" panose="020B0604020202020204" pitchFamily="34" charset="0"/>
              <a:buChar char="•"/>
            </a:pPr>
            <a:endParaRPr lang="en-US" sz="2600" dirty="0"/>
          </a:p>
        </p:txBody>
      </p:sp>
      <p:sp>
        <p:nvSpPr>
          <p:cNvPr id="5" name="Content Placeholder 4"/>
          <p:cNvSpPr>
            <a:spLocks noGrp="1"/>
          </p:cNvSpPr>
          <p:nvPr>
            <p:ph sz="half" idx="2"/>
          </p:nvPr>
        </p:nvSpPr>
        <p:spPr/>
        <p:style>
          <a:lnRef idx="1">
            <a:schemeClr val="accent1"/>
          </a:lnRef>
          <a:fillRef idx="2">
            <a:schemeClr val="accent1"/>
          </a:fillRef>
          <a:effectRef idx="1">
            <a:schemeClr val="accent1"/>
          </a:effectRef>
          <a:fontRef idx="minor">
            <a:schemeClr val="dk1"/>
          </a:fontRef>
        </p:style>
        <p:txBody>
          <a:bodyPr>
            <a:normAutofit/>
          </a:bodyPr>
          <a:lstStyle/>
          <a:p>
            <a:pPr lvl="1">
              <a:spcAft>
                <a:spcPts val="600"/>
              </a:spcAft>
              <a:buFont typeface="Arial" panose="020B0604020202020204" pitchFamily="34" charset="0"/>
              <a:buChar char="•"/>
            </a:pPr>
            <a:r>
              <a:rPr lang="en-US" sz="2600" dirty="0"/>
              <a:t>Financial Resources and Obligations</a:t>
            </a:r>
          </a:p>
          <a:p>
            <a:pPr lvl="1">
              <a:spcAft>
                <a:spcPts val="600"/>
              </a:spcAft>
              <a:buFont typeface="Arial" panose="020B0604020202020204" pitchFamily="34" charset="0"/>
              <a:buChar char="•"/>
            </a:pPr>
            <a:r>
              <a:rPr lang="en-US" sz="2600" dirty="0"/>
              <a:t>Legal Involvement</a:t>
            </a:r>
          </a:p>
          <a:p>
            <a:pPr lvl="1">
              <a:spcAft>
                <a:spcPts val="600"/>
              </a:spcAft>
              <a:buFont typeface="Arial" panose="020B0604020202020204" pitchFamily="34" charset="0"/>
              <a:buChar char="•"/>
            </a:pPr>
            <a:r>
              <a:rPr lang="en-US" sz="2600" dirty="0"/>
              <a:t>Services Resources</a:t>
            </a:r>
          </a:p>
          <a:p>
            <a:pPr lvl="1">
              <a:spcAft>
                <a:spcPts val="600"/>
              </a:spcAft>
              <a:buFont typeface="Arial" panose="020B0604020202020204" pitchFamily="34" charset="0"/>
              <a:buChar char="•"/>
            </a:pPr>
            <a:r>
              <a:rPr lang="en-US" sz="2600" dirty="0"/>
              <a:t>Natural Supports</a:t>
            </a:r>
          </a:p>
          <a:p>
            <a:pPr lvl="1">
              <a:spcAft>
                <a:spcPts val="600"/>
              </a:spcAft>
              <a:buFont typeface="Arial" panose="020B0604020202020204" pitchFamily="34" charset="0"/>
              <a:buChar char="•"/>
            </a:pPr>
            <a:r>
              <a:rPr lang="en-US" sz="2600" dirty="0"/>
              <a:t>Interests and Hobbies</a:t>
            </a:r>
          </a:p>
          <a:p>
            <a:pPr lvl="1">
              <a:spcAft>
                <a:spcPts val="600"/>
              </a:spcAft>
              <a:buFont typeface="Arial" panose="020B0604020202020204" pitchFamily="34" charset="0"/>
              <a:buChar char="•"/>
            </a:pPr>
            <a:r>
              <a:rPr lang="en-US" sz="2600" dirty="0"/>
              <a:t>Strengths and Barriers to Accessing resources</a:t>
            </a:r>
          </a:p>
          <a:p>
            <a:pPr lvl="1">
              <a:spcAft>
                <a:spcPts val="600"/>
              </a:spcAft>
              <a:buFont typeface="Arial" panose="020B0604020202020204" pitchFamily="34" charset="0"/>
              <a:buChar char="•"/>
            </a:pPr>
            <a:r>
              <a:rPr lang="en-US" sz="2600" dirty="0"/>
              <a:t>Summary</a:t>
            </a:r>
          </a:p>
        </p:txBody>
      </p:sp>
      <p:sp>
        <p:nvSpPr>
          <p:cNvPr id="4" name="Slide Number Placeholder 3"/>
          <p:cNvSpPr>
            <a:spLocks noGrp="1"/>
          </p:cNvSpPr>
          <p:nvPr>
            <p:ph type="sldNum" sz="quarter" idx="12"/>
          </p:nvPr>
        </p:nvSpPr>
        <p:spPr/>
        <p:txBody>
          <a:bodyPr/>
          <a:lstStyle/>
          <a:p>
            <a:fld id="{4FAB73BC-B049-4115-A692-8D63A059BFB8}" type="slidenum">
              <a:rPr lang="en-US" smtClean="0"/>
              <a:pPr/>
              <a:t>63</a:t>
            </a:fld>
            <a:endParaRPr lang="en-US" dirty="0"/>
          </a:p>
        </p:txBody>
      </p:sp>
    </p:spTree>
    <p:extLst>
      <p:ext uri="{BB962C8B-B14F-4D97-AF65-F5344CB8AC3E}">
        <p14:creationId xmlns:p14="http://schemas.microsoft.com/office/powerpoint/2010/main" val="6479241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a:t>Assess Housing and Homeless History</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574773134"/>
              </p:ext>
            </p:extLst>
          </p:nvPr>
        </p:nvGraphicFramePr>
        <p:xfrm>
          <a:off x="1096964" y="1846264"/>
          <a:ext cx="5710237" cy="4402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Content Placeholder 6"/>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7178040" y="2232025"/>
            <a:ext cx="3017520" cy="3251200"/>
          </a:xfrm>
        </p:spPr>
      </p:pic>
      <p:sp>
        <p:nvSpPr>
          <p:cNvPr id="3" name="Slide Number Placeholder 2"/>
          <p:cNvSpPr>
            <a:spLocks noGrp="1"/>
          </p:cNvSpPr>
          <p:nvPr>
            <p:ph type="sldNum" sz="quarter" idx="4294967295"/>
          </p:nvPr>
        </p:nvSpPr>
        <p:spPr>
          <a:xfrm>
            <a:off x="9900472" y="6459805"/>
            <a:ext cx="1312025" cy="365125"/>
          </a:xfrm>
          <a:prstGeom prst="rect">
            <a:avLst/>
          </a:prstGeom>
        </p:spPr>
        <p:txBody>
          <a:bodyPr/>
          <a:lstStyle/>
          <a:p>
            <a:fld id="{C2DA0C39-7C8B-4188-AE52-1E26AAB2D1D9}"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3317649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860166296"/>
              </p:ext>
            </p:extLst>
          </p:nvPr>
        </p:nvGraphicFramePr>
        <p:xfrm>
          <a:off x="609600" y="1527246"/>
          <a:ext cx="10972800" cy="4479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9900470" y="6459803"/>
            <a:ext cx="1312025" cy="365125"/>
          </a:xfrm>
          <a:prstGeom prst="rect">
            <a:avLst/>
          </a:prstGeom>
        </p:spPr>
        <p:txBody>
          <a:bodyPr/>
          <a:lstStyle/>
          <a:p>
            <a:fld id="{C2DA0C39-7C8B-4188-AE52-1E26AAB2D1D9}" type="slidenum">
              <a:rPr lang="en-US" smtClean="0">
                <a:solidFill>
                  <a:prstClr val="black"/>
                </a:solidFill>
              </a:rPr>
              <a:pPr/>
              <a:t>65</a:t>
            </a:fld>
            <a:endParaRPr lang="en-US" dirty="0">
              <a:solidFill>
                <a:prstClr val="black"/>
              </a:solidFill>
            </a:endParaRPr>
          </a:p>
        </p:txBody>
      </p:sp>
      <p:sp>
        <p:nvSpPr>
          <p:cNvPr id="2" name="Title 1"/>
          <p:cNvSpPr>
            <a:spLocks noGrp="1"/>
          </p:cNvSpPr>
          <p:nvPr>
            <p:ph type="title"/>
          </p:nvPr>
        </p:nvSpPr>
        <p:spPr>
          <a:xfrm>
            <a:off x="406400" y="381000"/>
            <a:ext cx="11379200" cy="758952"/>
          </a:xfrm>
        </p:spPr>
        <p:txBody>
          <a:bodyPr>
            <a:normAutofit/>
          </a:bodyPr>
          <a:lstStyle/>
          <a:p>
            <a:r>
              <a:rPr lang="en-US" dirty="0"/>
              <a:t>Financial Needs/Requirements</a:t>
            </a:r>
          </a:p>
        </p:txBody>
      </p:sp>
    </p:spTree>
    <p:extLst>
      <p:ext uri="{BB962C8B-B14F-4D97-AF65-F5344CB8AC3E}">
        <p14:creationId xmlns:p14="http://schemas.microsoft.com/office/powerpoint/2010/main" val="3665155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FAB73BC-B049-4115-A692-8D63A059BFB8}" type="slidenum">
              <a:rPr lang="en-US" smtClean="0"/>
              <a:pPr/>
              <a:t>66</a:t>
            </a:fld>
            <a:endParaRPr lang="en-US" dirty="0"/>
          </a:p>
        </p:txBody>
      </p:sp>
      <p:sp>
        <p:nvSpPr>
          <p:cNvPr id="6" name="TextBox 5"/>
          <p:cNvSpPr txBox="1"/>
          <p:nvPr/>
        </p:nvSpPr>
        <p:spPr>
          <a:xfrm>
            <a:off x="914400" y="762000"/>
            <a:ext cx="10363200" cy="1200328"/>
          </a:xfrm>
          <a:prstGeom prst="rect">
            <a:avLst/>
          </a:prstGeom>
          <a:noFill/>
        </p:spPr>
        <p:txBody>
          <a:bodyPr wrap="square" rtlCol="0">
            <a:spAutoFit/>
          </a:bodyPr>
          <a:lstStyle/>
          <a:p>
            <a:pPr algn="ctr"/>
            <a:r>
              <a:rPr lang="en-US" sz="2400" dirty="0"/>
              <a:t>“The plan provides hope and fosters a sense of accomplishment by breaking a seemingly over-whelming journey into manageable steps both for the provider and the person being served.”</a:t>
            </a:r>
          </a:p>
        </p:txBody>
      </p:sp>
      <p:pic>
        <p:nvPicPr>
          <p:cNvPr id="7" name="Picture 6"/>
          <p:cNvPicPr>
            <a:picLocks noChangeAspect="1"/>
          </p:cNvPicPr>
          <p:nvPr/>
        </p:nvPicPr>
        <p:blipFill>
          <a:blip r:embed="rId2"/>
          <a:stretch>
            <a:fillRect/>
          </a:stretch>
        </p:blipFill>
        <p:spPr>
          <a:xfrm>
            <a:off x="2743200" y="2514615"/>
            <a:ext cx="6807200" cy="3843833"/>
          </a:xfrm>
          <a:prstGeom prst="rect">
            <a:avLst/>
          </a:prstGeom>
        </p:spPr>
      </p:pic>
      <p:sp>
        <p:nvSpPr>
          <p:cNvPr id="8" name="TextBox 7"/>
          <p:cNvSpPr txBox="1"/>
          <p:nvPr/>
        </p:nvSpPr>
        <p:spPr>
          <a:xfrm>
            <a:off x="3149600" y="6480395"/>
            <a:ext cx="7620000" cy="369332"/>
          </a:xfrm>
          <a:prstGeom prst="rect">
            <a:avLst/>
          </a:prstGeom>
          <a:noFill/>
        </p:spPr>
        <p:txBody>
          <a:bodyPr wrap="square" rtlCol="0">
            <a:spAutoFit/>
          </a:bodyPr>
          <a:lstStyle/>
          <a:p>
            <a:r>
              <a:rPr lang="en-US" dirty="0"/>
              <a:t>Tandora, J. Miller, M., Davidson L (2012)</a:t>
            </a:r>
          </a:p>
        </p:txBody>
      </p:sp>
    </p:spTree>
    <p:extLst>
      <p:ext uri="{BB962C8B-B14F-4D97-AF65-F5344CB8AC3E}">
        <p14:creationId xmlns:p14="http://schemas.microsoft.com/office/powerpoint/2010/main" val="18923374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792798973"/>
              </p:ext>
            </p:extLst>
          </p:nvPr>
        </p:nvGraphicFramePr>
        <p:xfrm>
          <a:off x="304800" y="1933222"/>
          <a:ext cx="11684000" cy="41167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458" name="Title 1"/>
          <p:cNvSpPr>
            <a:spLocks noGrp="1"/>
          </p:cNvSpPr>
          <p:nvPr>
            <p:ph type="title"/>
          </p:nvPr>
        </p:nvSpPr>
        <p:spPr>
          <a:xfrm>
            <a:off x="1139238" y="978050"/>
            <a:ext cx="10270463" cy="627796"/>
          </a:xfrm>
        </p:spPr>
        <p:txBody>
          <a:bodyPr>
            <a:normAutofit/>
          </a:bodyPr>
          <a:lstStyle/>
          <a:p>
            <a:r>
              <a:rPr lang="en-US" sz="3600" dirty="0">
                <a:solidFill>
                  <a:schemeClr val="tx1"/>
                </a:solidFill>
              </a:rPr>
              <a:t>Developing a Housing Plan</a:t>
            </a:r>
            <a:r>
              <a:rPr lang="en-US" sz="3600" dirty="0">
                <a:solidFill>
                  <a:schemeClr val="bg1"/>
                </a:solidFill>
              </a:rPr>
              <a:t>ning</a:t>
            </a:r>
          </a:p>
        </p:txBody>
      </p:sp>
      <p:sp>
        <p:nvSpPr>
          <p:cNvPr id="2" name="Slide Number Placeholder 1"/>
          <p:cNvSpPr>
            <a:spLocks noGrp="1"/>
          </p:cNvSpPr>
          <p:nvPr>
            <p:ph type="sldNum" sz="quarter" idx="4294967295"/>
          </p:nvPr>
        </p:nvSpPr>
        <p:spPr>
          <a:xfrm>
            <a:off x="9900480" y="6459817"/>
            <a:ext cx="1312025" cy="365125"/>
          </a:xfrm>
          <a:prstGeom prst="rect">
            <a:avLst/>
          </a:prstGeom>
        </p:spPr>
        <p:txBody>
          <a:bodyPr/>
          <a:lstStyle/>
          <a:p>
            <a:fld id="{4FAB73BC-B049-4115-A692-8D63A059BFB8}" type="slidenum">
              <a:rPr lang="en-US" smtClean="0"/>
              <a:pPr/>
              <a:t>67</a:t>
            </a:fld>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656023083"/>
              </p:ext>
            </p:extLst>
          </p:nvPr>
        </p:nvGraphicFramePr>
        <p:xfrm>
          <a:off x="9710738" y="4913313"/>
          <a:ext cx="2195512" cy="755650"/>
        </p:xfrm>
        <a:graphic>
          <a:graphicData uri="http://schemas.openxmlformats.org/presentationml/2006/ole">
            <mc:AlternateContent xmlns:mc="http://schemas.openxmlformats.org/markup-compatibility/2006">
              <mc:Choice xmlns:v="urn:schemas-microsoft-com:vml" Requires="v">
                <p:oleObj spid="_x0000_s8256" name="Document" showAsIcon="1" r:id="rId9" imgW="965200" imgH="609600" progId="Word.Document.12">
                  <p:embed/>
                </p:oleObj>
              </mc:Choice>
              <mc:Fallback>
                <p:oleObj name="Document" showAsIcon="1" r:id="rId9" imgW="965200" imgH="609600" progId="Word.Document.12">
                  <p:embed/>
                  <p:pic>
                    <p:nvPicPr>
                      <p:cNvPr id="0" name=""/>
                      <p:cNvPicPr/>
                      <p:nvPr/>
                    </p:nvPicPr>
                    <p:blipFill>
                      <a:blip r:embed="rId10"/>
                      <a:stretch>
                        <a:fillRect/>
                      </a:stretch>
                    </p:blipFill>
                    <p:spPr>
                      <a:xfrm>
                        <a:off x="9710738" y="4913313"/>
                        <a:ext cx="2195512" cy="75565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849402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Focus Areas for Housing Plan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33716137"/>
              </p:ext>
            </p:extLst>
          </p:nvPr>
        </p:nvGraphicFramePr>
        <p:xfrm>
          <a:off x="508000" y="1873252"/>
          <a:ext cx="11176000" cy="4146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340" name="Slide Number Placeholder 3"/>
          <p:cNvSpPr>
            <a:spLocks noGrp="1"/>
          </p:cNvSpPr>
          <p:nvPr>
            <p:ph type="sldNum" sz="quarter" idx="4294967295"/>
          </p:nvPr>
        </p:nvSpPr>
        <p:spPr>
          <a:xfrm>
            <a:off x="1097302" y="6459817"/>
            <a:ext cx="2472271" cy="365125"/>
          </a:xfrm>
          <a:prstGeom prst="rect">
            <a:avLst/>
          </a:prstGeom>
        </p:spPr>
        <p:txBody>
          <a:bodyPr/>
          <a:lstStyle/>
          <a:p>
            <a:fld id="{E91B7891-5588-4456-AC64-AB73468B5B17}" type="slidenum">
              <a:rPr lang="en-US" smtClean="0"/>
              <a:pPr/>
              <a:t>68</a:t>
            </a:fld>
            <a:endParaRPr lang="en-US" dirty="0"/>
          </a:p>
        </p:txBody>
      </p:sp>
      <p:pic>
        <p:nvPicPr>
          <p:cNvPr id="6" name="Content Placeholder 7"/>
          <p:cNvPicPr>
            <a:picLocks noGrp="1" noChangeAspect="1"/>
          </p:cNvPicPr>
          <p:nvPr/>
        </p:nvPicPr>
        <p:blipFill>
          <a:blip r:embed="rId7"/>
          <a:srcRect l="9194" r="9194"/>
          <a:stretch>
            <a:fillRect/>
          </a:stretch>
        </p:blipFill>
        <p:spPr>
          <a:xfrm>
            <a:off x="9475733" y="311853"/>
            <a:ext cx="1833459" cy="1493928"/>
          </a:xfrm>
          <a:prstGeom prst="rect">
            <a:avLst/>
          </a:prstGeom>
        </p:spPr>
      </p:pic>
    </p:spTree>
    <p:extLst>
      <p:ext uri="{BB962C8B-B14F-4D97-AF65-F5344CB8AC3E}">
        <p14:creationId xmlns:p14="http://schemas.microsoft.com/office/powerpoint/2010/main" val="10853637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8000" y="286607"/>
            <a:ext cx="10647680" cy="1450757"/>
          </a:xfrm>
        </p:spPr>
        <p:txBody>
          <a:bodyPr/>
          <a:lstStyle/>
          <a:p>
            <a:r>
              <a:rPr lang="en-US" sz="4400" dirty="0">
                <a:latin typeface="+mj-lt"/>
              </a:rPr>
              <a:t>Goal Setting Strategies</a:t>
            </a:r>
          </a:p>
        </p:txBody>
      </p:sp>
      <p:sp>
        <p:nvSpPr>
          <p:cNvPr id="6" name="Content Placeholder 5"/>
          <p:cNvSpPr>
            <a:spLocks noGrp="1"/>
          </p:cNvSpPr>
          <p:nvPr>
            <p:ph sz="half" idx="1"/>
          </p:nvPr>
        </p:nvSpPr>
        <p:spPr>
          <a:xfrm>
            <a:off x="508000" y="1845734"/>
            <a:ext cx="6197600" cy="4326466"/>
          </a:xfrm>
        </p:spPr>
        <p:txBody>
          <a:bodyPr>
            <a:noAutofit/>
          </a:bodyPr>
          <a:lstStyle/>
          <a:p>
            <a:pPr>
              <a:spcBef>
                <a:spcPts val="0"/>
              </a:spcBef>
              <a:buClr>
                <a:schemeClr val="tx1"/>
              </a:buClr>
            </a:pPr>
            <a:r>
              <a:rPr lang="en-US" sz="2600" dirty="0"/>
              <a:t>What does tenant want from life?</a:t>
            </a:r>
          </a:p>
          <a:p>
            <a:pPr lvl="1">
              <a:spcBef>
                <a:spcPts val="0"/>
              </a:spcBef>
              <a:buClr>
                <a:schemeClr val="tx1"/>
              </a:buClr>
            </a:pPr>
            <a:r>
              <a:rPr lang="en-US" sz="2600" dirty="0"/>
              <a:t>Identify values </a:t>
            </a:r>
          </a:p>
          <a:p>
            <a:pPr lvl="1">
              <a:spcBef>
                <a:spcPts val="0"/>
              </a:spcBef>
              <a:buClr>
                <a:schemeClr val="tx1"/>
              </a:buClr>
            </a:pPr>
            <a:r>
              <a:rPr lang="en-US" sz="2600" dirty="0"/>
              <a:t>Clarify what is important.</a:t>
            </a:r>
          </a:p>
          <a:p>
            <a:pPr lvl="1">
              <a:spcBef>
                <a:spcPts val="0"/>
              </a:spcBef>
              <a:buClr>
                <a:schemeClr val="tx1"/>
              </a:buClr>
            </a:pPr>
            <a:r>
              <a:rPr lang="en-US" sz="2600" dirty="0"/>
              <a:t>Let people dream– </a:t>
            </a:r>
            <a:r>
              <a:rPr lang="en-US" sz="2600" i="1" dirty="0"/>
              <a:t>What does your ideal future look like? </a:t>
            </a:r>
          </a:p>
          <a:p>
            <a:pPr lvl="1">
              <a:spcBef>
                <a:spcPts val="0"/>
              </a:spcBef>
              <a:buClr>
                <a:schemeClr val="tx1"/>
              </a:buClr>
            </a:pPr>
            <a:r>
              <a:rPr lang="en-US" sz="2600" dirty="0"/>
              <a:t>Identify what is negotiable/non-negotiable- </a:t>
            </a:r>
            <a:r>
              <a:rPr lang="en-US" sz="2600" i="1" dirty="0"/>
              <a:t>What do you have now? What would you accept?</a:t>
            </a:r>
          </a:p>
          <a:p>
            <a:pPr lvl="1">
              <a:spcBef>
                <a:spcPts val="0"/>
              </a:spcBef>
              <a:buClr>
                <a:schemeClr val="tx1"/>
              </a:buClr>
            </a:pPr>
            <a:r>
              <a:rPr lang="en-US" sz="2600" dirty="0"/>
              <a:t>See options available as steps toward a larger goal.</a:t>
            </a:r>
          </a:p>
          <a:p>
            <a:pPr marL="201168" lvl="1" indent="0">
              <a:spcBef>
                <a:spcPts val="0"/>
              </a:spcBef>
              <a:buClr>
                <a:schemeClr val="tx1"/>
              </a:buClr>
              <a:buNone/>
            </a:pPr>
            <a:endParaRPr lang="en-US" sz="2400" dirty="0"/>
          </a:p>
        </p:txBody>
      </p:sp>
      <p:sp>
        <p:nvSpPr>
          <p:cNvPr id="4" name="Slide Number Placeholder 3"/>
          <p:cNvSpPr>
            <a:spLocks noGrp="1"/>
          </p:cNvSpPr>
          <p:nvPr>
            <p:ph type="sldNum" sz="quarter" idx="12"/>
          </p:nvPr>
        </p:nvSpPr>
        <p:spPr>
          <a:prstGeom prst="rect">
            <a:avLst/>
          </a:prstGeom>
        </p:spPr>
        <p:txBody>
          <a:bodyPr/>
          <a:lstStyle/>
          <a:p>
            <a:fld id="{4FAB73BC-B049-4115-A692-8D63A059BFB8}" type="slidenum">
              <a:rPr lang="en-US" smtClean="0"/>
              <a:pPr/>
              <a:t>69</a:t>
            </a:fld>
            <a:endParaRPr lang="en-US" dirty="0"/>
          </a:p>
        </p:txBody>
      </p:sp>
      <p:pic>
        <p:nvPicPr>
          <p:cNvPr id="7" name="Content Placeholder 6"/>
          <p:cNvPicPr>
            <a:picLocks noGrp="1" noChangeAspect="1"/>
          </p:cNvPicPr>
          <p:nvPr>
            <p:ph sz="half" idx="2"/>
          </p:nvPr>
        </p:nvPicPr>
        <p:blipFill rotWithShape="1">
          <a:blip r:embed="rId3"/>
          <a:srcRect l="982" t="-267" b="-2461"/>
          <a:stretch/>
        </p:blipFill>
        <p:spPr>
          <a:xfrm>
            <a:off x="6908800" y="2667007"/>
            <a:ext cx="4768773" cy="2438075"/>
          </a:xfrm>
        </p:spPr>
      </p:pic>
    </p:spTree>
    <p:extLst>
      <p:ext uri="{BB962C8B-B14F-4D97-AF65-F5344CB8AC3E}">
        <p14:creationId xmlns:p14="http://schemas.microsoft.com/office/powerpoint/2010/main" val="3452973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National Context</a:t>
            </a:r>
          </a:p>
        </p:txBody>
      </p:sp>
      <p:sp>
        <p:nvSpPr>
          <p:cNvPr id="7" name="Subtitle 6"/>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18718422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2800" y="286607"/>
            <a:ext cx="10342880" cy="1450757"/>
          </a:xfrm>
        </p:spPr>
        <p:txBody>
          <a:bodyPr/>
          <a:lstStyle/>
          <a:p>
            <a:r>
              <a:rPr lang="en-US" sz="4400" dirty="0"/>
              <a:t>What if someone says s/he has no goals?</a:t>
            </a:r>
          </a:p>
        </p:txBody>
      </p:sp>
      <p:sp>
        <p:nvSpPr>
          <p:cNvPr id="6" name="Content Placeholder 5"/>
          <p:cNvSpPr>
            <a:spLocks noGrp="1"/>
          </p:cNvSpPr>
          <p:nvPr>
            <p:ph sz="half" idx="1"/>
          </p:nvPr>
        </p:nvSpPr>
        <p:spPr>
          <a:xfrm>
            <a:off x="304800" y="1845734"/>
            <a:ext cx="7823200" cy="4402666"/>
          </a:xfrm>
        </p:spPr>
        <p:txBody>
          <a:bodyPr>
            <a:noAutofit/>
          </a:bodyPr>
          <a:lstStyle/>
          <a:p>
            <a:pPr marL="201168" lvl="1" indent="0">
              <a:spcBef>
                <a:spcPts val="0"/>
              </a:spcBef>
              <a:buClr>
                <a:schemeClr val="accent2"/>
              </a:buClr>
              <a:buNone/>
            </a:pPr>
            <a:r>
              <a:rPr lang="en-US" sz="2600" dirty="0"/>
              <a:t>Factors that impede goal identification:</a:t>
            </a:r>
          </a:p>
          <a:p>
            <a:pPr marL="1025525" lvl="1" indent="-457200">
              <a:spcBef>
                <a:spcPts val="0"/>
              </a:spcBef>
              <a:buClr>
                <a:schemeClr val="accent2"/>
              </a:buClr>
              <a:buFont typeface="Courier New"/>
              <a:buChar char="o"/>
            </a:pPr>
            <a:r>
              <a:rPr lang="en-US" sz="2600" dirty="0"/>
              <a:t>Homelessness limits ability to think long-term</a:t>
            </a:r>
          </a:p>
          <a:p>
            <a:pPr marL="1025525" lvl="1" indent="-457200">
              <a:spcBef>
                <a:spcPts val="0"/>
              </a:spcBef>
              <a:buClr>
                <a:schemeClr val="accent2"/>
              </a:buClr>
              <a:buFont typeface="Courier New"/>
              <a:buChar char="o"/>
            </a:pPr>
            <a:r>
              <a:rPr lang="en-US" sz="2600" dirty="0"/>
              <a:t>Crisis requires focus on survival.</a:t>
            </a:r>
          </a:p>
          <a:p>
            <a:pPr marL="1025525" lvl="1" indent="-457200">
              <a:spcBef>
                <a:spcPts val="0"/>
              </a:spcBef>
              <a:buClr>
                <a:schemeClr val="accent2"/>
              </a:buClr>
              <a:buFont typeface="Courier New"/>
              <a:buChar char="o"/>
            </a:pPr>
            <a:r>
              <a:rPr lang="en-US" sz="2600" dirty="0"/>
              <a:t>Loss of control over one’s life makes change difficult.</a:t>
            </a:r>
          </a:p>
          <a:p>
            <a:pPr marL="1025525" lvl="1" indent="-457200">
              <a:spcBef>
                <a:spcPts val="0"/>
              </a:spcBef>
              <a:buClr>
                <a:schemeClr val="accent2"/>
              </a:buClr>
              <a:buFont typeface="Courier New"/>
              <a:buChar char="o"/>
            </a:pPr>
            <a:r>
              <a:rPr lang="en-US" sz="2600" dirty="0"/>
              <a:t>Past failure makes people feel unprepared.</a:t>
            </a:r>
          </a:p>
          <a:p>
            <a:pPr marL="1025525" lvl="1" indent="-457200">
              <a:spcBef>
                <a:spcPts val="0"/>
              </a:spcBef>
              <a:buClr>
                <a:schemeClr val="accent2"/>
              </a:buClr>
              <a:buFont typeface="Courier New"/>
              <a:buChar char="o"/>
            </a:pPr>
            <a:r>
              <a:rPr lang="en-US" sz="2600" dirty="0"/>
              <a:t>Psychiatric symptoms can disrupt cognitive abilities.</a:t>
            </a:r>
          </a:p>
        </p:txBody>
      </p:sp>
      <p:pic>
        <p:nvPicPr>
          <p:cNvPr id="3" name="Content Placeholder 2"/>
          <p:cNvPicPr>
            <a:picLocks noGrp="1" noChangeAspect="1"/>
          </p:cNvPicPr>
          <p:nvPr>
            <p:ph sz="half" idx="2"/>
          </p:nvPr>
        </p:nvPicPr>
        <p:blipFill>
          <a:blip r:embed="rId2"/>
          <a:srcRect l="15489" r="15489"/>
          <a:stretch>
            <a:fillRect/>
          </a:stretch>
        </p:blipFill>
        <p:spPr>
          <a:xfrm>
            <a:off x="8037328" y="2362200"/>
            <a:ext cx="4165600" cy="3394193"/>
          </a:xfrm>
        </p:spPr>
      </p:pic>
      <p:sp>
        <p:nvSpPr>
          <p:cNvPr id="4" name="Slide Number Placeholder 3"/>
          <p:cNvSpPr>
            <a:spLocks noGrp="1"/>
          </p:cNvSpPr>
          <p:nvPr>
            <p:ph type="sldNum" sz="quarter" idx="12"/>
          </p:nvPr>
        </p:nvSpPr>
        <p:spPr>
          <a:prstGeom prst="rect">
            <a:avLst/>
          </a:prstGeom>
        </p:spPr>
        <p:txBody>
          <a:bodyPr/>
          <a:lstStyle/>
          <a:p>
            <a:fld id="{4FAB73BC-B049-4115-A692-8D63A059BFB8}" type="slidenum">
              <a:rPr lang="en-US" smtClean="0"/>
              <a:pPr/>
              <a:t>70</a:t>
            </a:fld>
            <a:endParaRPr lang="en-US" dirty="0"/>
          </a:p>
        </p:txBody>
      </p:sp>
    </p:spTree>
    <p:extLst>
      <p:ext uri="{BB962C8B-B14F-4D97-AF65-F5344CB8AC3E}">
        <p14:creationId xmlns:p14="http://schemas.microsoft.com/office/powerpoint/2010/main" val="23813640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a:t>Surfacing goals</a:t>
            </a:r>
          </a:p>
        </p:txBody>
      </p:sp>
      <p:sp>
        <p:nvSpPr>
          <p:cNvPr id="6" name="Content Placeholder 5"/>
          <p:cNvSpPr>
            <a:spLocks noGrp="1"/>
          </p:cNvSpPr>
          <p:nvPr>
            <p:ph idx="1"/>
          </p:nvPr>
        </p:nvSpPr>
        <p:spPr>
          <a:xfrm>
            <a:off x="406400" y="1845734"/>
            <a:ext cx="10749280" cy="4023360"/>
          </a:xfrm>
        </p:spPr>
        <p:txBody>
          <a:bodyPr>
            <a:noAutofit/>
          </a:bodyPr>
          <a:lstStyle/>
          <a:p>
            <a:pPr marL="201168" lvl="1" indent="0">
              <a:spcBef>
                <a:spcPts val="0"/>
              </a:spcBef>
              <a:buClr>
                <a:schemeClr val="accent2"/>
              </a:buClr>
              <a:buNone/>
            </a:pPr>
            <a:r>
              <a:rPr lang="en-US" sz="2600" dirty="0"/>
              <a:t>Start with immediate needs &amp; build.</a:t>
            </a:r>
          </a:p>
          <a:p>
            <a:pPr marL="201168" lvl="1" indent="0">
              <a:spcBef>
                <a:spcPts val="0"/>
              </a:spcBef>
              <a:buClr>
                <a:schemeClr val="accent2"/>
              </a:buClr>
              <a:buNone/>
            </a:pPr>
            <a:endParaRPr lang="en-US" sz="2600" dirty="0"/>
          </a:p>
          <a:p>
            <a:pPr marL="201168" lvl="1" indent="0">
              <a:spcBef>
                <a:spcPts val="0"/>
              </a:spcBef>
              <a:buClr>
                <a:schemeClr val="accent2"/>
              </a:buClr>
              <a:buNone/>
            </a:pPr>
            <a:r>
              <a:rPr lang="en-US" sz="2600" dirty="0"/>
              <a:t>Questions that can help:</a:t>
            </a:r>
          </a:p>
          <a:p>
            <a:pPr lvl="1">
              <a:spcBef>
                <a:spcPts val="0"/>
              </a:spcBef>
              <a:buClr>
                <a:schemeClr val="accent2"/>
              </a:buClr>
              <a:buFont typeface="Arial"/>
              <a:buChar char="•"/>
            </a:pPr>
            <a:r>
              <a:rPr lang="en-US" sz="2600" i="1" dirty="0"/>
              <a:t>What would make you more </a:t>
            </a:r>
          </a:p>
          <a:p>
            <a:pPr marL="201168" lvl="1" indent="0">
              <a:spcBef>
                <a:spcPts val="0"/>
              </a:spcBef>
              <a:buClr>
                <a:schemeClr val="accent2"/>
              </a:buClr>
              <a:buNone/>
            </a:pPr>
            <a:r>
              <a:rPr lang="en-US" sz="2600" i="1" dirty="0"/>
              <a:t>   comfortable right now?</a:t>
            </a:r>
          </a:p>
          <a:p>
            <a:pPr lvl="1">
              <a:spcBef>
                <a:spcPts val="0"/>
              </a:spcBef>
              <a:buClr>
                <a:schemeClr val="accent2"/>
              </a:buClr>
              <a:buFont typeface="Arial"/>
              <a:buChar char="•"/>
            </a:pPr>
            <a:r>
              <a:rPr lang="en-US" sz="2600" i="1" dirty="0"/>
              <a:t>What would help to make your</a:t>
            </a:r>
          </a:p>
          <a:p>
            <a:pPr marL="201168" lvl="1" indent="0">
              <a:spcBef>
                <a:spcPts val="0"/>
              </a:spcBef>
              <a:buClr>
                <a:schemeClr val="accent2"/>
              </a:buClr>
              <a:buNone/>
            </a:pPr>
            <a:r>
              <a:rPr lang="en-US" sz="2600" i="1" dirty="0"/>
              <a:t>   life better next week?</a:t>
            </a:r>
          </a:p>
          <a:p>
            <a:pPr lvl="1">
              <a:spcBef>
                <a:spcPts val="0"/>
              </a:spcBef>
              <a:buClr>
                <a:schemeClr val="accent2"/>
              </a:buClr>
              <a:buFont typeface="Arial"/>
              <a:buChar char="•"/>
            </a:pPr>
            <a:r>
              <a:rPr lang="en-US" sz="2600" i="1" dirty="0"/>
              <a:t>How would you like your life to be different 6 months from now?</a:t>
            </a:r>
          </a:p>
          <a:p>
            <a:pPr lvl="1">
              <a:spcBef>
                <a:spcPts val="0"/>
              </a:spcBef>
              <a:buClr>
                <a:schemeClr val="accent2"/>
              </a:buClr>
              <a:buFont typeface="Arial"/>
              <a:buChar char="•"/>
            </a:pPr>
            <a:r>
              <a:rPr lang="en-US" sz="2600" i="1" dirty="0"/>
              <a:t>How much money do you need to live comfortably in housing?</a:t>
            </a:r>
          </a:p>
          <a:p>
            <a:pPr marL="201168" lvl="1" indent="0">
              <a:spcBef>
                <a:spcPts val="0"/>
              </a:spcBef>
              <a:buClr>
                <a:schemeClr val="accent2"/>
              </a:buClr>
              <a:buNone/>
            </a:pPr>
            <a:endParaRPr lang="en-US" sz="2600" dirty="0"/>
          </a:p>
        </p:txBody>
      </p:sp>
      <p:sp>
        <p:nvSpPr>
          <p:cNvPr id="4" name="Slide Number Placeholder 3"/>
          <p:cNvSpPr>
            <a:spLocks noGrp="1"/>
          </p:cNvSpPr>
          <p:nvPr>
            <p:ph type="sldNum" sz="quarter" idx="12"/>
          </p:nvPr>
        </p:nvSpPr>
        <p:spPr>
          <a:prstGeom prst="rect">
            <a:avLst/>
          </a:prstGeom>
        </p:spPr>
        <p:txBody>
          <a:bodyPr/>
          <a:lstStyle/>
          <a:p>
            <a:fld id="{4FAB73BC-B049-4115-A692-8D63A059BFB8}" type="slidenum">
              <a:rPr lang="en-US" smtClean="0"/>
              <a:pPr/>
              <a:t>71</a:t>
            </a:fld>
            <a:endParaRPr lang="en-US" dirty="0"/>
          </a:p>
        </p:txBody>
      </p:sp>
      <p:pic>
        <p:nvPicPr>
          <p:cNvPr id="7" name="Content Placeholder 6"/>
          <p:cNvPicPr>
            <a:picLocks noGrp="1" noChangeAspect="1"/>
          </p:cNvPicPr>
          <p:nvPr>
            <p:ph sz="half" idx="4294967295"/>
          </p:nvPr>
        </p:nvPicPr>
        <p:blipFill rotWithShape="1">
          <a:blip r:embed="rId2"/>
          <a:srcRect l="15489" r="4956"/>
          <a:stretch/>
        </p:blipFill>
        <p:spPr>
          <a:xfrm>
            <a:off x="7624238" y="76207"/>
            <a:ext cx="4567767" cy="3228975"/>
          </a:xfrm>
        </p:spPr>
      </p:pic>
    </p:spTree>
    <p:extLst>
      <p:ext uri="{BB962C8B-B14F-4D97-AF65-F5344CB8AC3E}">
        <p14:creationId xmlns:p14="http://schemas.microsoft.com/office/powerpoint/2010/main" val="26489649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Goal Setting:  Peter</a:t>
            </a:r>
          </a:p>
        </p:txBody>
      </p:sp>
      <p:sp>
        <p:nvSpPr>
          <p:cNvPr id="7" name="Content Placeholder 6"/>
          <p:cNvSpPr>
            <a:spLocks noGrp="1"/>
          </p:cNvSpPr>
          <p:nvPr>
            <p:ph idx="1"/>
          </p:nvPr>
        </p:nvSpPr>
        <p:spPr>
          <a:xfrm>
            <a:off x="1097280" y="2057400"/>
            <a:ext cx="10058400" cy="3811694"/>
          </a:xfrm>
        </p:spPr>
        <p:style>
          <a:lnRef idx="1">
            <a:schemeClr val="accent1"/>
          </a:lnRef>
          <a:fillRef idx="2">
            <a:schemeClr val="accent1"/>
          </a:fillRef>
          <a:effectRef idx="1">
            <a:schemeClr val="accent1"/>
          </a:effectRef>
          <a:fontRef idx="minor">
            <a:schemeClr val="dk1"/>
          </a:fontRef>
        </p:style>
        <p:txBody>
          <a:bodyPr>
            <a:normAutofit/>
          </a:bodyPr>
          <a:lstStyle/>
          <a:p>
            <a:pPr lvl="1">
              <a:buFont typeface="Arial" panose="020B0604020202020204" pitchFamily="34" charset="0"/>
              <a:buChar char="•"/>
            </a:pPr>
            <a:r>
              <a:rPr lang="en-US" sz="2600" dirty="0"/>
              <a:t>Peter has been living mostly at the bus station for about a year. He talks to the outreach workers to get food or toiletries.  He recently asked for a ride to social services. He has a relationship with his family but hasn’t seen them in a couple of years. He probably has a psychiatry disability but doesn’t talk about it and won’t see a doctor. Peter pretty much keeps to himself. He tells you he is fine, he wants to be left alone and doesn’t have any goals. </a:t>
            </a:r>
          </a:p>
          <a:p>
            <a:pPr lvl="1">
              <a:buFont typeface="Arial" panose="020B0604020202020204" pitchFamily="34" charset="0"/>
              <a:buChar char="•"/>
            </a:pPr>
            <a:endParaRPr lang="en-US" sz="2600" dirty="0"/>
          </a:p>
          <a:p>
            <a:pPr lvl="1">
              <a:buFont typeface="Arial" panose="020B0604020202020204" pitchFamily="34" charset="0"/>
              <a:buChar char="•"/>
            </a:pPr>
            <a:r>
              <a:rPr lang="en-US" sz="2600" dirty="0"/>
              <a:t>What questions you might ask Peter to help learn about his goals. </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455F51"/>
                </a:solidFill>
              </a:rPr>
              <a:pPr/>
              <a:t>72</a:t>
            </a:fld>
            <a:endParaRPr lang="en-US" dirty="0">
              <a:solidFill>
                <a:srgbClr val="455F51"/>
              </a:solidFill>
            </a:endParaRPr>
          </a:p>
        </p:txBody>
      </p:sp>
      <p:sp>
        <p:nvSpPr>
          <p:cNvPr id="2" name="TextBox 1"/>
          <p:cNvSpPr txBox="1"/>
          <p:nvPr/>
        </p:nvSpPr>
        <p:spPr>
          <a:xfrm>
            <a:off x="5872132" y="1422078"/>
            <a:ext cx="184666"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2"/>
          <a:stretch>
            <a:fillRect/>
          </a:stretch>
        </p:blipFill>
        <p:spPr>
          <a:xfrm>
            <a:off x="9909902" y="94638"/>
            <a:ext cx="1362289" cy="2041185"/>
          </a:xfrm>
          <a:prstGeom prst="rect">
            <a:avLst/>
          </a:prstGeom>
        </p:spPr>
      </p:pic>
    </p:spTree>
    <p:extLst>
      <p:ext uri="{BB962C8B-B14F-4D97-AF65-F5344CB8AC3E}">
        <p14:creationId xmlns:p14="http://schemas.microsoft.com/office/powerpoint/2010/main" val="37757764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work on while talking housing</a:t>
            </a:r>
          </a:p>
        </p:txBody>
      </p:sp>
      <p:sp>
        <p:nvSpPr>
          <p:cNvPr id="3" name="Content Placeholder 2"/>
          <p:cNvSpPr>
            <a:spLocks noGrp="1"/>
          </p:cNvSpPr>
          <p:nvPr>
            <p:ph idx="1"/>
          </p:nvPr>
        </p:nvSpPr>
        <p:spPr>
          <a:xfrm>
            <a:off x="1097280" y="1845738"/>
            <a:ext cx="10058400" cy="4352791"/>
          </a:xfrm>
        </p:spPr>
        <p:txBody>
          <a:bodyPr>
            <a:normAutofit fontScale="92500" lnSpcReduction="20000"/>
          </a:bodyPr>
          <a:lstStyle/>
          <a:p>
            <a:pPr marL="347663" indent="-347663">
              <a:buFont typeface="Arial"/>
              <a:buChar char="•"/>
            </a:pPr>
            <a:r>
              <a:rPr lang="en-US" dirty="0"/>
              <a:t>Increasing safety</a:t>
            </a:r>
          </a:p>
          <a:p>
            <a:pPr marL="347663" indent="-347663">
              <a:buFont typeface="Arial"/>
              <a:buChar char="•"/>
            </a:pPr>
            <a:r>
              <a:rPr lang="en-US" dirty="0"/>
              <a:t>Decreasing discomfort</a:t>
            </a:r>
          </a:p>
          <a:p>
            <a:pPr marL="347663" indent="-347663">
              <a:buFont typeface="Arial"/>
              <a:buChar char="•"/>
            </a:pPr>
            <a:r>
              <a:rPr lang="en-US" dirty="0"/>
              <a:t>Increasing income</a:t>
            </a:r>
          </a:p>
          <a:p>
            <a:pPr marL="347663" indent="-347663">
              <a:buFont typeface="Arial"/>
              <a:buChar char="•"/>
            </a:pPr>
            <a:r>
              <a:rPr lang="en-US" dirty="0"/>
              <a:t>Getting document ready</a:t>
            </a:r>
          </a:p>
          <a:p>
            <a:pPr marL="347663" indent="-347663">
              <a:buFont typeface="Arial"/>
              <a:buChar char="•"/>
            </a:pPr>
            <a:r>
              <a:rPr lang="en-US" dirty="0"/>
              <a:t>Identifying short-term and long-term goals </a:t>
            </a:r>
          </a:p>
          <a:p>
            <a:pPr marL="347663" indent="-347663">
              <a:buFont typeface="Arial"/>
              <a:buChar char="•"/>
            </a:pPr>
            <a:r>
              <a:rPr lang="en-US" dirty="0"/>
              <a:t>Reducing harm from substance use &amp; other troubling behaviors</a:t>
            </a:r>
          </a:p>
          <a:p>
            <a:pPr marL="347663" indent="-347663">
              <a:buFont typeface="Arial"/>
              <a:buChar char="•"/>
            </a:pPr>
            <a:r>
              <a:rPr lang="en-US" dirty="0"/>
              <a:t>Connecting to services and supports</a:t>
            </a:r>
          </a:p>
          <a:p>
            <a:pPr marL="347663" indent="-347663">
              <a:buFont typeface="Arial"/>
              <a:buChar char="•"/>
            </a:pPr>
            <a:r>
              <a:rPr lang="en-US" dirty="0"/>
              <a:t>Building skills (tenancy, relationship, self-care, evaluating services and navigating service systems)</a:t>
            </a:r>
          </a:p>
          <a:p>
            <a:pPr marL="347663" indent="-347663">
              <a:buFont typeface="Arial"/>
              <a:buChar char="•"/>
            </a:pPr>
            <a:r>
              <a:rPr lang="en-US" dirty="0"/>
              <a:t>Finding structure and purpose</a:t>
            </a:r>
          </a:p>
          <a:p>
            <a:pPr marL="347663" lvl="0" indent="-347663">
              <a:buFont typeface="Arial"/>
              <a:buChar char="•"/>
            </a:pPr>
            <a:r>
              <a:rPr lang="en-US" dirty="0"/>
              <a:t>Recovery of valued life roles</a:t>
            </a:r>
          </a:p>
          <a:p>
            <a:pPr marL="347663" lvl="0" indent="-347663">
              <a:buFont typeface="Arial"/>
              <a:buChar char="•"/>
            </a:pPr>
            <a:r>
              <a:rPr lang="en-US" dirty="0"/>
              <a:t>Building hope and confidence</a:t>
            </a:r>
          </a:p>
          <a:p>
            <a:pPr marL="347663" indent="-347663">
              <a:buFont typeface="Arial"/>
              <a:buChar char="•"/>
            </a:pPr>
            <a:endParaRPr lang="en-US" dirty="0"/>
          </a:p>
          <a:p>
            <a:pPr marL="347663" indent="-347663">
              <a:buFont typeface="Arial"/>
              <a:buChar char="•"/>
            </a:pPr>
            <a:endParaRPr lang="en-US" dirty="0"/>
          </a:p>
          <a:p>
            <a:pPr marL="347663" indent="-347663">
              <a:buFont typeface="Arial"/>
              <a:buChar char="•"/>
            </a:pP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73</a:t>
            </a:fld>
            <a:endParaRPr lang="en-US" dirty="0"/>
          </a:p>
        </p:txBody>
      </p:sp>
      <p:pic>
        <p:nvPicPr>
          <p:cNvPr id="5" name="Picture 4"/>
          <p:cNvPicPr>
            <a:picLocks noChangeAspect="1"/>
          </p:cNvPicPr>
          <p:nvPr/>
        </p:nvPicPr>
        <p:blipFill rotWithShape="1">
          <a:blip r:embed="rId2"/>
          <a:srcRect l="9746" r="15221" b="-1049"/>
          <a:stretch/>
        </p:blipFill>
        <p:spPr>
          <a:xfrm>
            <a:off x="8547437" y="2128319"/>
            <a:ext cx="2499707" cy="1689553"/>
          </a:xfrm>
          <a:prstGeom prst="rect">
            <a:avLst/>
          </a:prstGeom>
        </p:spPr>
      </p:pic>
    </p:spTree>
    <p:extLst>
      <p:ext uri="{BB962C8B-B14F-4D97-AF65-F5344CB8AC3E}">
        <p14:creationId xmlns:p14="http://schemas.microsoft.com/office/powerpoint/2010/main" val="23811800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98906246"/>
              </p:ext>
            </p:extLst>
          </p:nvPr>
        </p:nvGraphicFramePr>
        <p:xfrm>
          <a:off x="711201" y="1868753"/>
          <a:ext cx="10871201" cy="4434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130" name="Rectangle 2"/>
          <p:cNvSpPr>
            <a:spLocks noGrp="1" noChangeArrowheads="1"/>
          </p:cNvSpPr>
          <p:nvPr>
            <p:ph type="title"/>
          </p:nvPr>
        </p:nvSpPr>
        <p:spPr>
          <a:xfrm>
            <a:off x="690665" y="286607"/>
            <a:ext cx="10465016" cy="1450757"/>
          </a:xfrm>
        </p:spPr>
        <p:txBody>
          <a:bodyPr>
            <a:normAutofit/>
          </a:bodyPr>
          <a:lstStyle/>
          <a:p>
            <a:pPr eaLnBrk="1" hangingPunct="1"/>
            <a:r>
              <a:rPr lang="en-US" sz="4400" dirty="0"/>
              <a:t>Evaluating &amp; Updating the Plan</a:t>
            </a:r>
          </a:p>
        </p:txBody>
      </p:sp>
      <p:sp>
        <p:nvSpPr>
          <p:cNvPr id="2" name="Slide Number Placeholder 1"/>
          <p:cNvSpPr>
            <a:spLocks noGrp="1"/>
          </p:cNvSpPr>
          <p:nvPr>
            <p:ph type="sldNum" sz="quarter" idx="4294967295"/>
          </p:nvPr>
        </p:nvSpPr>
        <p:spPr>
          <a:xfrm>
            <a:off x="9900462" y="6459791"/>
            <a:ext cx="1312025" cy="365125"/>
          </a:xfrm>
          <a:prstGeom prst="rect">
            <a:avLst/>
          </a:prstGeom>
        </p:spPr>
        <p:txBody>
          <a:bodyPr/>
          <a:lstStyle/>
          <a:p>
            <a:fld id="{4FAB73BC-B049-4115-A692-8D63A059BFB8}" type="slidenum">
              <a:rPr lang="en-US" smtClean="0">
                <a:solidFill>
                  <a:prstClr val="black">
                    <a:tint val="75000"/>
                  </a:prstClr>
                </a:solidFill>
              </a:rPr>
              <a:pPr/>
              <a:t>74</a:t>
            </a:fld>
            <a:endParaRPr lang="en-US" dirty="0">
              <a:solidFill>
                <a:prstClr val="black">
                  <a:tint val="75000"/>
                </a:prstClr>
              </a:solidFill>
            </a:endParaRPr>
          </a:p>
        </p:txBody>
      </p:sp>
    </p:spTree>
    <p:extLst>
      <p:ext uri="{BB962C8B-B14F-4D97-AF65-F5344CB8AC3E}">
        <p14:creationId xmlns:p14="http://schemas.microsoft.com/office/powerpoint/2010/main" val="29044181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Group Discussions</a:t>
            </a:r>
          </a:p>
        </p:txBody>
      </p:sp>
      <p:sp>
        <p:nvSpPr>
          <p:cNvPr id="5" name="Text Placeholder 4"/>
          <p:cNvSpPr>
            <a:spLocks noGrp="1"/>
          </p:cNvSpPr>
          <p:nvPr>
            <p:ph type="body" idx="1"/>
          </p:nvPr>
        </p:nvSpPr>
        <p:spPr/>
        <p:txBody>
          <a:bodyPr/>
          <a:lstStyle/>
          <a:p>
            <a:r>
              <a:rPr lang="en-US" dirty="0"/>
              <a:t>case studies</a:t>
            </a:r>
          </a:p>
        </p:txBody>
      </p:sp>
      <p:sp>
        <p:nvSpPr>
          <p:cNvPr id="4" name="Slide Number Placeholder 3"/>
          <p:cNvSpPr>
            <a:spLocks noGrp="1"/>
          </p:cNvSpPr>
          <p:nvPr>
            <p:ph type="sldNum" sz="quarter" idx="12"/>
          </p:nvPr>
        </p:nvSpPr>
        <p:spPr/>
        <p:txBody>
          <a:bodyPr/>
          <a:lstStyle/>
          <a:p>
            <a:fld id="{4FAB73BC-B049-4115-A692-8D63A059BFB8}" type="slidenum">
              <a:rPr lang="en-US" smtClean="0"/>
              <a:pPr/>
              <a:t>75</a:t>
            </a:fld>
            <a:endParaRPr lang="en-US" dirty="0"/>
          </a:p>
        </p:txBody>
      </p:sp>
    </p:spTree>
    <p:extLst>
      <p:ext uri="{BB962C8B-B14F-4D97-AF65-F5344CB8AC3E}">
        <p14:creationId xmlns:p14="http://schemas.microsoft.com/office/powerpoint/2010/main" val="35217653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Barry</a:t>
            </a:r>
          </a:p>
        </p:txBody>
      </p:sp>
      <p:sp>
        <p:nvSpPr>
          <p:cNvPr id="7" name="Content Placeholder 6"/>
          <p:cNvSpPr>
            <a:spLocks noGrp="1"/>
          </p:cNvSpPr>
          <p:nvPr>
            <p:ph sz="half" idx="2"/>
          </p:nvPr>
        </p:nvSpPr>
        <p:spPr/>
        <p:txBody>
          <a:bodyPr>
            <a:normAutofit/>
          </a:bodyPr>
          <a:lstStyle/>
          <a:p>
            <a:r>
              <a:rPr lang="en-US" sz="2400" dirty="0"/>
              <a:t>Barry loves his dog Butch, and Butch is very protective, particularly when Barry nods out.  Barry used to work as a truck driver, but had to quit because of a back injury.   He gets enough in SSD that he could afford a small place, but he says he likes living outside and would rather spend the money on heroin. He says Doctors just don’t get how much pain he is in. He won’t go anywhere without Butch.</a:t>
            </a:r>
          </a:p>
        </p:txBody>
      </p:sp>
      <p:sp>
        <p:nvSpPr>
          <p:cNvPr id="4" name="Slide Number Placeholder 3"/>
          <p:cNvSpPr>
            <a:spLocks noGrp="1"/>
          </p:cNvSpPr>
          <p:nvPr>
            <p:ph type="sldNum" sz="quarter" idx="12"/>
          </p:nvPr>
        </p:nvSpPr>
        <p:spPr/>
        <p:txBody>
          <a:bodyPr/>
          <a:lstStyle/>
          <a:p>
            <a:fld id="{4FAB73BC-B049-4115-A692-8D63A059BFB8}" type="slidenum">
              <a:rPr lang="en-US" smtClean="0"/>
              <a:pPr/>
              <a:t>76</a:t>
            </a:fld>
            <a:endParaRPr lang="en-US" dirty="0"/>
          </a:p>
        </p:txBody>
      </p:sp>
      <p:pic>
        <p:nvPicPr>
          <p:cNvPr id="8" name="Content Placeholder 7"/>
          <p:cNvPicPr>
            <a:picLocks noGrp="1"/>
          </p:cNvPicPr>
          <p:nvPr>
            <p:ph sz="half" idx="1"/>
          </p:nvPr>
        </p:nvPicPr>
        <p:blipFill>
          <a:blip r:embed="rId2">
            <a:extLst>
              <a:ext uri="{28A0092B-C50C-407E-A947-70E740481C1C}">
                <a14:useLocalDpi xmlns:a14="http://schemas.microsoft.com/office/drawing/2010/main" val="0"/>
              </a:ext>
            </a:extLst>
          </a:blip>
          <a:srcRect l="9055" r="9055"/>
          <a:stretch>
            <a:fillRect/>
          </a:stretch>
        </p:blipFill>
        <p:spPr bwMode="auto">
          <a:prstGeom prst="rect">
            <a:avLst/>
          </a:prstGeom>
          <a:noFill/>
          <a:ln>
            <a:noFill/>
          </a:ln>
        </p:spPr>
      </p:pic>
    </p:spTree>
    <p:extLst>
      <p:ext uri="{BB962C8B-B14F-4D97-AF65-F5344CB8AC3E}">
        <p14:creationId xmlns:p14="http://schemas.microsoft.com/office/powerpoint/2010/main" val="39989426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Jake</a:t>
            </a:r>
          </a:p>
        </p:txBody>
      </p:sp>
      <p:sp>
        <p:nvSpPr>
          <p:cNvPr id="3" name="Content Placeholder 2"/>
          <p:cNvSpPr>
            <a:spLocks noGrp="1"/>
          </p:cNvSpPr>
          <p:nvPr>
            <p:ph idx="1"/>
          </p:nvPr>
        </p:nvSpPr>
        <p:spPr>
          <a:xfrm>
            <a:off x="1143000" y="1834444"/>
            <a:ext cx="6416512" cy="4261556"/>
          </a:xfrm>
        </p:spPr>
        <p:txBody>
          <a:bodyPr>
            <a:normAutofit fontScale="92500" lnSpcReduction="10000"/>
          </a:bodyPr>
          <a:lstStyle/>
          <a:p>
            <a:r>
              <a:rPr lang="en-US" sz="2800" dirty="0"/>
              <a:t>Jake</a:t>
            </a:r>
            <a:r>
              <a:rPr lang="en-US" sz="2800" b="0" dirty="0"/>
              <a:t> has uncontrolled diabetes. The outreach team has tried everything to get him stable. They connected him to the clinic and visit him daily to ensure he takes his medication. He is not always there and misses appointments. The other guys offer to hold the medication. The team doesn’t trust that. He tried a shelter but lasted two days. The team knows he is drinking; he denies it and will not discuss treatment. He says he will get his sugar right when he’s in housing. There is concern that he will die. </a:t>
            </a:r>
          </a:p>
        </p:txBody>
      </p:sp>
      <p:sp>
        <p:nvSpPr>
          <p:cNvPr id="4" name="Slide Number Placeholder 3"/>
          <p:cNvSpPr>
            <a:spLocks noGrp="1"/>
          </p:cNvSpPr>
          <p:nvPr>
            <p:ph type="sldNum" sz="quarter" idx="4294967295"/>
          </p:nvPr>
        </p:nvSpPr>
        <p:spPr>
          <a:xfrm>
            <a:off x="11444838" y="6250019"/>
            <a:ext cx="654049" cy="365125"/>
          </a:xfrm>
          <a:prstGeom prst="rect">
            <a:avLst/>
          </a:prstGeom>
        </p:spPr>
        <p:txBody>
          <a:bodyPr/>
          <a:lstStyle/>
          <a:p>
            <a:pPr>
              <a:defRPr/>
            </a:pPr>
            <a:fld id="{8A90EC89-DEE9-4D30-8BD5-74B5A77038F9}" type="slidenum">
              <a:rPr lang="en-US" smtClean="0">
                <a:solidFill>
                  <a:prstClr val="black">
                    <a:tint val="75000"/>
                  </a:prstClr>
                </a:solidFill>
              </a:rPr>
              <a:pPr>
                <a:defRPr/>
              </a:pPr>
              <a:t>77</a:t>
            </a:fld>
            <a:endParaRPr lang="en-US" dirty="0">
              <a:solidFill>
                <a:prstClr val="black">
                  <a:tint val="75000"/>
                </a:prstClr>
              </a:solidFill>
            </a:endParaRPr>
          </a:p>
        </p:txBody>
      </p:sp>
      <p:pic>
        <p:nvPicPr>
          <p:cNvPr id="5" name="Picture 4" descr="Wilmington &lt;strong&gt;homeless&lt;/strong&gt; receive free foot exams, shoes and edu… | Flick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292" y="2587978"/>
            <a:ext cx="4539357" cy="2260600"/>
          </a:xfrm>
          <a:prstGeom prst="rect">
            <a:avLst/>
          </a:prstGeom>
        </p:spPr>
      </p:pic>
    </p:spTree>
    <p:extLst>
      <p:ext uri="{BB962C8B-B14F-4D97-AF65-F5344CB8AC3E}">
        <p14:creationId xmlns:p14="http://schemas.microsoft.com/office/powerpoint/2010/main" val="31997098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Joyce</a:t>
            </a:r>
          </a:p>
        </p:txBody>
      </p:sp>
      <p:sp>
        <p:nvSpPr>
          <p:cNvPr id="3" name="Content Placeholder 2"/>
          <p:cNvSpPr>
            <a:spLocks noGrp="1"/>
          </p:cNvSpPr>
          <p:nvPr>
            <p:ph idx="1"/>
          </p:nvPr>
        </p:nvSpPr>
        <p:spPr>
          <a:xfrm>
            <a:off x="4978401" y="1905000"/>
            <a:ext cx="6169379" cy="4038600"/>
          </a:xfrm>
        </p:spPr>
        <p:txBody>
          <a:bodyPr>
            <a:normAutofit fontScale="92500" lnSpcReduction="10000"/>
          </a:bodyPr>
          <a:lstStyle/>
          <a:p>
            <a:r>
              <a:rPr lang="en-US" sz="2600" dirty="0"/>
              <a:t>Joyce</a:t>
            </a:r>
            <a:r>
              <a:rPr lang="en-US" sz="2600" b="0" dirty="0"/>
              <a:t> lives in an encampment with a small group of men. ‘For protection’, she says. It looks like she is exchanging sex for money or drugs/alcohol.  She admits she likes pot and drink.  She laughs, says ‘they are expensive.’ She has no intention of giving up. She gives her check to the men in her camp. The team is worried.  She is connected to the men but it appears they are taking advantage of her. Her thinking seems off. They may be physically threatening. Joyce often has bruises. She laughs when asked about them and says ‘not enough money’. </a:t>
            </a:r>
          </a:p>
        </p:txBody>
      </p:sp>
      <p:sp>
        <p:nvSpPr>
          <p:cNvPr id="4" name="Slide Number Placeholder 3"/>
          <p:cNvSpPr>
            <a:spLocks noGrp="1"/>
          </p:cNvSpPr>
          <p:nvPr>
            <p:ph type="sldNum" sz="quarter" idx="4294967295"/>
          </p:nvPr>
        </p:nvSpPr>
        <p:spPr>
          <a:xfrm>
            <a:off x="11444838" y="6250019"/>
            <a:ext cx="654049" cy="365125"/>
          </a:xfrm>
          <a:prstGeom prst="rect">
            <a:avLst/>
          </a:prstGeom>
        </p:spPr>
        <p:txBody>
          <a:bodyPr/>
          <a:lstStyle/>
          <a:p>
            <a:pPr>
              <a:defRPr/>
            </a:pPr>
            <a:fld id="{8A90EC89-DEE9-4D30-8BD5-74B5A77038F9}" type="slidenum">
              <a:rPr lang="en-US" smtClean="0">
                <a:solidFill>
                  <a:prstClr val="black">
                    <a:tint val="75000"/>
                  </a:prstClr>
                </a:solidFill>
              </a:rPr>
              <a:pPr>
                <a:defRPr/>
              </a:pPr>
              <a:t>78</a:t>
            </a:fld>
            <a:endParaRPr lang="en-US" dirty="0">
              <a:solidFill>
                <a:prstClr val="black">
                  <a:tint val="75000"/>
                </a:prstClr>
              </a:solidFill>
            </a:endParaRPr>
          </a:p>
        </p:txBody>
      </p:sp>
      <p:pic>
        <p:nvPicPr>
          <p:cNvPr id="5" name="Picture 4" descr="Placerville &lt;strong&gt;Homeless&lt;/strong&gt; &lt;strong&gt;Camp&lt;/strong&gt; Removed by Police | In El Dorado Coun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976" y="2525722"/>
            <a:ext cx="3936149" cy="2088619"/>
          </a:xfrm>
          <a:prstGeom prst="rect">
            <a:avLst/>
          </a:prstGeom>
        </p:spPr>
      </p:pic>
    </p:spTree>
    <p:extLst>
      <p:ext uri="{BB962C8B-B14F-4D97-AF65-F5344CB8AC3E}">
        <p14:creationId xmlns:p14="http://schemas.microsoft.com/office/powerpoint/2010/main" val="2420688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to Explore in Small Groups</a:t>
            </a:r>
          </a:p>
        </p:txBody>
      </p:sp>
      <p:sp>
        <p:nvSpPr>
          <p:cNvPr id="3" name="Content Placeholder 2"/>
          <p:cNvSpPr>
            <a:spLocks noGrp="1"/>
          </p:cNvSpPr>
          <p:nvPr>
            <p:ph idx="1"/>
          </p:nvPr>
        </p:nvSpPr>
        <p:spPr/>
        <p:txBody>
          <a:bodyPr/>
          <a:lstStyle/>
          <a:p>
            <a:r>
              <a:rPr lang="en-US" dirty="0"/>
              <a:t>What are some of this clients’ strengths?</a:t>
            </a:r>
          </a:p>
          <a:p>
            <a:r>
              <a:rPr lang="en-US" dirty="0"/>
              <a:t>What are some of the risks s/he faces?</a:t>
            </a:r>
          </a:p>
          <a:p>
            <a:r>
              <a:rPr lang="en-US" dirty="0"/>
              <a:t>What is the person asking for?</a:t>
            </a:r>
          </a:p>
          <a:p>
            <a:r>
              <a:rPr lang="en-US" dirty="0"/>
              <a:t>How might you help build motivation for housing?</a:t>
            </a:r>
          </a:p>
          <a:p>
            <a:r>
              <a:rPr lang="en-US" dirty="0"/>
              <a:t>What can you work on together?</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79</a:t>
            </a:fld>
            <a:endParaRPr lang="en-US" dirty="0"/>
          </a:p>
        </p:txBody>
      </p:sp>
    </p:spTree>
    <p:extLst>
      <p:ext uri="{BB962C8B-B14F-4D97-AF65-F5344CB8AC3E}">
        <p14:creationId xmlns:p14="http://schemas.microsoft.com/office/powerpoint/2010/main" val="2936920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86607"/>
            <a:ext cx="8610600" cy="1450757"/>
          </a:xfrm>
        </p:spPr>
        <p:txBody>
          <a:bodyPr>
            <a:normAutofit/>
          </a:bodyPr>
          <a:lstStyle/>
          <a:p>
            <a:r>
              <a:rPr lang="en-US" sz="4400" dirty="0"/>
              <a:t>HUD/HEARTH Performance Measures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86155242"/>
              </p:ext>
            </p:extLst>
          </p:nvPr>
        </p:nvGraphicFramePr>
        <p:xfrm>
          <a:off x="1524000" y="1881811"/>
          <a:ext cx="9291781" cy="4339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4FAB73BC-B049-4115-A692-8D63A059BFB8}" type="slidenum">
              <a:rPr lang="en-US" smtClean="0"/>
              <a:pPr/>
              <a:t>8</a:t>
            </a:fld>
            <a:endParaRPr lang="en-US" dirty="0"/>
          </a:p>
        </p:txBody>
      </p:sp>
      <p:pic>
        <p:nvPicPr>
          <p:cNvPr id="6" name="Picture 2" descr="http://www.tcgreenmedia.com/blog/wp-content/themes/responsive-child-theme/images/target-rotat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4572" y="2083942"/>
            <a:ext cx="2493169" cy="3263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3019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Defining &amp; Measuring Success</a:t>
            </a:r>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80</a:t>
            </a:fld>
            <a:endParaRPr lang="en-US" dirty="0"/>
          </a:p>
        </p:txBody>
      </p:sp>
    </p:spTree>
    <p:extLst>
      <p:ext uri="{BB962C8B-B14F-4D97-AF65-F5344CB8AC3E}">
        <p14:creationId xmlns:p14="http://schemas.microsoft.com/office/powerpoint/2010/main" val="737289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success</a:t>
            </a:r>
          </a:p>
        </p:txBody>
      </p:sp>
      <p:sp>
        <p:nvSpPr>
          <p:cNvPr id="3" name="Content Placeholder 2"/>
          <p:cNvSpPr>
            <a:spLocks noGrp="1"/>
          </p:cNvSpPr>
          <p:nvPr>
            <p:ph sz="half" idx="1"/>
          </p:nvPr>
        </p:nvSpPr>
        <p:spPr/>
        <p:txBody>
          <a:bodyPr/>
          <a:lstStyle/>
          <a:p>
            <a:pPr marL="346075" indent="-295275">
              <a:buFont typeface="Arial"/>
              <a:buChar char="•"/>
            </a:pPr>
            <a:r>
              <a:rPr lang="en-US" dirty="0"/>
              <a:t>How long does it take to move people who are document ready into housing?</a:t>
            </a:r>
          </a:p>
          <a:p>
            <a:pPr marL="346075" indent="-295275">
              <a:buFont typeface="Arial"/>
              <a:buChar char="•"/>
            </a:pPr>
            <a:r>
              <a:rPr lang="en-US" dirty="0"/>
              <a:t>How many people moved into housing last year?</a:t>
            </a:r>
          </a:p>
          <a:p>
            <a:pPr marL="346075" indent="-295275">
              <a:buFont typeface="Arial"/>
              <a:buChar char="•"/>
            </a:pPr>
            <a:r>
              <a:rPr lang="en-US" dirty="0"/>
              <a:t>How many people are you going to move into housing this year?</a:t>
            </a:r>
          </a:p>
          <a:p>
            <a:pPr marL="346075" indent="-295275">
              <a:buFont typeface="Arial"/>
              <a:buChar char="•"/>
            </a:pPr>
            <a:r>
              <a:rPr lang="en-US" dirty="0"/>
              <a:t>Of those who moved into housing, how many return to homelessness?</a:t>
            </a:r>
          </a:p>
        </p:txBody>
      </p:sp>
      <p:sp>
        <p:nvSpPr>
          <p:cNvPr id="4" name="Slide Number Placeholder 3"/>
          <p:cNvSpPr>
            <a:spLocks noGrp="1"/>
          </p:cNvSpPr>
          <p:nvPr>
            <p:ph type="sldNum" sz="quarter" idx="12"/>
          </p:nvPr>
        </p:nvSpPr>
        <p:spPr/>
        <p:txBody>
          <a:bodyPr/>
          <a:lstStyle/>
          <a:p>
            <a:fld id="{4FAB73BC-B049-4115-A692-8D63A059BFB8}" type="slidenum">
              <a:rPr lang="en-US" smtClean="0"/>
              <a:pPr/>
              <a:t>81</a:t>
            </a:fld>
            <a:endParaRPr lang="en-US" dirty="0"/>
          </a:p>
        </p:txBody>
      </p:sp>
      <p:pic>
        <p:nvPicPr>
          <p:cNvPr id="6" name="Content Placeholder 5">
            <a:extLst>
              <a:ext uri="{FF2B5EF4-FFF2-40B4-BE49-F238E27FC236}">
                <a16:creationId xmlns:a16="http://schemas.microsoft.com/office/drawing/2014/main" id="{0EA24D0C-987B-4D54-AF78-9CDCFAA638C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67" r="14114"/>
          <a:stretch/>
        </p:blipFill>
        <p:spPr>
          <a:xfrm>
            <a:off x="6940284" y="2512775"/>
            <a:ext cx="3964044" cy="3032240"/>
          </a:xfrm>
          <a:prstGeom prst="rect">
            <a:avLst/>
          </a:prstGeom>
        </p:spPr>
      </p:pic>
    </p:spTree>
    <p:extLst>
      <p:ext uri="{BB962C8B-B14F-4D97-AF65-F5344CB8AC3E}">
        <p14:creationId xmlns:p14="http://schemas.microsoft.com/office/powerpoint/2010/main" val="21032803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housing targets to focus outreach work</a:t>
            </a:r>
          </a:p>
        </p:txBody>
      </p:sp>
      <p:sp>
        <p:nvSpPr>
          <p:cNvPr id="3" name="Content Placeholder 2"/>
          <p:cNvSpPr>
            <a:spLocks noGrp="1"/>
          </p:cNvSpPr>
          <p:nvPr>
            <p:ph sz="half" idx="1"/>
          </p:nvPr>
        </p:nvSpPr>
        <p:spPr/>
        <p:txBody>
          <a:bodyPr/>
          <a:lstStyle/>
          <a:p>
            <a:pPr marL="346075" indent="-346075">
              <a:buFont typeface="Arial"/>
              <a:buChar char="•"/>
            </a:pPr>
            <a:r>
              <a:rPr lang="en-US" sz="2800" dirty="0"/>
              <a:t>Establishing monthly or quarterly housing targets helps outreach teams:</a:t>
            </a:r>
          </a:p>
          <a:p>
            <a:pPr marL="638683" lvl="1" indent="-346075">
              <a:buFont typeface="Arial"/>
              <a:buChar char="•"/>
            </a:pPr>
            <a:r>
              <a:rPr lang="en-US" sz="2400" dirty="0"/>
              <a:t>Commit to a common goal</a:t>
            </a:r>
          </a:p>
          <a:p>
            <a:pPr marL="638683" lvl="1" indent="-346075">
              <a:buFont typeface="Arial"/>
              <a:buChar char="•"/>
            </a:pPr>
            <a:r>
              <a:rPr lang="en-US" sz="2400" dirty="0"/>
              <a:t>Focus on housing</a:t>
            </a:r>
          </a:p>
          <a:p>
            <a:pPr marL="638683" lvl="1" indent="-346075">
              <a:buFont typeface="Arial"/>
              <a:buChar char="•"/>
            </a:pPr>
            <a:r>
              <a:rPr lang="en-US" sz="2400" dirty="0"/>
              <a:t>Set priorities for which work is most important</a:t>
            </a:r>
          </a:p>
          <a:p>
            <a:pPr marL="638683" lvl="1" indent="-346075">
              <a:buFont typeface="Arial"/>
              <a:buChar char="•"/>
            </a:pPr>
            <a:r>
              <a:rPr lang="en-US" sz="2400" dirty="0"/>
              <a:t>Measure and celebrate success</a:t>
            </a:r>
          </a:p>
          <a:p>
            <a:pPr marL="346075" indent="-346075">
              <a:buFont typeface="Arial"/>
              <a:buChar char="•"/>
            </a:pP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82</a:t>
            </a:fld>
            <a:endParaRPr lang="en-US" dirty="0"/>
          </a:p>
        </p:txBody>
      </p:sp>
      <p:pic>
        <p:nvPicPr>
          <p:cNvPr id="6" name="Content Placeholder 5" descr="Image result for images for person at hom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9260" b="926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6175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housing targets to focus outreach work - 2</a:t>
            </a:r>
          </a:p>
        </p:txBody>
      </p:sp>
      <p:sp>
        <p:nvSpPr>
          <p:cNvPr id="4" name="Content Placeholder 3"/>
          <p:cNvSpPr>
            <a:spLocks noGrp="1"/>
          </p:cNvSpPr>
          <p:nvPr>
            <p:ph sz="half" idx="2"/>
          </p:nvPr>
        </p:nvSpPr>
        <p:spPr>
          <a:xfrm>
            <a:off x="4451531" y="1845735"/>
            <a:ext cx="6704149" cy="4023360"/>
          </a:xfrm>
        </p:spPr>
        <p:txBody>
          <a:bodyPr>
            <a:normAutofit lnSpcReduction="10000"/>
          </a:bodyPr>
          <a:lstStyle/>
          <a:p>
            <a:pPr marL="346075" indent="-346075">
              <a:buFont typeface="Arial"/>
              <a:buChar char="•"/>
            </a:pPr>
            <a:r>
              <a:rPr lang="en-US" dirty="0"/>
              <a:t>Determine how many participants were housed last year.</a:t>
            </a:r>
          </a:p>
          <a:p>
            <a:pPr marL="346075" indent="-346075">
              <a:buFont typeface="Arial"/>
              <a:buChar char="•"/>
            </a:pPr>
            <a:r>
              <a:rPr lang="en-US" dirty="0"/>
              <a:t>Set this year’s target a little higher (unless housing situation has gotten much worse).</a:t>
            </a:r>
          </a:p>
          <a:p>
            <a:pPr marL="346075" indent="-346075">
              <a:buFont typeface="Arial"/>
              <a:buChar char="•"/>
            </a:pPr>
            <a:r>
              <a:rPr lang="en-US" dirty="0"/>
              <a:t>Divide annual goal into 4 to establish quarterly targets (or 12 for monthly targets).</a:t>
            </a:r>
          </a:p>
          <a:p>
            <a:pPr marL="346075" indent="-346075">
              <a:buFont typeface="Arial"/>
              <a:buChar char="•"/>
            </a:pPr>
            <a:r>
              <a:rPr lang="en-US" dirty="0"/>
              <a:t>Decide each quarter which participants you are going to focus on housing in the coming quarter.  </a:t>
            </a:r>
          </a:p>
          <a:p>
            <a:pPr marL="346075" indent="-346075">
              <a:buFont typeface="Arial"/>
              <a:buChar char="•"/>
            </a:pPr>
            <a:r>
              <a:rPr lang="en-US" dirty="0"/>
              <a:t>Plan for the unexpected by focusing on twice as many people (e.g., if quarterly housing target is 4 placements, focus on 8 clients.)</a:t>
            </a:r>
          </a:p>
          <a:p>
            <a:pPr marL="346075" indent="-346075">
              <a:buFont typeface="Arial"/>
              <a:buChar char="•"/>
            </a:pPr>
            <a:r>
              <a:rPr lang="en-US" dirty="0"/>
              <a:t>Determine which tasks are most critical to get done for each targeted participant.</a:t>
            </a:r>
          </a:p>
          <a:p>
            <a:pPr>
              <a:buFont typeface="Arial"/>
              <a:buChar char="•"/>
            </a:pP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83</a:t>
            </a:fld>
            <a:endParaRPr lang="en-US" dirty="0"/>
          </a:p>
        </p:txBody>
      </p:sp>
      <p:pic>
        <p:nvPicPr>
          <p:cNvPr id="8" name="Content Placeholder 7" descr="mage result for focus"/>
          <p:cNvPicPr>
            <a:picLocks noGrp="1"/>
          </p:cNvPicPr>
          <p:nvPr>
            <p:ph sz="half" idx="1"/>
          </p:nvPr>
        </p:nvPicPr>
        <p:blipFill rotWithShape="1">
          <a:blip r:embed="rId2">
            <a:extLst>
              <a:ext uri="{28A0092B-C50C-407E-A947-70E740481C1C}">
                <a14:useLocalDpi xmlns:a14="http://schemas.microsoft.com/office/drawing/2010/main" val="0"/>
              </a:ext>
            </a:extLst>
          </a:blip>
          <a:srcRect t="649" b="-149"/>
          <a:stretch/>
        </p:blipFill>
        <p:spPr bwMode="auto">
          <a:xfrm>
            <a:off x="1071622" y="2065257"/>
            <a:ext cx="2892422" cy="3681545"/>
          </a:xfrm>
          <a:prstGeom prst="rect">
            <a:avLst/>
          </a:prstGeom>
          <a:noFill/>
          <a:ln>
            <a:noFill/>
          </a:ln>
        </p:spPr>
      </p:pic>
    </p:spTree>
    <p:extLst>
      <p:ext uri="{BB962C8B-B14F-4D97-AF65-F5344CB8AC3E}">
        <p14:creationId xmlns:p14="http://schemas.microsoft.com/office/powerpoint/2010/main" val="2637517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housing targets to focus outreach work - 3</a:t>
            </a:r>
          </a:p>
        </p:txBody>
      </p:sp>
      <p:sp>
        <p:nvSpPr>
          <p:cNvPr id="4" name="Content Placeholder 3"/>
          <p:cNvSpPr>
            <a:spLocks noGrp="1"/>
          </p:cNvSpPr>
          <p:nvPr>
            <p:ph sz="half" idx="2"/>
          </p:nvPr>
        </p:nvSpPr>
        <p:spPr>
          <a:xfrm>
            <a:off x="4451531" y="1845734"/>
            <a:ext cx="6704149" cy="4375691"/>
          </a:xfrm>
        </p:spPr>
        <p:txBody>
          <a:bodyPr>
            <a:normAutofit fontScale="92500" lnSpcReduction="10000"/>
          </a:bodyPr>
          <a:lstStyle/>
          <a:p>
            <a:pPr marL="346075" indent="-346075">
              <a:buFont typeface="Arial"/>
              <a:buChar char="•"/>
            </a:pPr>
            <a:r>
              <a:rPr lang="en-US" sz="2200" dirty="0"/>
              <a:t>Determine who is responsible for each task and set a target date for each.</a:t>
            </a:r>
          </a:p>
          <a:p>
            <a:pPr marL="346075" indent="-346075">
              <a:buFont typeface="Arial"/>
              <a:buChar char="•"/>
            </a:pPr>
            <a:r>
              <a:rPr lang="en-US" sz="2200" dirty="0"/>
              <a:t>Keep track of tasks, target and completion dates (e.g., in a spreadsheet).</a:t>
            </a:r>
          </a:p>
          <a:p>
            <a:pPr marL="346075" indent="-346075">
              <a:buFont typeface="Arial"/>
              <a:buChar char="•"/>
            </a:pPr>
            <a:r>
              <a:rPr lang="en-US" sz="2200" dirty="0"/>
              <a:t>Discuss the tracking tool regularly in supervision and team meetings.</a:t>
            </a:r>
          </a:p>
          <a:p>
            <a:pPr marL="346075" indent="-346075">
              <a:buFont typeface="Arial"/>
              <a:buChar char="•"/>
            </a:pPr>
            <a:r>
              <a:rPr lang="en-US" sz="2200" dirty="0"/>
              <a:t>Take a team approach to problem solving when you encounter obstacles or don’t hit your target.</a:t>
            </a:r>
          </a:p>
          <a:p>
            <a:pPr marL="346075" indent="-346075">
              <a:buFont typeface="Arial"/>
              <a:buChar char="•"/>
            </a:pPr>
            <a:r>
              <a:rPr lang="en-US" sz="2200" dirty="0"/>
              <a:t>Focus on what you can control not on things outside of your control.</a:t>
            </a:r>
          </a:p>
          <a:p>
            <a:pPr marL="346075" indent="-346075">
              <a:buFont typeface="Arial"/>
              <a:buChar char="•"/>
            </a:pPr>
            <a:r>
              <a:rPr lang="en-US" sz="2200" dirty="0"/>
              <a:t>Adjust targets  as necessary (up and down).</a:t>
            </a:r>
          </a:p>
          <a:p>
            <a:pPr marL="346075" indent="-346075">
              <a:buFont typeface="Arial"/>
              <a:buChar char="•"/>
            </a:pPr>
            <a:r>
              <a:rPr lang="en-US" sz="2200" dirty="0"/>
              <a:t>Acknowledge each person’s contributions and celebrate successes </a:t>
            </a:r>
            <a:r>
              <a:rPr lang="mr-IN" sz="2200" dirty="0"/>
              <a:t>–</a:t>
            </a:r>
            <a:r>
              <a:rPr lang="en-US" sz="2200" dirty="0"/>
              <a:t> big and small!</a:t>
            </a:r>
          </a:p>
          <a:p>
            <a:pPr>
              <a:buFont typeface="Arial"/>
              <a:buChar char="•"/>
            </a:pP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84</a:t>
            </a:fld>
            <a:endParaRPr lang="en-US" dirty="0"/>
          </a:p>
        </p:txBody>
      </p:sp>
      <p:pic>
        <p:nvPicPr>
          <p:cNvPr id="7" name="Content Placeholder 6"/>
          <p:cNvPicPr>
            <a:picLocks noGrp="1"/>
          </p:cNvPicPr>
          <p:nvPr>
            <p:ph sz="half" idx="1"/>
          </p:nvPr>
        </p:nvPicPr>
        <p:blipFill>
          <a:blip r:embed="rId2">
            <a:extLst>
              <a:ext uri="{28A0092B-C50C-407E-A947-70E740481C1C}">
                <a14:useLocalDpi xmlns:a14="http://schemas.microsoft.com/office/drawing/2010/main" val="0"/>
              </a:ext>
            </a:extLst>
          </a:blip>
          <a:srcRect l="4020" r="4020"/>
          <a:stretch>
            <a:fillRect/>
          </a:stretch>
        </p:blipFill>
        <p:spPr bwMode="auto">
          <a:xfrm>
            <a:off x="1097279" y="2474290"/>
            <a:ext cx="3033537" cy="3413616"/>
          </a:xfrm>
          <a:prstGeom prst="rect">
            <a:avLst/>
          </a:prstGeom>
          <a:noFill/>
          <a:ln>
            <a:noFill/>
          </a:ln>
        </p:spPr>
      </p:pic>
    </p:spTree>
    <p:extLst>
      <p:ext uri="{BB962C8B-B14F-4D97-AF65-F5344CB8AC3E}">
        <p14:creationId xmlns:p14="http://schemas.microsoft.com/office/powerpoint/2010/main" val="33061286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Safety in the field</a:t>
            </a:r>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85</a:t>
            </a:fld>
            <a:endParaRPr lang="en-US" dirty="0"/>
          </a:p>
        </p:txBody>
      </p:sp>
    </p:spTree>
    <p:extLst>
      <p:ext uri="{BB962C8B-B14F-4D97-AF65-F5344CB8AC3E}">
        <p14:creationId xmlns:p14="http://schemas.microsoft.com/office/powerpoint/2010/main" val="22804942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172" y="286605"/>
            <a:ext cx="10472508" cy="1450757"/>
          </a:xfrm>
        </p:spPr>
        <p:txBody>
          <a:bodyPr/>
          <a:lstStyle/>
          <a:p>
            <a:r>
              <a:rPr lang="en-US" dirty="0"/>
              <a:t>Safety: Core Components</a:t>
            </a:r>
          </a:p>
        </p:txBody>
      </p:sp>
      <p:sp>
        <p:nvSpPr>
          <p:cNvPr id="3" name="Content Placeholder 2"/>
          <p:cNvSpPr>
            <a:spLocks noGrp="1"/>
          </p:cNvSpPr>
          <p:nvPr>
            <p:ph idx="1"/>
          </p:nvPr>
        </p:nvSpPr>
        <p:spPr>
          <a:xfrm>
            <a:off x="588579" y="1870840"/>
            <a:ext cx="10567101" cy="5370787"/>
          </a:xfrm>
        </p:spPr>
        <p:txBody>
          <a:bodyPr>
            <a:normAutofit/>
          </a:bodyPr>
          <a:lstStyle/>
          <a:p>
            <a:pPr marL="182880" lvl="2" indent="0">
              <a:spcBef>
                <a:spcPts val="0"/>
              </a:spcBef>
              <a:spcAft>
                <a:spcPts val="600"/>
              </a:spcAft>
              <a:buFont typeface="Arial" panose="020B0604020202020204" pitchFamily="34" charset="0"/>
              <a:buChar char="•"/>
            </a:pPr>
            <a:r>
              <a:rPr lang="en-US" sz="2400" dirty="0"/>
              <a:t>Remember: we are in their space </a:t>
            </a:r>
          </a:p>
          <a:p>
            <a:pPr marL="182880" lvl="2" indent="0">
              <a:spcBef>
                <a:spcPts val="0"/>
              </a:spcBef>
              <a:spcAft>
                <a:spcPts val="600"/>
              </a:spcAft>
              <a:buFont typeface="Arial" panose="020B0604020202020204" pitchFamily="34" charset="0"/>
              <a:buChar char="•"/>
            </a:pPr>
            <a:r>
              <a:rPr lang="en-US" sz="2400" dirty="0"/>
              <a:t>Be aware of what your role is and limits </a:t>
            </a:r>
          </a:p>
          <a:p>
            <a:pPr marL="182880" lvl="2" indent="0">
              <a:spcBef>
                <a:spcPts val="0"/>
              </a:spcBef>
              <a:spcAft>
                <a:spcPts val="600"/>
              </a:spcAft>
              <a:buFont typeface="Arial" panose="020B0604020202020204" pitchFamily="34" charset="0"/>
              <a:buChar char="•"/>
            </a:pPr>
            <a:r>
              <a:rPr lang="en-US" sz="2400" dirty="0"/>
              <a:t>Visit negotiated in advance if possible: Be clear about conditions (intoxicated, guests, firearms)</a:t>
            </a:r>
          </a:p>
          <a:p>
            <a:pPr marL="182880" lvl="2" indent="0">
              <a:spcBef>
                <a:spcPts val="0"/>
              </a:spcBef>
              <a:spcAft>
                <a:spcPts val="600"/>
              </a:spcAft>
              <a:buFont typeface="Arial" panose="020B0604020202020204" pitchFamily="34" charset="0"/>
              <a:buChar char="•"/>
            </a:pPr>
            <a:r>
              <a:rPr lang="en-US" sz="2400" dirty="0"/>
              <a:t>Precautions and following safety policy</a:t>
            </a:r>
          </a:p>
          <a:p>
            <a:pPr marL="182880" lvl="2" indent="0">
              <a:spcBef>
                <a:spcPts val="0"/>
              </a:spcBef>
              <a:spcAft>
                <a:spcPts val="600"/>
              </a:spcAft>
              <a:buFont typeface="Arial" panose="020B0604020202020204" pitchFamily="34" charset="0"/>
              <a:buChar char="•"/>
            </a:pPr>
            <a:r>
              <a:rPr lang="en-US" sz="2400" dirty="0"/>
              <a:t>Start slowly keeping small promises </a:t>
            </a:r>
          </a:p>
          <a:p>
            <a:pPr marL="182880" lvl="2" indent="0">
              <a:spcBef>
                <a:spcPts val="0"/>
              </a:spcBef>
              <a:spcAft>
                <a:spcPts val="600"/>
              </a:spcAft>
              <a:buFont typeface="Arial" panose="020B0604020202020204" pitchFamily="34" charset="0"/>
              <a:buChar char="•"/>
            </a:pPr>
            <a:r>
              <a:rPr lang="en-US" sz="2400" dirty="0"/>
              <a:t>Be clear about your role</a:t>
            </a:r>
          </a:p>
          <a:p>
            <a:pPr marL="182880" lvl="2" indent="0">
              <a:spcBef>
                <a:spcPts val="0"/>
              </a:spcBef>
              <a:spcAft>
                <a:spcPts val="600"/>
              </a:spcAft>
              <a:buFont typeface="Arial" panose="020B0604020202020204" pitchFamily="34" charset="0"/>
              <a:buChar char="•"/>
            </a:pPr>
            <a:r>
              <a:rPr lang="en-US" sz="2400" dirty="0"/>
              <a:t>If risk /crisis is assessed get help: have a back up plan</a:t>
            </a:r>
          </a:p>
          <a:p>
            <a:pPr marL="182880" lvl="2" indent="0">
              <a:spcBef>
                <a:spcPts val="0"/>
              </a:spcBef>
              <a:spcAft>
                <a:spcPts val="600"/>
              </a:spcAft>
              <a:buFont typeface="Arial" panose="020B0604020202020204" pitchFamily="34" charset="0"/>
              <a:buChar char="•"/>
            </a:pPr>
            <a:r>
              <a:rPr lang="en-US" sz="2400" dirty="0"/>
              <a:t>Use supervisor and team: ask someone to go with you</a:t>
            </a:r>
          </a:p>
          <a:p>
            <a:pPr marL="182880" lvl="2" indent="0">
              <a:spcBef>
                <a:spcPts val="0"/>
              </a:spcBef>
              <a:spcAft>
                <a:spcPts val="600"/>
              </a:spcAft>
              <a:buFont typeface="Arial" panose="020B0604020202020204" pitchFamily="34" charset="0"/>
              <a:buChar char="•"/>
            </a:pPr>
            <a:r>
              <a:rPr lang="en-US" sz="2400" dirty="0"/>
              <a:t>Always let the team know where you are and when you are expected to return –       check in</a:t>
            </a:r>
          </a:p>
        </p:txBody>
      </p:sp>
      <p:sp>
        <p:nvSpPr>
          <p:cNvPr id="4" name="Slide Number Placeholder 3"/>
          <p:cNvSpPr>
            <a:spLocks noGrp="1"/>
          </p:cNvSpPr>
          <p:nvPr>
            <p:ph type="sldNum" sz="quarter" idx="12"/>
          </p:nvPr>
        </p:nvSpPr>
        <p:spPr/>
        <p:txBody>
          <a:bodyPr/>
          <a:lstStyle/>
          <a:p>
            <a:fld id="{4FAB73BC-B049-4115-A692-8D63A059BFB8}" type="slidenum">
              <a:rPr lang="en-US" smtClean="0"/>
              <a:pPr/>
              <a:t>86</a:t>
            </a:fld>
            <a:endParaRPr lang="en-US" dirty="0"/>
          </a:p>
        </p:txBody>
      </p:sp>
      <p:pic>
        <p:nvPicPr>
          <p:cNvPr id="5" name="Picture 4"/>
          <p:cNvPicPr>
            <a:picLocks noChangeAspect="1"/>
          </p:cNvPicPr>
          <p:nvPr/>
        </p:nvPicPr>
        <p:blipFill>
          <a:blip r:embed="rId2"/>
          <a:stretch>
            <a:fillRect/>
          </a:stretch>
        </p:blipFill>
        <p:spPr>
          <a:xfrm>
            <a:off x="10160001" y="838200"/>
            <a:ext cx="1282700" cy="1162050"/>
          </a:xfrm>
          <a:prstGeom prst="rect">
            <a:avLst/>
          </a:prstGeom>
        </p:spPr>
      </p:pic>
    </p:spTree>
    <p:extLst>
      <p:ext uri="{BB962C8B-B14F-4D97-AF65-F5344CB8AC3E}">
        <p14:creationId xmlns:p14="http://schemas.microsoft.com/office/powerpoint/2010/main" val="40861822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479392555"/>
              </p:ext>
            </p:extLst>
          </p:nvPr>
        </p:nvGraphicFramePr>
        <p:xfrm>
          <a:off x="304800" y="1905004"/>
          <a:ext cx="10483173" cy="4304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1097281" y="286607"/>
            <a:ext cx="10036387" cy="1450757"/>
          </a:xfrm>
        </p:spPr>
        <p:txBody>
          <a:bodyPr>
            <a:normAutofit/>
          </a:bodyPr>
          <a:lstStyle/>
          <a:p>
            <a:r>
              <a:rPr lang="en-US" dirty="0"/>
              <a:t>Prevention: Preparing for Outreach</a:t>
            </a:r>
          </a:p>
        </p:txBody>
      </p:sp>
      <p:sp>
        <p:nvSpPr>
          <p:cNvPr id="4" name="Slide Number Placeholder 3"/>
          <p:cNvSpPr>
            <a:spLocks noGrp="1"/>
          </p:cNvSpPr>
          <p:nvPr>
            <p:ph type="sldNum" sz="quarter" idx="4294967295"/>
          </p:nvPr>
        </p:nvSpPr>
        <p:spPr>
          <a:xfrm>
            <a:off x="9900478" y="6459815"/>
            <a:ext cx="1312025" cy="365125"/>
          </a:xfrm>
          <a:prstGeom prst="rect">
            <a:avLst/>
          </a:prstGeom>
        </p:spPr>
        <p:txBody>
          <a:bodyPr/>
          <a:lstStyle/>
          <a:p>
            <a:fld id="{FE52A76A-748A-4629-ACD2-7C5742ED6B9B}" type="slidenum">
              <a:rPr lang="en-US" smtClean="0"/>
              <a:pPr/>
              <a:t>87</a:t>
            </a:fld>
            <a:endParaRPr lang="en-US" dirty="0"/>
          </a:p>
        </p:txBody>
      </p:sp>
    </p:spTree>
    <p:extLst>
      <p:ext uri="{BB962C8B-B14F-4D97-AF65-F5344CB8AC3E}">
        <p14:creationId xmlns:p14="http://schemas.microsoft.com/office/powerpoint/2010/main" val="3181260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Warning Signs</a:t>
            </a:r>
          </a:p>
        </p:txBody>
      </p:sp>
      <p:sp>
        <p:nvSpPr>
          <p:cNvPr id="3" name="Content Placeholder 2"/>
          <p:cNvSpPr>
            <a:spLocks noGrp="1"/>
          </p:cNvSpPr>
          <p:nvPr>
            <p:ph idx="1"/>
          </p:nvPr>
        </p:nvSpPr>
        <p:spPr>
          <a:xfrm>
            <a:off x="914400" y="1845734"/>
            <a:ext cx="9245600" cy="4023360"/>
          </a:xfrm>
        </p:spPr>
        <p:txBody>
          <a:bodyPr>
            <a:noAutofit/>
          </a:bodyPr>
          <a:lstStyle/>
          <a:p>
            <a:pPr marL="233363" indent="-233363">
              <a:buFont typeface="Arial" panose="020B0604020202020204" pitchFamily="34" charset="0"/>
              <a:buChar char="•"/>
            </a:pPr>
            <a:r>
              <a:rPr lang="en-US" sz="2400" dirty="0"/>
              <a:t>Changes in: Behavior, relationships, use of services/ supports</a:t>
            </a:r>
          </a:p>
          <a:p>
            <a:pPr marL="233363" indent="-233363">
              <a:buFont typeface="Arial" panose="020B0604020202020204" pitchFamily="34" charset="0"/>
              <a:buChar char="•"/>
            </a:pPr>
            <a:r>
              <a:rPr lang="en-US" sz="2400" dirty="0"/>
              <a:t>Changes in income or living situation</a:t>
            </a:r>
          </a:p>
          <a:p>
            <a:pPr marL="233363" indent="-233363">
              <a:buFont typeface="Arial" panose="020B0604020202020204" pitchFamily="34" charset="0"/>
              <a:buChar char="•"/>
            </a:pPr>
            <a:r>
              <a:rPr lang="en-US" sz="2400" dirty="0"/>
              <a:t>HALT Hungry, Angry, Lonely, Tired </a:t>
            </a:r>
          </a:p>
          <a:p>
            <a:pPr marL="233363" indent="-233363">
              <a:buFont typeface="Arial" panose="020B0604020202020204" pitchFamily="34" charset="0"/>
              <a:buChar char="•"/>
            </a:pPr>
            <a:r>
              <a:rPr lang="en-US" sz="2400" dirty="0"/>
              <a:t>Presence of substance abuse, TBI, PTSD or psychiatric symptoms</a:t>
            </a:r>
          </a:p>
          <a:p>
            <a:pPr marL="233363" indent="-233363">
              <a:buFont typeface="Arial" panose="020B0604020202020204" pitchFamily="34" charset="0"/>
              <a:buChar char="•"/>
            </a:pPr>
            <a:r>
              <a:rPr lang="en-US" sz="2400" dirty="0"/>
              <a:t>Talking about not wanting to live or about hurting others or making threats</a:t>
            </a:r>
          </a:p>
          <a:p>
            <a:pPr marL="233363" indent="-233363">
              <a:buFont typeface="Arial" panose="020B0604020202020204" pitchFamily="34" charset="0"/>
              <a:buChar char="•"/>
            </a:pPr>
            <a:r>
              <a:rPr lang="en-US" sz="2400" dirty="0"/>
              <a:t>History of dangerous behavior </a:t>
            </a:r>
          </a:p>
          <a:p>
            <a:pPr marL="233363" indent="-233363">
              <a:buFont typeface="Arial" panose="020B0604020202020204" pitchFamily="34" charset="0"/>
              <a:buChar char="•"/>
            </a:pPr>
            <a:r>
              <a:rPr lang="en-US" sz="2400" dirty="0"/>
              <a:t>Plan and/or access to resources to do harm </a:t>
            </a:r>
          </a:p>
        </p:txBody>
      </p:sp>
      <p:sp>
        <p:nvSpPr>
          <p:cNvPr id="4" name="Slide Number Placeholder 3"/>
          <p:cNvSpPr>
            <a:spLocks noGrp="1"/>
          </p:cNvSpPr>
          <p:nvPr>
            <p:ph type="sldNum" sz="quarter" idx="4294967295"/>
          </p:nvPr>
        </p:nvSpPr>
        <p:spPr>
          <a:xfrm>
            <a:off x="9900478" y="6459815"/>
            <a:ext cx="1312025" cy="365125"/>
          </a:xfrm>
          <a:prstGeom prst="rect">
            <a:avLst/>
          </a:prstGeom>
        </p:spPr>
        <p:txBody>
          <a:bodyPr/>
          <a:lstStyle/>
          <a:p>
            <a:fld id="{4FAB73BC-B049-4115-A692-8D63A059BFB8}" type="slidenum">
              <a:rPr lang="en-US" smtClean="0"/>
              <a:pPr/>
              <a:t>88</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1752629"/>
            <a:ext cx="2844800" cy="1908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24403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Roles: Disruptive Behavior </a:t>
            </a:r>
          </a:p>
        </p:txBody>
      </p:sp>
      <p:sp>
        <p:nvSpPr>
          <p:cNvPr id="3" name="Content Placeholder 2"/>
          <p:cNvSpPr>
            <a:spLocks noGrp="1"/>
          </p:cNvSpPr>
          <p:nvPr>
            <p:ph idx="1"/>
          </p:nvPr>
        </p:nvSpPr>
        <p:spPr>
          <a:xfrm>
            <a:off x="1154083" y="1804459"/>
            <a:ext cx="10058400" cy="4023360"/>
          </a:xfrm>
        </p:spPr>
        <p:txBody>
          <a:bodyPr>
            <a:normAutofit/>
          </a:bodyPr>
          <a:lstStyle/>
          <a:p>
            <a:r>
              <a:rPr lang="en-US" sz="2800" dirty="0"/>
              <a:t>There are many reasons a participant may be disruptive:</a:t>
            </a:r>
          </a:p>
          <a:p>
            <a:pPr lvl="1"/>
            <a:r>
              <a:rPr lang="en-US" sz="2600" dirty="0"/>
              <a:t>Mental health issues, drug and alcohol use, trauma history, medical, brain injuries, cognitive issues</a:t>
            </a:r>
          </a:p>
          <a:p>
            <a:pPr lvl="1"/>
            <a:r>
              <a:rPr lang="en-US" sz="2600" dirty="0"/>
              <a:t>Different people/agencies seeing this person and may have different perceptions and information</a:t>
            </a:r>
          </a:p>
          <a:p>
            <a:pPr lvl="1"/>
            <a:r>
              <a:rPr lang="en-US" sz="2600" dirty="0"/>
              <a:t>Gather all the information and problem solve how to stop the behavior</a:t>
            </a:r>
          </a:p>
          <a:p>
            <a:pPr lvl="1"/>
            <a:r>
              <a:rPr lang="en-US" sz="2600" dirty="0"/>
              <a:t>Ask for consult with the Mental Health, Substance Use, medical provider</a:t>
            </a:r>
          </a:p>
          <a:p>
            <a:pPr lvl="1"/>
            <a:r>
              <a:rPr lang="en-US" sz="2600" dirty="0"/>
              <a:t>Offer alternatives for compliance</a:t>
            </a:r>
          </a:p>
        </p:txBody>
      </p:sp>
      <p:sp>
        <p:nvSpPr>
          <p:cNvPr id="4" name="Slide Number Placeholder 3"/>
          <p:cNvSpPr>
            <a:spLocks noGrp="1"/>
          </p:cNvSpPr>
          <p:nvPr>
            <p:ph type="sldNum" sz="quarter" idx="12"/>
          </p:nvPr>
        </p:nvSpPr>
        <p:spPr/>
        <p:txBody>
          <a:bodyPr/>
          <a:lstStyle/>
          <a:p>
            <a:fld id="{4FAB73BC-B049-4115-A692-8D63A059BFB8}" type="slidenum">
              <a:rPr lang="en-US" smtClean="0"/>
              <a:pPr/>
              <a:t>89</a:t>
            </a:fld>
            <a:endParaRPr lang="en-US" dirty="0"/>
          </a:p>
        </p:txBody>
      </p:sp>
      <p:pic>
        <p:nvPicPr>
          <p:cNvPr id="4098" name="Picture 2" descr="Image result for images for disruptive behavior adu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6858" y="4645589"/>
            <a:ext cx="2619375" cy="1623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674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0DE112E-4717-4B3F-B159-967AC66BDED5}"/>
              </a:ext>
            </a:extLst>
          </p:cNvPr>
          <p:cNvGraphicFramePr>
            <a:graphicFrameLocks/>
          </p:cNvGraphicFramePr>
          <p:nvPr>
            <p:extLst/>
          </p:nvPr>
        </p:nvGraphicFramePr>
        <p:xfrm>
          <a:off x="403653" y="144656"/>
          <a:ext cx="11541211" cy="64996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309276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421" y="286607"/>
            <a:ext cx="10220259" cy="1450757"/>
          </a:xfrm>
        </p:spPr>
        <p:txBody>
          <a:bodyPr/>
          <a:lstStyle/>
          <a:p>
            <a:r>
              <a:rPr lang="en-US" dirty="0"/>
              <a:t>Field Safety Tips</a:t>
            </a:r>
          </a:p>
        </p:txBody>
      </p:sp>
      <p:sp>
        <p:nvSpPr>
          <p:cNvPr id="3" name="Content Placeholder 2"/>
          <p:cNvSpPr>
            <a:spLocks noGrp="1"/>
          </p:cNvSpPr>
          <p:nvPr>
            <p:ph sz="half" idx="1"/>
          </p:nvPr>
        </p:nvSpPr>
        <p:spPr>
          <a:xfrm>
            <a:off x="798786" y="1776248"/>
            <a:ext cx="6579476" cy="4456386"/>
          </a:xfrm>
        </p:spPr>
        <p:txBody>
          <a:bodyPr>
            <a:noAutofit/>
          </a:bodyPr>
          <a:lstStyle/>
          <a:p>
            <a:pPr>
              <a:lnSpc>
                <a:spcPct val="110000"/>
              </a:lnSpc>
              <a:spcBef>
                <a:spcPts val="0"/>
              </a:spcBef>
              <a:buFont typeface="Arial" panose="020B0604020202020204" pitchFamily="34" charset="0"/>
              <a:buChar char="•"/>
            </a:pPr>
            <a:r>
              <a:rPr lang="en-US" dirty="0"/>
              <a:t>Always have a way to communicate- charged phone.</a:t>
            </a:r>
          </a:p>
          <a:p>
            <a:pPr>
              <a:lnSpc>
                <a:spcPct val="110000"/>
              </a:lnSpc>
              <a:spcBef>
                <a:spcPts val="0"/>
              </a:spcBef>
              <a:buFont typeface="Arial" panose="020B0604020202020204" pitchFamily="34" charset="0"/>
              <a:buChar char="•"/>
            </a:pPr>
            <a:r>
              <a:rPr lang="en-US" dirty="0"/>
              <a:t>Don’t approach if you feel unsafe.</a:t>
            </a:r>
          </a:p>
          <a:p>
            <a:pPr lvl="0">
              <a:lnSpc>
                <a:spcPct val="110000"/>
              </a:lnSpc>
              <a:spcBef>
                <a:spcPts val="0"/>
              </a:spcBef>
              <a:buFont typeface="Arial" panose="020B0604020202020204" pitchFamily="34" charset="0"/>
              <a:buChar char="•"/>
            </a:pPr>
            <a:r>
              <a:rPr lang="en-US" dirty="0"/>
              <a:t>Avoid approaching someone for the first time alone.</a:t>
            </a:r>
          </a:p>
          <a:p>
            <a:pPr>
              <a:lnSpc>
                <a:spcPct val="110000"/>
              </a:lnSpc>
              <a:spcBef>
                <a:spcPts val="0"/>
              </a:spcBef>
              <a:buFont typeface="Arial" panose="020B0604020202020204" pitchFamily="34" charset="0"/>
              <a:buChar char="•"/>
            </a:pPr>
            <a:r>
              <a:rPr lang="en-US" dirty="0"/>
              <a:t>If alone, don’t approach a group, engage someone high risk, or enter a location that is not publicly visible.</a:t>
            </a:r>
          </a:p>
          <a:p>
            <a:pPr>
              <a:lnSpc>
                <a:spcPct val="110000"/>
              </a:lnSpc>
              <a:spcBef>
                <a:spcPts val="0"/>
              </a:spcBef>
              <a:buFont typeface="Arial" panose="020B0604020202020204" pitchFamily="34" charset="0"/>
              <a:buChar char="•"/>
            </a:pPr>
            <a:r>
              <a:rPr lang="en-US" dirty="0"/>
              <a:t>Postpone, meet in a different location, or have a team member join.</a:t>
            </a:r>
          </a:p>
          <a:p>
            <a:pPr>
              <a:lnSpc>
                <a:spcPct val="110000"/>
              </a:lnSpc>
              <a:spcBef>
                <a:spcPts val="0"/>
              </a:spcBef>
              <a:buFont typeface="Arial" panose="020B0604020202020204" pitchFamily="34" charset="0"/>
              <a:buChar char="•"/>
            </a:pPr>
            <a:r>
              <a:rPr lang="en-US" dirty="0"/>
              <a:t>Use your gut instincts.</a:t>
            </a:r>
          </a:p>
          <a:p>
            <a:pPr>
              <a:lnSpc>
                <a:spcPct val="110000"/>
              </a:lnSpc>
              <a:spcBef>
                <a:spcPts val="0"/>
              </a:spcBef>
              <a:buFont typeface="Arial" panose="020B0604020202020204" pitchFamily="34" charset="0"/>
              <a:buChar char="•"/>
            </a:pPr>
            <a:r>
              <a:rPr lang="en-US" dirty="0"/>
              <a:t>Build good relationships with police and involve them when needed.</a:t>
            </a:r>
          </a:p>
          <a:p>
            <a:pPr>
              <a:lnSpc>
                <a:spcPct val="110000"/>
              </a:lnSpc>
              <a:spcBef>
                <a:spcPts val="0"/>
              </a:spcBef>
              <a:buFont typeface="Arial" panose="020B0604020202020204" pitchFamily="34" charset="0"/>
              <a:buChar char="•"/>
            </a:pPr>
            <a:r>
              <a:rPr lang="en-US" dirty="0"/>
              <a:t>Schedule visits for early morning when less likely to be intoxicated </a:t>
            </a:r>
          </a:p>
          <a:p>
            <a:endParaRPr lang="en-US" dirty="0"/>
          </a:p>
        </p:txBody>
      </p:sp>
      <p:sp>
        <p:nvSpPr>
          <p:cNvPr id="4" name="Slide Number Placeholder 3"/>
          <p:cNvSpPr>
            <a:spLocks noGrp="1"/>
          </p:cNvSpPr>
          <p:nvPr>
            <p:ph type="sldNum" sz="quarter" idx="10"/>
          </p:nvPr>
        </p:nvSpPr>
        <p:spPr>
          <a:prstGeom prst="rect">
            <a:avLst/>
          </a:prstGeom>
        </p:spPr>
        <p:txBody>
          <a:bodyPr/>
          <a:lstStyle/>
          <a:p>
            <a:fld id="{4FAB73BC-B049-4115-A692-8D63A059BFB8}" type="slidenum">
              <a:rPr lang="en-US" smtClean="0"/>
              <a:pPr/>
              <a:t>90</a:t>
            </a:fld>
            <a:endParaRPr lang="en-US" dirty="0"/>
          </a:p>
        </p:txBody>
      </p:sp>
      <p:pic>
        <p:nvPicPr>
          <p:cNvPr id="3074" name="Picture 2" descr="http://cee.utk.edu/safety/safety-matte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8262" y="1981200"/>
            <a:ext cx="4610538"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6792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Safety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23201025"/>
              </p:ext>
            </p:extLst>
          </p:nvPr>
        </p:nvGraphicFramePr>
        <p:xfrm>
          <a:off x="1097280" y="1845734"/>
          <a:ext cx="10058400" cy="4402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0"/>
          </p:nvPr>
        </p:nvSpPr>
        <p:spPr/>
        <p:txBody>
          <a:bodyPr/>
          <a:lstStyle/>
          <a:p>
            <a:pPr>
              <a:defRPr/>
            </a:pPr>
            <a:fld id="{8A90EC89-DEE9-4D30-8BD5-74B5A77038F9}" type="slidenum">
              <a:rPr lang="en-US" smtClean="0">
                <a:solidFill>
                  <a:prstClr val="black">
                    <a:tint val="75000"/>
                  </a:prstClr>
                </a:solidFill>
              </a:rPr>
              <a:pPr>
                <a:defRPr/>
              </a:pPr>
              <a:t>91</a:t>
            </a:fld>
            <a:endParaRPr lang="en-US" dirty="0">
              <a:solidFill>
                <a:prstClr val="black">
                  <a:tint val="75000"/>
                </a:prstClr>
              </a:solidFill>
            </a:endParaRPr>
          </a:p>
        </p:txBody>
      </p:sp>
      <p:pic>
        <p:nvPicPr>
          <p:cNvPr id="6" name="Picture 2" descr="https://21stcenturywineskins.files.wordpress.com/2010/11/two-people-talking-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381000"/>
            <a:ext cx="37592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8223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People with Pets</a:t>
            </a:r>
          </a:p>
        </p:txBody>
      </p:sp>
      <p:sp>
        <p:nvSpPr>
          <p:cNvPr id="3" name="Content Placeholder 2"/>
          <p:cNvSpPr>
            <a:spLocks noGrp="1"/>
          </p:cNvSpPr>
          <p:nvPr>
            <p:ph idx="1"/>
          </p:nvPr>
        </p:nvSpPr>
        <p:spPr/>
        <p:txBody>
          <a:bodyPr>
            <a:normAutofit/>
          </a:bodyPr>
          <a:lstStyle/>
          <a:p>
            <a:pPr marL="0" indent="0">
              <a:buNone/>
            </a:pPr>
            <a:r>
              <a:rPr lang="en-US" sz="2800" dirty="0"/>
              <a:t>    Know the rights of your participants</a:t>
            </a:r>
          </a:p>
          <a:p>
            <a:pPr lvl="2">
              <a:buFont typeface="Courier New" panose="02070309020205020404" pitchFamily="49" charset="0"/>
              <a:buChar char="o"/>
            </a:pPr>
            <a:r>
              <a:rPr lang="en-US" sz="2800" dirty="0"/>
              <a:t>Emotional Support Animal</a:t>
            </a:r>
          </a:p>
          <a:p>
            <a:pPr lvl="2">
              <a:buFont typeface="Courier New" panose="02070309020205020404" pitchFamily="49" charset="0"/>
              <a:buChar char="o"/>
            </a:pPr>
            <a:r>
              <a:rPr lang="en-US" sz="2800" dirty="0"/>
              <a:t>Service Animal</a:t>
            </a:r>
          </a:p>
          <a:p>
            <a:pPr lvl="2">
              <a:buFont typeface="Courier New" panose="02070309020205020404" pitchFamily="49" charset="0"/>
              <a:buChar char="o"/>
            </a:pPr>
            <a:r>
              <a:rPr lang="en-US" sz="2800" dirty="0"/>
              <a:t>Therapy Animal</a:t>
            </a:r>
          </a:p>
          <a:p>
            <a:pPr marL="384048" lvl="2" indent="0">
              <a:buNone/>
            </a:pPr>
            <a:endParaRPr lang="en-US" sz="2800" dirty="0"/>
          </a:p>
          <a:p>
            <a:pPr marL="384048" lvl="2" indent="0">
              <a:buNone/>
            </a:pPr>
            <a:r>
              <a:rPr lang="en-US" sz="2800" dirty="0"/>
              <a:t>Be compassionate</a:t>
            </a:r>
          </a:p>
          <a:p>
            <a:pPr marL="384048" lvl="2" indent="0">
              <a:buNone/>
            </a:pPr>
            <a:endParaRPr lang="en-US" sz="2800" dirty="0"/>
          </a:p>
          <a:p>
            <a:pPr marL="384048" lvl="2" indent="0">
              <a:buNone/>
            </a:pPr>
            <a:r>
              <a:rPr lang="en-US" sz="2800" dirty="0"/>
              <a:t>Find Resources (see handout)</a:t>
            </a:r>
          </a:p>
        </p:txBody>
      </p:sp>
      <p:sp>
        <p:nvSpPr>
          <p:cNvPr id="4" name="Slide Number Placeholder 3"/>
          <p:cNvSpPr>
            <a:spLocks noGrp="1"/>
          </p:cNvSpPr>
          <p:nvPr>
            <p:ph type="sldNum" sz="quarter" idx="10"/>
          </p:nvPr>
        </p:nvSpPr>
        <p:spPr/>
        <p:txBody>
          <a:bodyPr/>
          <a:lstStyle/>
          <a:p>
            <a:pPr>
              <a:defRPr/>
            </a:pPr>
            <a:fld id="{8A90EC89-DEE9-4D30-8BD5-74B5A77038F9}" type="slidenum">
              <a:rPr lang="en-US" smtClean="0">
                <a:solidFill>
                  <a:prstClr val="black">
                    <a:tint val="75000"/>
                  </a:prstClr>
                </a:solidFill>
              </a:rPr>
              <a:pPr>
                <a:defRPr/>
              </a:pPr>
              <a:t>92</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0DFA781C-2E11-AC4E-9383-9A502723DA19}"/>
              </a:ext>
            </a:extLst>
          </p:cNvPr>
          <p:cNvPicPr>
            <a:picLocks noChangeAspect="1"/>
          </p:cNvPicPr>
          <p:nvPr/>
        </p:nvPicPr>
        <p:blipFill>
          <a:blip r:embed="rId2"/>
          <a:stretch>
            <a:fillRect/>
          </a:stretch>
        </p:blipFill>
        <p:spPr>
          <a:xfrm>
            <a:off x="7358063" y="2544762"/>
            <a:ext cx="3505200" cy="1968500"/>
          </a:xfrm>
          <a:prstGeom prst="rect">
            <a:avLst/>
          </a:prstGeom>
        </p:spPr>
      </p:pic>
    </p:spTree>
    <p:extLst>
      <p:ext uri="{BB962C8B-B14F-4D97-AF65-F5344CB8AC3E}">
        <p14:creationId xmlns:p14="http://schemas.microsoft.com/office/powerpoint/2010/main" val="3570491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Wrap-up &amp; Evaluations</a:t>
            </a:r>
          </a:p>
        </p:txBody>
      </p:sp>
      <p:sp>
        <p:nvSpPr>
          <p:cNvPr id="6" name="Text Placeholder 5"/>
          <p:cNvSpPr>
            <a:spLocks noGrp="1"/>
          </p:cNvSpPr>
          <p:nvPr>
            <p:ph type="body" idx="1"/>
          </p:nvPr>
        </p:nvSpPr>
        <p:spPr/>
        <p:txBody>
          <a:bodyPr/>
          <a:lstStyle/>
          <a:p>
            <a:r>
              <a:rPr lang="en-US" dirty="0"/>
              <a:t>Thanks for participating!</a:t>
            </a:r>
          </a:p>
        </p:txBody>
      </p:sp>
      <p:sp>
        <p:nvSpPr>
          <p:cNvPr id="4" name="Slide Number Placeholder 3"/>
          <p:cNvSpPr>
            <a:spLocks noGrp="1"/>
          </p:cNvSpPr>
          <p:nvPr>
            <p:ph type="sldNum" sz="quarter" idx="12"/>
          </p:nvPr>
        </p:nvSpPr>
        <p:spPr/>
        <p:txBody>
          <a:bodyPr/>
          <a:lstStyle/>
          <a:p>
            <a:fld id="{4FAB73BC-B049-4115-A692-8D63A059BFB8}" type="slidenum">
              <a:rPr lang="en-US" smtClean="0"/>
              <a:pPr/>
              <a:t>93</a:t>
            </a:fld>
            <a:endParaRPr lang="en-US" dirty="0"/>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4190999" y="832159"/>
            <a:ext cx="3810000" cy="2247515"/>
          </a:xfrm>
          <a:prstGeom prst="rect">
            <a:avLst/>
          </a:prstGeom>
          <a:noFill/>
          <a:ln>
            <a:noFill/>
          </a:ln>
        </p:spPr>
      </p:pic>
    </p:spTree>
    <p:extLst>
      <p:ext uri="{BB962C8B-B14F-4D97-AF65-F5344CB8AC3E}">
        <p14:creationId xmlns:p14="http://schemas.microsoft.com/office/powerpoint/2010/main" val="2816911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64355</TotalTime>
  <Words>5681</Words>
  <Application>Microsoft Macintosh PowerPoint</Application>
  <PresentationFormat>Widescreen</PresentationFormat>
  <Paragraphs>824</Paragraphs>
  <Slides>93</Slides>
  <Notes>26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93</vt:i4>
      </vt:variant>
    </vt:vector>
  </HeadingPairs>
  <TitlesOfParts>
    <vt:vector size="103" baseType="lpstr">
      <vt:lpstr>ＭＳ Ｐゴシック</vt:lpstr>
      <vt:lpstr>Arial</vt:lpstr>
      <vt:lpstr>Calibri</vt:lpstr>
      <vt:lpstr>Calibri Light</vt:lpstr>
      <vt:lpstr>Courier New</vt:lpstr>
      <vt:lpstr>Mangal</vt:lpstr>
      <vt:lpstr>Wingdings</vt:lpstr>
      <vt:lpstr>Retrospect</vt:lpstr>
      <vt:lpstr>think-cell Slide</vt:lpstr>
      <vt:lpstr>Document</vt:lpstr>
      <vt:lpstr>Connecticut Outreach Training: National Trends &amp; Local Practice Strategies May 30, 2018  </vt:lpstr>
      <vt:lpstr>Agenda</vt:lpstr>
      <vt:lpstr>Why do you do this work?</vt:lpstr>
      <vt:lpstr>Learning Objectives</vt:lpstr>
      <vt:lpstr>Learning Objectives (2)</vt:lpstr>
      <vt:lpstr>Learning Objectives (3)</vt:lpstr>
      <vt:lpstr>National Context</vt:lpstr>
      <vt:lpstr>HUD/HEARTH Performance Measures</vt:lpstr>
      <vt:lpstr>PowerPoint Presentation</vt:lpstr>
      <vt:lpstr>National Service Trends &amp; HUD Policy Priorities</vt:lpstr>
      <vt:lpstr>National Service Trends &amp; HUD Policy Priorities (2)</vt:lpstr>
      <vt:lpstr>Street Outreach Lessons Learned (SAMHSA)</vt:lpstr>
      <vt:lpstr>Street Outreach Lessons Learned (SAMHSA -2)</vt:lpstr>
      <vt:lpstr>Street Outreach Lessons Learned (SAMHSA -3)</vt:lpstr>
      <vt:lpstr>Street Outreach Lessons Learned (SAMHSA -4)</vt:lpstr>
      <vt:lpstr>PowerPoint Presentation</vt:lpstr>
      <vt:lpstr>Working with People with High Needs</vt:lpstr>
      <vt:lpstr>Engagement</vt:lpstr>
      <vt:lpstr>Homelessness</vt:lpstr>
      <vt:lpstr>Homelessness -2</vt:lpstr>
      <vt:lpstr>Barriers to Engagement</vt:lpstr>
      <vt:lpstr>Engagement</vt:lpstr>
      <vt:lpstr>Observation</vt:lpstr>
      <vt:lpstr>The Relationship </vt:lpstr>
      <vt:lpstr>Working Together</vt:lpstr>
      <vt:lpstr>Core Practices in Engagement </vt:lpstr>
      <vt:lpstr>What Engagement Strategies Would You Use?</vt:lpstr>
      <vt:lpstr>Engagement Tasks</vt:lpstr>
      <vt:lpstr>Trauma &amp; Homelessness</vt:lpstr>
      <vt:lpstr>Impacts of Trauma</vt:lpstr>
      <vt:lpstr>Trauma and Stress </vt:lpstr>
      <vt:lpstr>Trauma</vt:lpstr>
      <vt:lpstr>Trauma Informed Care - Strategies</vt:lpstr>
      <vt:lpstr>Identifying unsheltered people</vt:lpstr>
      <vt:lpstr>Locating Unsheltered People</vt:lpstr>
      <vt:lpstr>Locating Homeless Youth</vt:lpstr>
      <vt:lpstr>Locating Homeless Families</vt:lpstr>
      <vt:lpstr>Building Motivation for Housing</vt:lpstr>
      <vt:lpstr>Ambivalence about Housing</vt:lpstr>
      <vt:lpstr>Understand Housing and Homeless History</vt:lpstr>
      <vt:lpstr>Talk Housing </vt:lpstr>
      <vt:lpstr>Housing Planning Discussions</vt:lpstr>
      <vt:lpstr>PowerPoint Presentation</vt:lpstr>
      <vt:lpstr>Tenant Responsibilities  a Lease/Tenancy</vt:lpstr>
      <vt:lpstr>  Motivating Change</vt:lpstr>
      <vt:lpstr>Motivation  </vt:lpstr>
      <vt:lpstr>Building Motivation for Change</vt:lpstr>
      <vt:lpstr>Creating a Platform for Change:  Hope, Meaning and Confidence</vt:lpstr>
      <vt:lpstr>Core Theories of Motivation Interviewing</vt:lpstr>
      <vt:lpstr>Support Self-Efficacy</vt:lpstr>
      <vt:lpstr>Decisional Balance Sheet</vt:lpstr>
      <vt:lpstr>Stages of Change </vt:lpstr>
      <vt:lpstr>Partner Discussions</vt:lpstr>
      <vt:lpstr>Developing a Housing Plan</vt:lpstr>
      <vt:lpstr>Role: Working with Coordinated Entry (CAN), Case Managers, &amp; Other Teams</vt:lpstr>
      <vt:lpstr>Coordinating with Partners to get People Housing</vt:lpstr>
      <vt:lpstr> </vt:lpstr>
      <vt:lpstr> Transition to Housing</vt:lpstr>
      <vt:lpstr>Housing Plan Overview</vt:lpstr>
      <vt:lpstr>Getting Started</vt:lpstr>
      <vt:lpstr>Progressing</vt:lpstr>
      <vt:lpstr>Assessment</vt:lpstr>
      <vt:lpstr>Assessment Domains</vt:lpstr>
      <vt:lpstr>Assess Housing and Homeless History</vt:lpstr>
      <vt:lpstr>Financial Needs/Requirements</vt:lpstr>
      <vt:lpstr>PowerPoint Presentation</vt:lpstr>
      <vt:lpstr>Developing a Housing Planning</vt:lpstr>
      <vt:lpstr>Focus Areas for Housing Plan  </vt:lpstr>
      <vt:lpstr>Goal Setting Strategies</vt:lpstr>
      <vt:lpstr>What if someone says s/he has no goals?</vt:lpstr>
      <vt:lpstr>Surfacing goals</vt:lpstr>
      <vt:lpstr>Goal Setting:  Peter</vt:lpstr>
      <vt:lpstr>What do you work on while talking housing</vt:lpstr>
      <vt:lpstr>Evaluating &amp; Updating the Plan</vt:lpstr>
      <vt:lpstr>Small Group Discussions</vt:lpstr>
      <vt:lpstr>Barry</vt:lpstr>
      <vt:lpstr>Jake</vt:lpstr>
      <vt:lpstr>Joyce</vt:lpstr>
      <vt:lpstr>Questions to Explore in Small Groups</vt:lpstr>
      <vt:lpstr>Defining &amp; Measuring Success</vt:lpstr>
      <vt:lpstr>Measuring success</vt:lpstr>
      <vt:lpstr>Using housing targets to focus outreach work</vt:lpstr>
      <vt:lpstr>Using housing targets to focus outreach work - 2</vt:lpstr>
      <vt:lpstr>Using housing targets to focus outreach work - 3</vt:lpstr>
      <vt:lpstr>Safety in the field</vt:lpstr>
      <vt:lpstr>Safety: Core Components</vt:lpstr>
      <vt:lpstr>Prevention: Preparing for Outreach</vt:lpstr>
      <vt:lpstr>Warning Signs</vt:lpstr>
      <vt:lpstr>Defining Roles: Disruptive Behavior </vt:lpstr>
      <vt:lpstr>Field Safety Tips</vt:lpstr>
      <vt:lpstr>Resources for Safety</vt:lpstr>
      <vt:lpstr>Resources for People with Pets</vt:lpstr>
      <vt:lpstr>Wrap-up &amp; Evaluations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Tenancy Rights and Responsibilities in HUD-VASH</dc:title>
  <dc:creator>Howard Burchman</dc:creator>
  <cp:lastModifiedBy>Liz Isaacs</cp:lastModifiedBy>
  <cp:revision>930</cp:revision>
  <cp:lastPrinted>2018-05-18T22:08:41Z</cp:lastPrinted>
  <dcterms:created xsi:type="dcterms:W3CDTF">2013-04-24T21:53:51Z</dcterms:created>
  <dcterms:modified xsi:type="dcterms:W3CDTF">2019-01-11T19:48:13Z</dcterms:modified>
</cp:coreProperties>
</file>