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25" r:id="rId1"/>
  </p:sldMasterIdLst>
  <p:notesMasterIdLst>
    <p:notesMasterId r:id="rId71"/>
  </p:notesMasterIdLst>
  <p:handoutMasterIdLst>
    <p:handoutMasterId r:id="rId72"/>
  </p:handoutMasterIdLst>
  <p:sldIdLst>
    <p:sldId id="256" r:id="rId2"/>
    <p:sldId id="334" r:id="rId3"/>
    <p:sldId id="566" r:id="rId4"/>
    <p:sldId id="831" r:id="rId5"/>
    <p:sldId id="866" r:id="rId6"/>
    <p:sldId id="952" r:id="rId7"/>
    <p:sldId id="833" r:id="rId8"/>
    <p:sldId id="834" r:id="rId9"/>
    <p:sldId id="835" r:id="rId10"/>
    <p:sldId id="882" r:id="rId11"/>
    <p:sldId id="836" r:id="rId12"/>
    <p:sldId id="837" r:id="rId13"/>
    <p:sldId id="868" r:id="rId14"/>
    <p:sldId id="960" r:id="rId15"/>
    <p:sldId id="838" r:id="rId16"/>
    <p:sldId id="839" r:id="rId17"/>
    <p:sldId id="840" r:id="rId18"/>
    <p:sldId id="841" r:id="rId19"/>
    <p:sldId id="842" r:id="rId20"/>
    <p:sldId id="843" r:id="rId21"/>
    <p:sldId id="969" r:id="rId22"/>
    <p:sldId id="844" r:id="rId23"/>
    <p:sldId id="964" r:id="rId24"/>
    <p:sldId id="965" r:id="rId25"/>
    <p:sldId id="966" r:id="rId26"/>
    <p:sldId id="962" r:id="rId27"/>
    <p:sldId id="283" r:id="rId28"/>
    <p:sldId id="845" r:id="rId29"/>
    <p:sldId id="846" r:id="rId30"/>
    <p:sldId id="847" r:id="rId31"/>
    <p:sldId id="850" r:id="rId32"/>
    <p:sldId id="963" r:id="rId33"/>
    <p:sldId id="832" r:id="rId34"/>
    <p:sldId id="884" r:id="rId35"/>
    <p:sldId id="899" r:id="rId36"/>
    <p:sldId id="953" r:id="rId37"/>
    <p:sldId id="967" r:id="rId38"/>
    <p:sldId id="900" r:id="rId39"/>
    <p:sldId id="901" r:id="rId40"/>
    <p:sldId id="902" r:id="rId41"/>
    <p:sldId id="903" r:id="rId42"/>
    <p:sldId id="968" r:id="rId43"/>
    <p:sldId id="907" r:id="rId44"/>
    <p:sldId id="851" r:id="rId45"/>
    <p:sldId id="306" r:id="rId46"/>
    <p:sldId id="852" r:id="rId47"/>
    <p:sldId id="853" r:id="rId48"/>
    <p:sldId id="956" r:id="rId49"/>
    <p:sldId id="974" r:id="rId50"/>
    <p:sldId id="855" r:id="rId51"/>
    <p:sldId id="856" r:id="rId52"/>
    <p:sldId id="857" r:id="rId53"/>
    <p:sldId id="858" r:id="rId54"/>
    <p:sldId id="859" r:id="rId55"/>
    <p:sldId id="893" r:id="rId56"/>
    <p:sldId id="891" r:id="rId57"/>
    <p:sldId id="892" r:id="rId58"/>
    <p:sldId id="894" r:id="rId59"/>
    <p:sldId id="895" r:id="rId60"/>
    <p:sldId id="896" r:id="rId61"/>
    <p:sldId id="897" r:id="rId62"/>
    <p:sldId id="898" r:id="rId63"/>
    <p:sldId id="914" r:id="rId64"/>
    <p:sldId id="915" r:id="rId65"/>
    <p:sldId id="951" r:id="rId66"/>
    <p:sldId id="949" r:id="rId67"/>
    <p:sldId id="916" r:id="rId68"/>
    <p:sldId id="917" r:id="rId69"/>
    <p:sldId id="975"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pareti" initials="lep" lastIdx="28" clrIdx="0"/>
  <p:cmAuthor id="1" name="Liz Isaacs" initials="LI" lastIdx="0" clrIdx="1"/>
  <p:cmAuthor id="2" name="Lauren Pareti" initials="" lastIdx="36" clrIdx="2"/>
  <p:cmAuthor id="3" name="Suzanne Wagner" initials="SW" lastIdx="1" clrIdx="3">
    <p:extLst/>
  </p:cmAuthor>
  <p:cmAuthor id="4" name="Howard Burchman" initials="HB" lastIdx="105" clrIdx="4">
    <p:extLst/>
  </p:cmAuthor>
  <p:cmAuthor id="5" name="michele.mangan" initials="m" lastIdx="0" clrIdx="5"/>
  <p:cmAuthor id="6" name="Lauren Pareti" initials="LP" lastIdx="23" clrIdx="6">
    <p:extLst>
      <p:ext uri="{19B8F6BF-5375-455C-9EA6-DF929625EA0E}">
        <p15:presenceInfo xmlns:p15="http://schemas.microsoft.com/office/powerpoint/2012/main" userId="fe5d73cd284bf93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43" autoAdjust="0"/>
    <p:restoredTop sz="90690" autoAdjust="0"/>
  </p:normalViewPr>
  <p:slideViewPr>
    <p:cSldViewPr snapToGrid="0">
      <p:cViewPr varScale="1">
        <p:scale>
          <a:sx n="81" d="100"/>
          <a:sy n="81" d="100"/>
        </p:scale>
        <p:origin x="1260" y="96"/>
      </p:cViewPr>
      <p:guideLst>
        <p:guide orient="horz" pos="2160"/>
        <p:guide pos="3840"/>
      </p:guideLst>
    </p:cSldViewPr>
  </p:slideViewPr>
  <p:outlineViewPr>
    <p:cViewPr>
      <p:scale>
        <a:sx n="33" d="100"/>
        <a:sy n="33" d="100"/>
      </p:scale>
      <p:origin x="128" y="39600"/>
    </p:cViewPr>
  </p:outlineViewPr>
  <p:notesTextViewPr>
    <p:cViewPr>
      <p:scale>
        <a:sx n="1" d="1"/>
        <a:sy n="1" d="1"/>
      </p:scale>
      <p:origin x="0" y="0"/>
    </p:cViewPr>
  </p:notesTextViewPr>
  <p:sorterViewPr>
    <p:cViewPr>
      <p:scale>
        <a:sx n="100" d="100"/>
        <a:sy n="100" d="100"/>
      </p:scale>
      <p:origin x="0" y="9552"/>
    </p:cViewPr>
  </p:sorterViewPr>
  <p:notesViewPr>
    <p:cSldViewPr snapToGrid="0" snapToObjects="1">
      <p:cViewPr>
        <p:scale>
          <a:sx n="100" d="100"/>
          <a:sy n="100" d="100"/>
        </p:scale>
        <p:origin x="2392" y="-4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003C53-DC25-450E-8F43-F118EDA9938A}" type="doc">
      <dgm:prSet loTypeId="urn:microsoft.com/office/officeart/2005/8/layout/process1" loCatId="process" qsTypeId="urn:microsoft.com/office/officeart/2005/8/quickstyle/simple2" qsCatId="simple" csTypeId="urn:microsoft.com/office/officeart/2005/8/colors/colorful2" csCatId="colorful" phldr="1"/>
      <dgm:spPr/>
      <dgm:t>
        <a:bodyPr/>
        <a:lstStyle/>
        <a:p>
          <a:endParaRPr lang="en-US"/>
        </a:p>
      </dgm:t>
    </dgm:pt>
    <dgm:pt modelId="{681C1943-71EA-4D99-B5A1-EFC1E9609526}">
      <dgm:prSet custT="1"/>
      <dgm:spPr/>
      <dgm:t>
        <a:bodyPr/>
        <a:lstStyle/>
        <a:p>
          <a:r>
            <a:rPr lang="en-US" sz="2000" b="1" dirty="0"/>
            <a:t>Project administrative </a:t>
          </a:r>
          <a:r>
            <a:rPr lang="en-US" sz="2000" dirty="0"/>
            <a:t>costs </a:t>
          </a:r>
          <a:r>
            <a:rPr lang="en-US" sz="1800" dirty="0"/>
            <a:t>are specified at </a:t>
          </a:r>
          <a:r>
            <a:rPr lang="en-US" sz="1800" b="1" dirty="0"/>
            <a:t>24 CFR 578.59 </a:t>
          </a:r>
          <a:r>
            <a:rPr lang="en-US" sz="1800" dirty="0"/>
            <a:t>– all expenses specified are eligible for reimbursement as Administrative Costs </a:t>
          </a:r>
        </a:p>
      </dgm:t>
    </dgm:pt>
    <dgm:pt modelId="{B5221E43-61ED-4B0D-9415-42B0994DA82E}" type="parTrans" cxnId="{97966FFA-4070-4102-BFE9-33A90901828C}">
      <dgm:prSet/>
      <dgm:spPr/>
      <dgm:t>
        <a:bodyPr/>
        <a:lstStyle/>
        <a:p>
          <a:endParaRPr lang="en-US"/>
        </a:p>
      </dgm:t>
    </dgm:pt>
    <dgm:pt modelId="{5995BEB7-E6FC-41F2-9F46-BF5106C2D140}" type="sibTrans" cxnId="{97966FFA-4070-4102-BFE9-33A90901828C}">
      <dgm:prSet/>
      <dgm:spPr/>
      <dgm:t>
        <a:bodyPr/>
        <a:lstStyle/>
        <a:p>
          <a:endParaRPr lang="en-US"/>
        </a:p>
      </dgm:t>
    </dgm:pt>
    <dgm:pt modelId="{CDF8FB58-1292-4FA5-B676-F6197E086F36}">
      <dgm:prSet custT="1"/>
      <dgm:spPr/>
      <dgm:t>
        <a:bodyPr/>
        <a:lstStyle/>
        <a:p>
          <a:r>
            <a:rPr lang="en-US" sz="1600" baseline="0" dirty="0"/>
            <a:t>Includes overall program management, coordination, monitoring and evaluation</a:t>
          </a:r>
          <a:endParaRPr lang="en-US" sz="1600" dirty="0"/>
        </a:p>
      </dgm:t>
    </dgm:pt>
    <dgm:pt modelId="{74F8AEEC-1188-4C49-BF44-353C6334B1EE}" type="parTrans" cxnId="{924C49CD-0C4D-48BD-A4D4-6D73E22ACD81}">
      <dgm:prSet/>
      <dgm:spPr/>
      <dgm:t>
        <a:bodyPr/>
        <a:lstStyle/>
        <a:p>
          <a:endParaRPr lang="en-US"/>
        </a:p>
      </dgm:t>
    </dgm:pt>
    <dgm:pt modelId="{065EFFCD-E2B9-48E7-BF70-E03CB3FA274D}" type="sibTrans" cxnId="{924C49CD-0C4D-48BD-A4D4-6D73E22ACD81}">
      <dgm:prSet/>
      <dgm:spPr/>
      <dgm:t>
        <a:bodyPr/>
        <a:lstStyle/>
        <a:p>
          <a:endParaRPr lang="en-US"/>
        </a:p>
      </dgm:t>
    </dgm:pt>
    <dgm:pt modelId="{24640887-DAC7-40E4-978E-082411A15B6F}">
      <dgm:prSet custT="1"/>
      <dgm:spPr/>
      <dgm:t>
        <a:bodyPr/>
        <a:lstStyle/>
        <a:p>
          <a:r>
            <a:rPr lang="en-US" sz="1600" baseline="0" dirty="0"/>
            <a:t>Also includes specific activities such as monitoring subrecipients, training on CoC requirements and environmental reviews</a:t>
          </a:r>
          <a:endParaRPr lang="en-US" sz="1600" dirty="0"/>
        </a:p>
      </dgm:t>
    </dgm:pt>
    <dgm:pt modelId="{A0AD0520-5E0D-495B-BACB-F144C63DEFD7}" type="parTrans" cxnId="{DD26DEBE-6028-476C-BAD4-0372A7513BD3}">
      <dgm:prSet/>
      <dgm:spPr/>
      <dgm:t>
        <a:bodyPr/>
        <a:lstStyle/>
        <a:p>
          <a:endParaRPr lang="en-US"/>
        </a:p>
      </dgm:t>
    </dgm:pt>
    <dgm:pt modelId="{6A617DBD-F3C8-42B3-A606-A6F3A7980A31}" type="sibTrans" cxnId="{DD26DEBE-6028-476C-BAD4-0372A7513BD3}">
      <dgm:prSet/>
      <dgm:spPr/>
      <dgm:t>
        <a:bodyPr/>
        <a:lstStyle/>
        <a:p>
          <a:endParaRPr lang="en-US"/>
        </a:p>
      </dgm:t>
    </dgm:pt>
    <dgm:pt modelId="{CCB2DE63-A828-4B8C-8F56-5A82BF7187AD}">
      <dgm:prSet custT="1"/>
      <dgm:spPr/>
      <dgm:t>
        <a:bodyPr/>
        <a:lstStyle/>
        <a:p>
          <a:r>
            <a:rPr lang="en-US" sz="1600" baseline="0" dirty="0"/>
            <a:t>Activities not listed at 578.59 are not eligible to be reimbursed as administrative costs in CoC program</a:t>
          </a:r>
          <a:endParaRPr lang="en-US" sz="1600" dirty="0"/>
        </a:p>
      </dgm:t>
    </dgm:pt>
    <dgm:pt modelId="{B95FD59F-F2FC-42A1-84B6-8D8E76ECD756}" type="parTrans" cxnId="{7F7D3380-7368-4E53-8F03-DFA61E1C6A7F}">
      <dgm:prSet/>
      <dgm:spPr/>
      <dgm:t>
        <a:bodyPr/>
        <a:lstStyle/>
        <a:p>
          <a:endParaRPr lang="en-US"/>
        </a:p>
      </dgm:t>
    </dgm:pt>
    <dgm:pt modelId="{CE1BD36A-EB45-4037-86A0-24CD34DC5946}" type="sibTrans" cxnId="{7F7D3380-7368-4E53-8F03-DFA61E1C6A7F}">
      <dgm:prSet/>
      <dgm:spPr/>
      <dgm:t>
        <a:bodyPr/>
        <a:lstStyle/>
        <a:p>
          <a:endParaRPr lang="en-US"/>
        </a:p>
      </dgm:t>
    </dgm:pt>
    <dgm:pt modelId="{392A9D6E-0427-4CF2-B8CA-C823D4AF1D8E}">
      <dgm:prSet/>
      <dgm:spPr/>
      <dgm:t>
        <a:bodyPr/>
        <a:lstStyle/>
        <a:p>
          <a:r>
            <a:rPr lang="en-US" b="1" dirty="0"/>
            <a:t>Indirect, Facilities and Administrative Costs </a:t>
          </a:r>
          <a:r>
            <a:rPr lang="en-US" dirty="0"/>
            <a:t>-  </a:t>
          </a:r>
          <a:r>
            <a:rPr lang="en-US" b="1" dirty="0"/>
            <a:t>2 CFR 200.56</a:t>
          </a:r>
          <a:r>
            <a:rPr lang="en-US" dirty="0"/>
            <a:t> – costs incurred for a common or joint purpose benefiting more than one cost objective, and not readily assignable to the cost objectives specifically benefited without effort disproportionate to the results achieved.</a:t>
          </a:r>
        </a:p>
      </dgm:t>
    </dgm:pt>
    <dgm:pt modelId="{038FDD77-B15A-4D5D-8065-EB798E337758}" type="parTrans" cxnId="{ED01A7AB-E97B-48BF-BCB5-9148D3292BFE}">
      <dgm:prSet/>
      <dgm:spPr/>
      <dgm:t>
        <a:bodyPr/>
        <a:lstStyle/>
        <a:p>
          <a:endParaRPr lang="en-US"/>
        </a:p>
      </dgm:t>
    </dgm:pt>
    <dgm:pt modelId="{4E37A040-A849-48EC-B850-278FC9F569DC}" type="sibTrans" cxnId="{ED01A7AB-E97B-48BF-BCB5-9148D3292BFE}">
      <dgm:prSet/>
      <dgm:spPr/>
      <dgm:t>
        <a:bodyPr/>
        <a:lstStyle/>
        <a:p>
          <a:endParaRPr lang="en-US"/>
        </a:p>
      </dgm:t>
    </dgm:pt>
    <dgm:pt modelId="{3BF9885A-04CD-49B2-B899-6813757998DC}" type="pres">
      <dgm:prSet presAssocID="{29003C53-DC25-450E-8F43-F118EDA9938A}" presName="Name0" presStyleCnt="0">
        <dgm:presLayoutVars>
          <dgm:dir/>
          <dgm:resizeHandles val="exact"/>
        </dgm:presLayoutVars>
      </dgm:prSet>
      <dgm:spPr/>
    </dgm:pt>
    <dgm:pt modelId="{E939BFC3-1B1A-40E6-9D3D-C1CED0B6C5F2}" type="pres">
      <dgm:prSet presAssocID="{681C1943-71EA-4D99-B5A1-EFC1E9609526}" presName="node" presStyleLbl="node1" presStyleIdx="0" presStyleCnt="2" custScaleY="120470">
        <dgm:presLayoutVars>
          <dgm:bulletEnabled val="1"/>
        </dgm:presLayoutVars>
      </dgm:prSet>
      <dgm:spPr/>
    </dgm:pt>
    <dgm:pt modelId="{96DEA463-1C3C-4ABC-BA8C-58FE2468E50B}" type="pres">
      <dgm:prSet presAssocID="{5995BEB7-E6FC-41F2-9F46-BF5106C2D140}" presName="sibTrans" presStyleLbl="sibTrans2D1" presStyleIdx="0" presStyleCnt="1" custScaleX="155069"/>
      <dgm:spPr>
        <a:prstGeom prst="leftRightArrowCallout">
          <a:avLst/>
        </a:prstGeom>
      </dgm:spPr>
    </dgm:pt>
    <dgm:pt modelId="{395119EE-BBE2-4E68-8EFE-137FDC3DF2DD}" type="pres">
      <dgm:prSet presAssocID="{5995BEB7-E6FC-41F2-9F46-BF5106C2D140}" presName="connectorText" presStyleLbl="sibTrans2D1" presStyleIdx="0" presStyleCnt="1"/>
      <dgm:spPr/>
    </dgm:pt>
    <dgm:pt modelId="{3BFE5586-7987-4C3B-9110-69B294F0EFB2}" type="pres">
      <dgm:prSet presAssocID="{392A9D6E-0427-4CF2-B8CA-C823D4AF1D8E}" presName="node" presStyleLbl="node1" presStyleIdx="1" presStyleCnt="2" custScaleY="123685">
        <dgm:presLayoutVars>
          <dgm:bulletEnabled val="1"/>
        </dgm:presLayoutVars>
      </dgm:prSet>
      <dgm:spPr/>
    </dgm:pt>
  </dgm:ptLst>
  <dgm:cxnLst>
    <dgm:cxn modelId="{BFF36602-41FC-4555-86AB-0CE5E5481FDC}" type="presOf" srcId="{5995BEB7-E6FC-41F2-9F46-BF5106C2D140}" destId="{395119EE-BBE2-4E68-8EFE-137FDC3DF2DD}" srcOrd="1" destOrd="0" presId="urn:microsoft.com/office/officeart/2005/8/layout/process1"/>
    <dgm:cxn modelId="{E6BE035F-082D-4F6F-91A2-5C349D232116}" type="presOf" srcId="{CDF8FB58-1292-4FA5-B676-F6197E086F36}" destId="{E939BFC3-1B1A-40E6-9D3D-C1CED0B6C5F2}" srcOrd="0" destOrd="1" presId="urn:microsoft.com/office/officeart/2005/8/layout/process1"/>
    <dgm:cxn modelId="{5938F64D-7AAB-4273-8384-75ABBF38FC08}" type="presOf" srcId="{CCB2DE63-A828-4B8C-8F56-5A82BF7187AD}" destId="{E939BFC3-1B1A-40E6-9D3D-C1CED0B6C5F2}" srcOrd="0" destOrd="3" presId="urn:microsoft.com/office/officeart/2005/8/layout/process1"/>
    <dgm:cxn modelId="{7F7D3380-7368-4E53-8F03-DFA61E1C6A7F}" srcId="{681C1943-71EA-4D99-B5A1-EFC1E9609526}" destId="{CCB2DE63-A828-4B8C-8F56-5A82BF7187AD}" srcOrd="2" destOrd="0" parTransId="{B95FD59F-F2FC-42A1-84B6-8D8E76ECD756}" sibTransId="{CE1BD36A-EB45-4037-86A0-24CD34DC5946}"/>
    <dgm:cxn modelId="{5DEEC281-EC46-4335-A3B5-114FCDFC8A73}" type="presOf" srcId="{681C1943-71EA-4D99-B5A1-EFC1E9609526}" destId="{E939BFC3-1B1A-40E6-9D3D-C1CED0B6C5F2}" srcOrd="0" destOrd="0" presId="urn:microsoft.com/office/officeart/2005/8/layout/process1"/>
    <dgm:cxn modelId="{F4AB4A82-C253-490A-8548-2CB36732D8E5}" type="presOf" srcId="{29003C53-DC25-450E-8F43-F118EDA9938A}" destId="{3BF9885A-04CD-49B2-B899-6813757998DC}" srcOrd="0" destOrd="0" presId="urn:microsoft.com/office/officeart/2005/8/layout/process1"/>
    <dgm:cxn modelId="{DC1325A6-0FC7-4D7C-9A07-C7729B9B97E3}" type="presOf" srcId="{392A9D6E-0427-4CF2-B8CA-C823D4AF1D8E}" destId="{3BFE5586-7987-4C3B-9110-69B294F0EFB2}" srcOrd="0" destOrd="0" presId="urn:microsoft.com/office/officeart/2005/8/layout/process1"/>
    <dgm:cxn modelId="{ED01A7AB-E97B-48BF-BCB5-9148D3292BFE}" srcId="{29003C53-DC25-450E-8F43-F118EDA9938A}" destId="{392A9D6E-0427-4CF2-B8CA-C823D4AF1D8E}" srcOrd="1" destOrd="0" parTransId="{038FDD77-B15A-4D5D-8065-EB798E337758}" sibTransId="{4E37A040-A849-48EC-B850-278FC9F569DC}"/>
    <dgm:cxn modelId="{DD26DEBE-6028-476C-BAD4-0372A7513BD3}" srcId="{681C1943-71EA-4D99-B5A1-EFC1E9609526}" destId="{24640887-DAC7-40E4-978E-082411A15B6F}" srcOrd="1" destOrd="0" parTransId="{A0AD0520-5E0D-495B-BACB-F144C63DEFD7}" sibTransId="{6A617DBD-F3C8-42B3-A606-A6F3A7980A31}"/>
    <dgm:cxn modelId="{924C49CD-0C4D-48BD-A4D4-6D73E22ACD81}" srcId="{681C1943-71EA-4D99-B5A1-EFC1E9609526}" destId="{CDF8FB58-1292-4FA5-B676-F6197E086F36}" srcOrd="0" destOrd="0" parTransId="{74F8AEEC-1188-4C49-BF44-353C6334B1EE}" sibTransId="{065EFFCD-E2B9-48E7-BF70-E03CB3FA274D}"/>
    <dgm:cxn modelId="{AEF626E3-1531-4E3C-9408-2301C0AF23C1}" type="presOf" srcId="{5995BEB7-E6FC-41F2-9F46-BF5106C2D140}" destId="{96DEA463-1C3C-4ABC-BA8C-58FE2468E50B}" srcOrd="0" destOrd="0" presId="urn:microsoft.com/office/officeart/2005/8/layout/process1"/>
    <dgm:cxn modelId="{43EE12E4-CC65-4CF4-BC5C-91CC293C4485}" type="presOf" srcId="{24640887-DAC7-40E4-978E-082411A15B6F}" destId="{E939BFC3-1B1A-40E6-9D3D-C1CED0B6C5F2}" srcOrd="0" destOrd="2" presId="urn:microsoft.com/office/officeart/2005/8/layout/process1"/>
    <dgm:cxn modelId="{97966FFA-4070-4102-BFE9-33A90901828C}" srcId="{29003C53-DC25-450E-8F43-F118EDA9938A}" destId="{681C1943-71EA-4D99-B5A1-EFC1E9609526}" srcOrd="0" destOrd="0" parTransId="{B5221E43-61ED-4B0D-9415-42B0994DA82E}" sibTransId="{5995BEB7-E6FC-41F2-9F46-BF5106C2D140}"/>
    <dgm:cxn modelId="{A0F51C7A-B1FE-4D93-AB68-EC87A07B7100}" type="presParOf" srcId="{3BF9885A-04CD-49B2-B899-6813757998DC}" destId="{E939BFC3-1B1A-40E6-9D3D-C1CED0B6C5F2}" srcOrd="0" destOrd="0" presId="urn:microsoft.com/office/officeart/2005/8/layout/process1"/>
    <dgm:cxn modelId="{796ED328-CA13-4A09-81D7-135BC1163273}" type="presParOf" srcId="{3BF9885A-04CD-49B2-B899-6813757998DC}" destId="{96DEA463-1C3C-4ABC-BA8C-58FE2468E50B}" srcOrd="1" destOrd="0" presId="urn:microsoft.com/office/officeart/2005/8/layout/process1"/>
    <dgm:cxn modelId="{2E8B476D-638A-4E60-AF16-119CC0A9AE98}" type="presParOf" srcId="{96DEA463-1C3C-4ABC-BA8C-58FE2468E50B}" destId="{395119EE-BBE2-4E68-8EFE-137FDC3DF2DD}" srcOrd="0" destOrd="0" presId="urn:microsoft.com/office/officeart/2005/8/layout/process1"/>
    <dgm:cxn modelId="{F4236A57-1325-47BB-B69E-0DA7179A2130}" type="presParOf" srcId="{3BF9885A-04CD-49B2-B899-6813757998DC}" destId="{3BFE5586-7987-4C3B-9110-69B294F0EFB2}"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49571E-BCBC-4952-BE8E-6BD1E793C5F7}" type="doc">
      <dgm:prSet loTypeId="urn:microsoft.com/office/officeart/2005/8/layout/process2" loCatId="process" qsTypeId="urn:microsoft.com/office/officeart/2005/8/quickstyle/simple2" qsCatId="simple" csTypeId="urn:microsoft.com/office/officeart/2005/8/colors/colorful5" csCatId="colorful" phldr="1"/>
      <dgm:spPr/>
      <dgm:t>
        <a:bodyPr/>
        <a:lstStyle/>
        <a:p>
          <a:endParaRPr lang="en-US"/>
        </a:p>
      </dgm:t>
    </dgm:pt>
    <dgm:pt modelId="{E08AC8F9-FE88-4F0E-BF31-CBA5DB218F2E}">
      <dgm:prSet custT="1"/>
      <dgm:spPr/>
      <dgm:t>
        <a:bodyPr/>
        <a:lstStyle/>
        <a:p>
          <a:r>
            <a:rPr lang="en-US" sz="2000" dirty="0"/>
            <a:t>Administrative costs are billed as direct costs - They must be billed based on actual costs incurred with backup for staff hours and benefits and reimbursable expenses</a:t>
          </a:r>
        </a:p>
      </dgm:t>
    </dgm:pt>
    <dgm:pt modelId="{CA773B6C-A698-4CEA-A268-FA7989EC5DB3}" type="parTrans" cxnId="{8CA5BD77-99BE-4DB8-879F-E7C1B90410AA}">
      <dgm:prSet/>
      <dgm:spPr/>
      <dgm:t>
        <a:bodyPr/>
        <a:lstStyle/>
        <a:p>
          <a:endParaRPr lang="en-US"/>
        </a:p>
      </dgm:t>
    </dgm:pt>
    <dgm:pt modelId="{D93C274C-3B64-4605-9540-47CDAF33CFCE}" type="sibTrans" cxnId="{8CA5BD77-99BE-4DB8-879F-E7C1B90410AA}">
      <dgm:prSet/>
      <dgm:spPr/>
      <dgm:t>
        <a:bodyPr/>
        <a:lstStyle/>
        <a:p>
          <a:endParaRPr lang="en-US"/>
        </a:p>
      </dgm:t>
    </dgm:pt>
    <dgm:pt modelId="{97105B86-62B6-4DD8-9961-235F9C01F329}">
      <dgm:prSet custT="1"/>
      <dgm:spPr/>
      <dgm:t>
        <a:bodyPr/>
        <a:lstStyle/>
        <a:p>
          <a:r>
            <a:rPr lang="en-US" sz="2000" dirty="0"/>
            <a:t>Indirect costs are billed based on a percentage of adjusted direct costs – once the rate is established (or the de minimis rate accepted) the costs can be billed without the necessity of backup documentation</a:t>
          </a:r>
        </a:p>
      </dgm:t>
    </dgm:pt>
    <dgm:pt modelId="{1FF4D2D9-008B-4082-BD79-0880D657C59E}" type="parTrans" cxnId="{8EAAA4E1-2526-416A-9E47-8DDB83F3F9D7}">
      <dgm:prSet/>
      <dgm:spPr/>
      <dgm:t>
        <a:bodyPr/>
        <a:lstStyle/>
        <a:p>
          <a:endParaRPr lang="en-US"/>
        </a:p>
      </dgm:t>
    </dgm:pt>
    <dgm:pt modelId="{9FBE450E-F21D-4258-B936-C4274106B56C}" type="sibTrans" cxnId="{8EAAA4E1-2526-416A-9E47-8DDB83F3F9D7}">
      <dgm:prSet/>
      <dgm:spPr/>
      <dgm:t>
        <a:bodyPr/>
        <a:lstStyle/>
        <a:p>
          <a:endParaRPr lang="en-US"/>
        </a:p>
      </dgm:t>
    </dgm:pt>
    <dgm:pt modelId="{1EFC664A-90EF-4D06-ADA7-C9C247CE5880}" type="pres">
      <dgm:prSet presAssocID="{8549571E-BCBC-4952-BE8E-6BD1E793C5F7}" presName="linearFlow" presStyleCnt="0">
        <dgm:presLayoutVars>
          <dgm:resizeHandles val="exact"/>
        </dgm:presLayoutVars>
      </dgm:prSet>
      <dgm:spPr/>
    </dgm:pt>
    <dgm:pt modelId="{088A89EA-1A9B-4BF4-9E73-9980C7CEC88E}" type="pres">
      <dgm:prSet presAssocID="{E08AC8F9-FE88-4F0E-BF31-CBA5DB218F2E}" presName="node" presStyleLbl="node1" presStyleIdx="0" presStyleCnt="2" custScaleX="130074">
        <dgm:presLayoutVars>
          <dgm:bulletEnabled val="1"/>
        </dgm:presLayoutVars>
      </dgm:prSet>
      <dgm:spPr/>
    </dgm:pt>
    <dgm:pt modelId="{6A72B634-E4E8-4820-999B-17DE6C48137E}" type="pres">
      <dgm:prSet presAssocID="{D93C274C-3B64-4605-9540-47CDAF33CFCE}" presName="sibTrans" presStyleLbl="sibTrans2D1" presStyleIdx="0" presStyleCnt="1"/>
      <dgm:spPr/>
    </dgm:pt>
    <dgm:pt modelId="{0996FABB-C9A7-43EB-A747-728F8EDD2178}" type="pres">
      <dgm:prSet presAssocID="{D93C274C-3B64-4605-9540-47CDAF33CFCE}" presName="connectorText" presStyleLbl="sibTrans2D1" presStyleIdx="0" presStyleCnt="1"/>
      <dgm:spPr/>
    </dgm:pt>
    <dgm:pt modelId="{A8511A13-EA4F-4BA6-9CA8-E8FEBFC298FC}" type="pres">
      <dgm:prSet presAssocID="{97105B86-62B6-4DD8-9961-235F9C01F329}" presName="node" presStyleLbl="node1" presStyleIdx="1" presStyleCnt="2" custScaleX="146173">
        <dgm:presLayoutVars>
          <dgm:bulletEnabled val="1"/>
        </dgm:presLayoutVars>
      </dgm:prSet>
      <dgm:spPr/>
    </dgm:pt>
  </dgm:ptLst>
  <dgm:cxnLst>
    <dgm:cxn modelId="{D8801326-3013-4E04-877D-1813358304BE}" type="presOf" srcId="{D93C274C-3B64-4605-9540-47CDAF33CFCE}" destId="{6A72B634-E4E8-4820-999B-17DE6C48137E}" srcOrd="0" destOrd="0" presId="urn:microsoft.com/office/officeart/2005/8/layout/process2"/>
    <dgm:cxn modelId="{9C7CAD2D-E44C-4576-8A06-9FBE0443B1FB}" type="presOf" srcId="{E08AC8F9-FE88-4F0E-BF31-CBA5DB218F2E}" destId="{088A89EA-1A9B-4BF4-9E73-9980C7CEC88E}" srcOrd="0" destOrd="0" presId="urn:microsoft.com/office/officeart/2005/8/layout/process2"/>
    <dgm:cxn modelId="{8CA5BD77-99BE-4DB8-879F-E7C1B90410AA}" srcId="{8549571E-BCBC-4952-BE8E-6BD1E793C5F7}" destId="{E08AC8F9-FE88-4F0E-BF31-CBA5DB218F2E}" srcOrd="0" destOrd="0" parTransId="{CA773B6C-A698-4CEA-A268-FA7989EC5DB3}" sibTransId="{D93C274C-3B64-4605-9540-47CDAF33CFCE}"/>
    <dgm:cxn modelId="{E345127A-AB03-4B5D-8C4D-6860E24F1582}" type="presOf" srcId="{97105B86-62B6-4DD8-9961-235F9C01F329}" destId="{A8511A13-EA4F-4BA6-9CA8-E8FEBFC298FC}" srcOrd="0" destOrd="0" presId="urn:microsoft.com/office/officeart/2005/8/layout/process2"/>
    <dgm:cxn modelId="{8EAAA4E1-2526-416A-9E47-8DDB83F3F9D7}" srcId="{8549571E-BCBC-4952-BE8E-6BD1E793C5F7}" destId="{97105B86-62B6-4DD8-9961-235F9C01F329}" srcOrd="1" destOrd="0" parTransId="{1FF4D2D9-008B-4082-BD79-0880D657C59E}" sibTransId="{9FBE450E-F21D-4258-B936-C4274106B56C}"/>
    <dgm:cxn modelId="{CB978BE5-2439-4593-9F2E-07BFBFE307E0}" type="presOf" srcId="{8549571E-BCBC-4952-BE8E-6BD1E793C5F7}" destId="{1EFC664A-90EF-4D06-ADA7-C9C247CE5880}" srcOrd="0" destOrd="0" presId="urn:microsoft.com/office/officeart/2005/8/layout/process2"/>
    <dgm:cxn modelId="{76B340EA-1647-4F7E-BE43-0E22496E7E94}" type="presOf" srcId="{D93C274C-3B64-4605-9540-47CDAF33CFCE}" destId="{0996FABB-C9A7-43EB-A747-728F8EDD2178}" srcOrd="1" destOrd="0" presId="urn:microsoft.com/office/officeart/2005/8/layout/process2"/>
    <dgm:cxn modelId="{43075915-E178-4CCD-A974-DC89C45AF4B1}" type="presParOf" srcId="{1EFC664A-90EF-4D06-ADA7-C9C247CE5880}" destId="{088A89EA-1A9B-4BF4-9E73-9980C7CEC88E}" srcOrd="0" destOrd="0" presId="urn:microsoft.com/office/officeart/2005/8/layout/process2"/>
    <dgm:cxn modelId="{8006A060-4BBC-4EB7-84CF-82F8E4DC4944}" type="presParOf" srcId="{1EFC664A-90EF-4D06-ADA7-C9C247CE5880}" destId="{6A72B634-E4E8-4820-999B-17DE6C48137E}" srcOrd="1" destOrd="0" presId="urn:microsoft.com/office/officeart/2005/8/layout/process2"/>
    <dgm:cxn modelId="{80438731-9F8D-4800-87FF-1BBBEF79F66E}" type="presParOf" srcId="{6A72B634-E4E8-4820-999B-17DE6C48137E}" destId="{0996FABB-C9A7-43EB-A747-728F8EDD2178}" srcOrd="0" destOrd="0" presId="urn:microsoft.com/office/officeart/2005/8/layout/process2"/>
    <dgm:cxn modelId="{DF169ADB-5C34-4D7D-BAE9-EAEB01B49763}" type="presParOf" srcId="{1EFC664A-90EF-4D06-ADA7-C9C247CE5880}" destId="{A8511A13-EA4F-4BA6-9CA8-E8FEBFC298FC}"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1366A6-F072-4A1C-B421-9AB69CC58372}" type="doc">
      <dgm:prSet loTypeId="urn:microsoft.com/office/officeart/2005/8/layout/vList5" loCatId="list" qsTypeId="urn:microsoft.com/office/officeart/2005/8/quickstyle/simple5" qsCatId="simple" csTypeId="urn:microsoft.com/office/officeart/2005/8/colors/colorful4" csCatId="colorful" phldr="1"/>
      <dgm:spPr/>
      <dgm:t>
        <a:bodyPr/>
        <a:lstStyle/>
        <a:p>
          <a:endParaRPr lang="en-US"/>
        </a:p>
      </dgm:t>
    </dgm:pt>
    <dgm:pt modelId="{06389F3A-22D1-45F1-94CC-8D2E43914289}">
      <dgm:prSet phldrT="[Text]" custT="1"/>
      <dgm:spPr/>
      <dgm:t>
        <a:bodyPr/>
        <a:lstStyle/>
        <a:p>
          <a:r>
            <a:rPr lang="en-US" sz="2800" dirty="0" err="1">
              <a:solidFill>
                <a:schemeClr val="tx1"/>
              </a:solidFill>
            </a:rPr>
            <a:t>CoCs</a:t>
          </a:r>
          <a:r>
            <a:rPr lang="en-US" sz="2800" dirty="0">
              <a:solidFill>
                <a:schemeClr val="tx1"/>
              </a:solidFill>
            </a:rPr>
            <a:t> that are not Unified Funding Agencies (UFA):</a:t>
          </a:r>
        </a:p>
      </dgm:t>
    </dgm:pt>
    <dgm:pt modelId="{BC6EE4E6-3C86-4EA9-B788-51F84849C7D7}" type="parTrans" cxnId="{31E8E32F-AE59-47FA-9104-DDC65828BEA7}">
      <dgm:prSet/>
      <dgm:spPr/>
      <dgm:t>
        <a:bodyPr/>
        <a:lstStyle/>
        <a:p>
          <a:endParaRPr lang="en-US"/>
        </a:p>
      </dgm:t>
    </dgm:pt>
    <dgm:pt modelId="{05B6855A-C60C-450C-A23C-5321B03B9D23}" type="sibTrans" cxnId="{31E8E32F-AE59-47FA-9104-DDC65828BEA7}">
      <dgm:prSet/>
      <dgm:spPr/>
      <dgm:t>
        <a:bodyPr/>
        <a:lstStyle/>
        <a:p>
          <a:endParaRPr lang="en-US"/>
        </a:p>
      </dgm:t>
    </dgm:pt>
    <dgm:pt modelId="{A46001AC-B668-4D4A-ADB3-6BE85281E532}">
      <dgm:prSet phldrT="[Text]"/>
      <dgm:spPr/>
      <dgm:t>
        <a:bodyPr/>
        <a:lstStyle/>
        <a:p>
          <a:r>
            <a:rPr lang="en-US" dirty="0"/>
            <a:t>Change of recipient</a:t>
          </a:r>
        </a:p>
      </dgm:t>
    </dgm:pt>
    <dgm:pt modelId="{4C2A5B3C-4FEE-4574-9266-55E028850EFD}" type="parTrans" cxnId="{2963CFAA-EA59-46AB-8480-4230AA8A9728}">
      <dgm:prSet/>
      <dgm:spPr/>
      <dgm:t>
        <a:bodyPr/>
        <a:lstStyle/>
        <a:p>
          <a:endParaRPr lang="en-US"/>
        </a:p>
      </dgm:t>
    </dgm:pt>
    <dgm:pt modelId="{A6CC89E9-F0FC-452A-AA3A-2256E8A6E5CB}" type="sibTrans" cxnId="{2963CFAA-EA59-46AB-8480-4230AA8A9728}">
      <dgm:prSet/>
      <dgm:spPr/>
      <dgm:t>
        <a:bodyPr/>
        <a:lstStyle/>
        <a:p>
          <a:endParaRPr lang="en-US"/>
        </a:p>
      </dgm:t>
    </dgm:pt>
    <dgm:pt modelId="{C3AFD6DF-92BE-4A9D-8468-79EC12B91336}">
      <dgm:prSet phldrT="[Text]"/>
      <dgm:spPr/>
      <dgm:t>
        <a:bodyPr/>
        <a:lstStyle/>
        <a:p>
          <a:r>
            <a:rPr lang="en-US" dirty="0"/>
            <a:t>A change in the subpopulation served</a:t>
          </a:r>
        </a:p>
      </dgm:t>
    </dgm:pt>
    <dgm:pt modelId="{9BDE7B4F-800D-41FC-9F9C-006231E9B290}" type="parTrans" cxnId="{470838B7-BBCF-4582-ACCD-80A35E1AE01F}">
      <dgm:prSet/>
      <dgm:spPr/>
      <dgm:t>
        <a:bodyPr/>
        <a:lstStyle/>
        <a:p>
          <a:endParaRPr lang="en-US"/>
        </a:p>
      </dgm:t>
    </dgm:pt>
    <dgm:pt modelId="{24495F7B-2304-45A2-9F7A-E1F8C473DB85}" type="sibTrans" cxnId="{470838B7-BBCF-4582-ACCD-80A35E1AE01F}">
      <dgm:prSet/>
      <dgm:spPr/>
      <dgm:t>
        <a:bodyPr/>
        <a:lstStyle/>
        <a:p>
          <a:endParaRPr lang="en-US"/>
        </a:p>
      </dgm:t>
    </dgm:pt>
    <dgm:pt modelId="{34236D8C-971B-4787-A369-D177DBC8DD65}">
      <dgm:prSet phldrT="[Text]"/>
      <dgm:spPr/>
      <dgm:t>
        <a:bodyPr/>
        <a:lstStyle/>
        <a:p>
          <a:r>
            <a:rPr lang="en-US" dirty="0"/>
            <a:t>Change of project site</a:t>
          </a:r>
        </a:p>
      </dgm:t>
    </dgm:pt>
    <dgm:pt modelId="{CDDAC1D5-D997-4583-9AC9-8CAE85842927}" type="parTrans" cxnId="{A9C00FC2-C5F0-4464-AE83-7DB8F6BAAAEE}">
      <dgm:prSet/>
      <dgm:spPr/>
      <dgm:t>
        <a:bodyPr/>
        <a:lstStyle/>
        <a:p>
          <a:endParaRPr lang="en-US"/>
        </a:p>
      </dgm:t>
    </dgm:pt>
    <dgm:pt modelId="{76DCA9A0-3BE0-41ED-844A-F2B737699F06}" type="sibTrans" cxnId="{A9C00FC2-C5F0-4464-AE83-7DB8F6BAAAEE}">
      <dgm:prSet/>
      <dgm:spPr/>
      <dgm:t>
        <a:bodyPr/>
        <a:lstStyle/>
        <a:p>
          <a:endParaRPr lang="en-US"/>
        </a:p>
      </dgm:t>
    </dgm:pt>
    <dgm:pt modelId="{7A81D8A3-4A58-4529-A48A-405A2E8EA3E5}">
      <dgm:prSet phldrT="[Text]"/>
      <dgm:spPr/>
      <dgm:t>
        <a:bodyPr/>
        <a:lstStyle/>
        <a:p>
          <a:r>
            <a:rPr lang="en-US" dirty="0"/>
            <a:t>Additions or deletions in the types of eligible activities approved for a project</a:t>
          </a:r>
        </a:p>
      </dgm:t>
    </dgm:pt>
    <dgm:pt modelId="{7E9D8D79-4B29-44B8-B497-AAADCF187B02}" type="parTrans" cxnId="{8064F42D-B889-4272-9330-BDBB2E445EE6}">
      <dgm:prSet/>
      <dgm:spPr/>
      <dgm:t>
        <a:bodyPr/>
        <a:lstStyle/>
        <a:p>
          <a:endParaRPr lang="en-US"/>
        </a:p>
      </dgm:t>
    </dgm:pt>
    <dgm:pt modelId="{E6728B7A-AF88-443E-A825-62E36F53EA05}" type="sibTrans" cxnId="{8064F42D-B889-4272-9330-BDBB2E445EE6}">
      <dgm:prSet/>
      <dgm:spPr/>
      <dgm:t>
        <a:bodyPr/>
        <a:lstStyle/>
        <a:p>
          <a:endParaRPr lang="en-US"/>
        </a:p>
      </dgm:t>
    </dgm:pt>
    <dgm:pt modelId="{F3A700D1-0571-43D1-A700-20C7894E0DE3}">
      <dgm:prSet phldrT="[Text]"/>
      <dgm:spPr/>
      <dgm:t>
        <a:bodyPr/>
        <a:lstStyle/>
        <a:p>
          <a:r>
            <a:rPr lang="en-US" dirty="0"/>
            <a:t>A shift of up to 10% from one approved eligible activity to another activity</a:t>
          </a:r>
        </a:p>
      </dgm:t>
    </dgm:pt>
    <dgm:pt modelId="{A7677008-0327-4C0D-A5C2-1983054AA309}" type="parTrans" cxnId="{706439D9-8F46-480E-8774-8B8DC86C74FB}">
      <dgm:prSet/>
      <dgm:spPr/>
      <dgm:t>
        <a:bodyPr/>
        <a:lstStyle/>
        <a:p>
          <a:endParaRPr lang="en-US"/>
        </a:p>
      </dgm:t>
    </dgm:pt>
    <dgm:pt modelId="{DBF09CCD-F767-44E0-BB44-F976C335A356}" type="sibTrans" cxnId="{706439D9-8F46-480E-8774-8B8DC86C74FB}">
      <dgm:prSet/>
      <dgm:spPr/>
      <dgm:t>
        <a:bodyPr/>
        <a:lstStyle/>
        <a:p>
          <a:endParaRPr lang="en-US"/>
        </a:p>
      </dgm:t>
    </dgm:pt>
    <dgm:pt modelId="{D7637130-9AC8-4D87-8537-5DD327A7A0FB}">
      <dgm:prSet phldrT="[Text]"/>
      <dgm:spPr/>
      <dgm:t>
        <a:bodyPr/>
        <a:lstStyle/>
        <a:p>
          <a:r>
            <a:rPr lang="en-US" dirty="0"/>
            <a:t>A reduction in the number of units</a:t>
          </a:r>
        </a:p>
      </dgm:t>
    </dgm:pt>
    <dgm:pt modelId="{55B66833-9EDF-4944-9DDD-E13401E9D3C7}" type="parTrans" cxnId="{27D2F3D1-05F4-4C74-8DCE-93B23D08061D}">
      <dgm:prSet/>
      <dgm:spPr/>
      <dgm:t>
        <a:bodyPr/>
        <a:lstStyle/>
        <a:p>
          <a:endParaRPr lang="en-US"/>
        </a:p>
      </dgm:t>
    </dgm:pt>
    <dgm:pt modelId="{F8ADD7E7-6886-41C9-943D-B9B61A80B490}" type="sibTrans" cxnId="{27D2F3D1-05F4-4C74-8DCE-93B23D08061D}">
      <dgm:prSet/>
      <dgm:spPr/>
      <dgm:t>
        <a:bodyPr/>
        <a:lstStyle/>
        <a:p>
          <a:endParaRPr lang="en-US"/>
        </a:p>
      </dgm:t>
    </dgm:pt>
    <dgm:pt modelId="{EA76FDD9-659B-4EA8-BB65-23B9DF03F0F8}" type="pres">
      <dgm:prSet presAssocID="{321366A6-F072-4A1C-B421-9AB69CC58372}" presName="Name0" presStyleCnt="0">
        <dgm:presLayoutVars>
          <dgm:dir/>
          <dgm:animLvl val="lvl"/>
          <dgm:resizeHandles val="exact"/>
        </dgm:presLayoutVars>
      </dgm:prSet>
      <dgm:spPr/>
    </dgm:pt>
    <dgm:pt modelId="{9FC1977F-EF93-4F3D-9A83-5A3945149DEA}" type="pres">
      <dgm:prSet presAssocID="{06389F3A-22D1-45F1-94CC-8D2E43914289}" presName="linNode" presStyleCnt="0"/>
      <dgm:spPr/>
    </dgm:pt>
    <dgm:pt modelId="{E9303567-6880-41CA-B1EA-240D6843A2DA}" type="pres">
      <dgm:prSet presAssocID="{06389F3A-22D1-45F1-94CC-8D2E43914289}" presName="parentText" presStyleLbl="node1" presStyleIdx="0" presStyleCnt="1" custScaleX="100000" custScaleY="85890">
        <dgm:presLayoutVars>
          <dgm:chMax val="1"/>
          <dgm:bulletEnabled val="1"/>
        </dgm:presLayoutVars>
      </dgm:prSet>
      <dgm:spPr/>
    </dgm:pt>
    <dgm:pt modelId="{5D8B498F-2E07-45A6-AD66-3DB299DB0069}" type="pres">
      <dgm:prSet presAssocID="{06389F3A-22D1-45F1-94CC-8D2E43914289}" presName="descendantText" presStyleLbl="alignAccFollowNode1" presStyleIdx="0" presStyleCnt="1">
        <dgm:presLayoutVars>
          <dgm:bulletEnabled val="1"/>
        </dgm:presLayoutVars>
      </dgm:prSet>
      <dgm:spPr/>
    </dgm:pt>
  </dgm:ptLst>
  <dgm:cxnLst>
    <dgm:cxn modelId="{8064F42D-B889-4272-9330-BDBB2E445EE6}" srcId="{06389F3A-22D1-45F1-94CC-8D2E43914289}" destId="{7A81D8A3-4A58-4529-A48A-405A2E8EA3E5}" srcOrd="2" destOrd="0" parTransId="{7E9D8D79-4B29-44B8-B497-AAADCF187B02}" sibTransId="{E6728B7A-AF88-443E-A825-62E36F53EA05}"/>
    <dgm:cxn modelId="{31E8E32F-AE59-47FA-9104-DDC65828BEA7}" srcId="{321366A6-F072-4A1C-B421-9AB69CC58372}" destId="{06389F3A-22D1-45F1-94CC-8D2E43914289}" srcOrd="0" destOrd="0" parTransId="{BC6EE4E6-3C86-4EA9-B788-51F84849C7D7}" sibTransId="{05B6855A-C60C-450C-A23C-5321B03B9D23}"/>
    <dgm:cxn modelId="{DEAFF95B-0B68-064A-9BF6-C440155D42C5}" type="presOf" srcId="{06389F3A-22D1-45F1-94CC-8D2E43914289}" destId="{E9303567-6880-41CA-B1EA-240D6843A2DA}" srcOrd="0" destOrd="0" presId="urn:microsoft.com/office/officeart/2005/8/layout/vList5"/>
    <dgm:cxn modelId="{C434B858-460B-764E-9E5D-879FFD342697}" type="presOf" srcId="{A46001AC-B668-4D4A-ADB3-6BE85281E532}" destId="{5D8B498F-2E07-45A6-AD66-3DB299DB0069}" srcOrd="0" destOrd="0" presId="urn:microsoft.com/office/officeart/2005/8/layout/vList5"/>
    <dgm:cxn modelId="{3D95E779-D0BD-6C4B-857F-185C407CC857}" type="presOf" srcId="{D7637130-9AC8-4D87-8537-5DD327A7A0FB}" destId="{5D8B498F-2E07-45A6-AD66-3DB299DB0069}" srcOrd="0" destOrd="4" presId="urn:microsoft.com/office/officeart/2005/8/layout/vList5"/>
    <dgm:cxn modelId="{3D02F89B-BD84-0640-AF16-7E20F260AFA9}" type="presOf" srcId="{C3AFD6DF-92BE-4A9D-8468-79EC12B91336}" destId="{5D8B498F-2E07-45A6-AD66-3DB299DB0069}" srcOrd="0" destOrd="5" presId="urn:microsoft.com/office/officeart/2005/8/layout/vList5"/>
    <dgm:cxn modelId="{B1DC44A5-B645-CA4C-8035-D291121FFCE8}" type="presOf" srcId="{34236D8C-971B-4787-A369-D177DBC8DD65}" destId="{5D8B498F-2E07-45A6-AD66-3DB299DB0069}" srcOrd="0" destOrd="1" presId="urn:microsoft.com/office/officeart/2005/8/layout/vList5"/>
    <dgm:cxn modelId="{2963CFAA-EA59-46AB-8480-4230AA8A9728}" srcId="{06389F3A-22D1-45F1-94CC-8D2E43914289}" destId="{A46001AC-B668-4D4A-ADB3-6BE85281E532}" srcOrd="0" destOrd="0" parTransId="{4C2A5B3C-4FEE-4574-9266-55E028850EFD}" sibTransId="{A6CC89E9-F0FC-452A-AA3A-2256E8A6E5CB}"/>
    <dgm:cxn modelId="{470838B7-BBCF-4582-ACCD-80A35E1AE01F}" srcId="{06389F3A-22D1-45F1-94CC-8D2E43914289}" destId="{C3AFD6DF-92BE-4A9D-8468-79EC12B91336}" srcOrd="5" destOrd="0" parTransId="{9BDE7B4F-800D-41FC-9F9C-006231E9B290}" sibTransId="{24495F7B-2304-45A2-9F7A-E1F8C473DB85}"/>
    <dgm:cxn modelId="{A9C00FC2-C5F0-4464-AE83-7DB8F6BAAAEE}" srcId="{06389F3A-22D1-45F1-94CC-8D2E43914289}" destId="{34236D8C-971B-4787-A369-D177DBC8DD65}" srcOrd="1" destOrd="0" parTransId="{CDDAC1D5-D997-4583-9AC9-8CAE85842927}" sibTransId="{76DCA9A0-3BE0-41ED-844A-F2B737699F06}"/>
    <dgm:cxn modelId="{27D2F3D1-05F4-4C74-8DCE-93B23D08061D}" srcId="{06389F3A-22D1-45F1-94CC-8D2E43914289}" destId="{D7637130-9AC8-4D87-8537-5DD327A7A0FB}" srcOrd="4" destOrd="0" parTransId="{55B66833-9EDF-4944-9DDD-E13401E9D3C7}" sibTransId="{F8ADD7E7-6886-41C9-943D-B9B61A80B490}"/>
    <dgm:cxn modelId="{706439D9-8F46-480E-8774-8B8DC86C74FB}" srcId="{06389F3A-22D1-45F1-94CC-8D2E43914289}" destId="{F3A700D1-0571-43D1-A700-20C7894E0DE3}" srcOrd="3" destOrd="0" parTransId="{A7677008-0327-4C0D-A5C2-1983054AA309}" sibTransId="{DBF09CCD-F767-44E0-BB44-F976C335A356}"/>
    <dgm:cxn modelId="{89BA1CDA-E394-6E44-ACB7-7E395671789F}" type="presOf" srcId="{7A81D8A3-4A58-4529-A48A-405A2E8EA3E5}" destId="{5D8B498F-2E07-45A6-AD66-3DB299DB0069}" srcOrd="0" destOrd="2" presId="urn:microsoft.com/office/officeart/2005/8/layout/vList5"/>
    <dgm:cxn modelId="{964214E3-BDC8-894D-937F-D15FCF417EDA}" type="presOf" srcId="{321366A6-F072-4A1C-B421-9AB69CC58372}" destId="{EA76FDD9-659B-4EA8-BB65-23B9DF03F0F8}" srcOrd="0" destOrd="0" presId="urn:microsoft.com/office/officeart/2005/8/layout/vList5"/>
    <dgm:cxn modelId="{DBD169F8-1226-F340-89D6-395509E81A41}" type="presOf" srcId="{F3A700D1-0571-43D1-A700-20C7894E0DE3}" destId="{5D8B498F-2E07-45A6-AD66-3DB299DB0069}" srcOrd="0" destOrd="3" presId="urn:microsoft.com/office/officeart/2005/8/layout/vList5"/>
    <dgm:cxn modelId="{F028C10E-E54E-F944-935F-50A533687237}" type="presParOf" srcId="{EA76FDD9-659B-4EA8-BB65-23B9DF03F0F8}" destId="{9FC1977F-EF93-4F3D-9A83-5A3945149DEA}" srcOrd="0" destOrd="0" presId="urn:microsoft.com/office/officeart/2005/8/layout/vList5"/>
    <dgm:cxn modelId="{23A9A275-1B92-2F40-8A08-460922002AE0}" type="presParOf" srcId="{9FC1977F-EF93-4F3D-9A83-5A3945149DEA}" destId="{E9303567-6880-41CA-B1EA-240D6843A2DA}" srcOrd="0" destOrd="0" presId="urn:microsoft.com/office/officeart/2005/8/layout/vList5"/>
    <dgm:cxn modelId="{5B04BA20-5979-A14B-9F6F-5154BE65B37A}" type="presParOf" srcId="{9FC1977F-EF93-4F3D-9A83-5A3945149DEA}" destId="{5D8B498F-2E07-45A6-AD66-3DB299DB006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9BFC3-1B1A-40E6-9D3D-C1CED0B6C5F2}">
      <dsp:nvSpPr>
        <dsp:cNvPr id="0" name=""/>
        <dsp:cNvSpPr/>
      </dsp:nvSpPr>
      <dsp:spPr>
        <a:xfrm>
          <a:off x="6563" y="48686"/>
          <a:ext cx="3996353" cy="364866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Project administrative </a:t>
          </a:r>
          <a:r>
            <a:rPr lang="en-US" sz="2000" kern="1200" dirty="0"/>
            <a:t>costs </a:t>
          </a:r>
          <a:r>
            <a:rPr lang="en-US" sz="1800" kern="1200" dirty="0"/>
            <a:t>are specified at </a:t>
          </a:r>
          <a:r>
            <a:rPr lang="en-US" sz="1800" b="1" kern="1200" dirty="0"/>
            <a:t>24 CFR 578.59 </a:t>
          </a:r>
          <a:r>
            <a:rPr lang="en-US" sz="1800" kern="1200" dirty="0"/>
            <a:t>– all expenses specified are eligible for reimbursement as Administrative Costs </a:t>
          </a:r>
        </a:p>
        <a:p>
          <a:pPr marL="171450" lvl="1" indent="-171450" algn="l" defTabSz="711200">
            <a:lnSpc>
              <a:spcPct val="90000"/>
            </a:lnSpc>
            <a:spcBef>
              <a:spcPct val="0"/>
            </a:spcBef>
            <a:spcAft>
              <a:spcPct val="15000"/>
            </a:spcAft>
            <a:buChar char="•"/>
          </a:pPr>
          <a:r>
            <a:rPr lang="en-US" sz="1600" kern="1200" baseline="0" dirty="0"/>
            <a:t>Includes overall program management, coordination, monitoring and evaluation</a:t>
          </a:r>
          <a:endParaRPr lang="en-US" sz="1600" kern="1200" dirty="0"/>
        </a:p>
        <a:p>
          <a:pPr marL="171450" lvl="1" indent="-171450" algn="l" defTabSz="711200">
            <a:lnSpc>
              <a:spcPct val="90000"/>
            </a:lnSpc>
            <a:spcBef>
              <a:spcPct val="0"/>
            </a:spcBef>
            <a:spcAft>
              <a:spcPct val="15000"/>
            </a:spcAft>
            <a:buChar char="•"/>
          </a:pPr>
          <a:r>
            <a:rPr lang="en-US" sz="1600" kern="1200" baseline="0" dirty="0"/>
            <a:t>Also includes specific activities such as monitoring subrecipients, training on CoC requirements and environmental reviews</a:t>
          </a:r>
          <a:endParaRPr lang="en-US" sz="1600" kern="1200" dirty="0"/>
        </a:p>
        <a:p>
          <a:pPr marL="171450" lvl="1" indent="-171450" algn="l" defTabSz="711200">
            <a:lnSpc>
              <a:spcPct val="90000"/>
            </a:lnSpc>
            <a:spcBef>
              <a:spcPct val="0"/>
            </a:spcBef>
            <a:spcAft>
              <a:spcPct val="15000"/>
            </a:spcAft>
            <a:buChar char="•"/>
          </a:pPr>
          <a:r>
            <a:rPr lang="en-US" sz="1600" kern="1200" baseline="0" dirty="0"/>
            <a:t>Activities not listed at 578.59 are not eligible to be reimbursed as administrative costs in CoC program</a:t>
          </a:r>
          <a:endParaRPr lang="en-US" sz="1600" kern="1200" dirty="0"/>
        </a:p>
      </dsp:txBody>
      <dsp:txXfrm>
        <a:off x="113429" y="155552"/>
        <a:ext cx="3782621" cy="3434935"/>
      </dsp:txXfrm>
    </dsp:sp>
    <dsp:sp modelId="{96DEA463-1C3C-4ABC-BA8C-58FE2468E50B}">
      <dsp:nvSpPr>
        <dsp:cNvPr id="0" name=""/>
        <dsp:cNvSpPr/>
      </dsp:nvSpPr>
      <dsp:spPr>
        <a:xfrm>
          <a:off x="4169272" y="1377472"/>
          <a:ext cx="1313786" cy="991095"/>
        </a:xfrm>
        <a:prstGeom prst="leftRightArrowCallout">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4169272" y="1575691"/>
        <a:ext cx="1016458" cy="594657"/>
      </dsp:txXfrm>
    </dsp:sp>
    <dsp:sp modelId="{3BFE5586-7987-4C3B-9110-69B294F0EFB2}">
      <dsp:nvSpPr>
        <dsp:cNvPr id="0" name=""/>
        <dsp:cNvSpPr/>
      </dsp:nvSpPr>
      <dsp:spPr>
        <a:xfrm>
          <a:off x="5601458" y="0"/>
          <a:ext cx="3996353" cy="3746040"/>
        </a:xfrm>
        <a:prstGeom prst="roundRect">
          <a:avLst>
            <a:gd name="adj" fmla="val 10000"/>
          </a:avLst>
        </a:prstGeom>
        <a:solidFill>
          <a:schemeClr val="accent2">
            <a:hueOff val="3240090"/>
            <a:satOff val="451"/>
            <a:lumOff val="392"/>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Indirect, Facilities and Administrative Costs </a:t>
          </a:r>
          <a:r>
            <a:rPr lang="en-US" sz="2100" kern="1200" dirty="0"/>
            <a:t>-  </a:t>
          </a:r>
          <a:r>
            <a:rPr lang="en-US" sz="2100" b="1" kern="1200" dirty="0"/>
            <a:t>2 CFR 200.56</a:t>
          </a:r>
          <a:r>
            <a:rPr lang="en-US" sz="2100" kern="1200" dirty="0"/>
            <a:t> – costs incurred for a common or joint purpose benefiting more than one cost objective, and not readily assignable to the cost objectives specifically benefited without effort disproportionate to the results achieved.</a:t>
          </a:r>
        </a:p>
      </dsp:txBody>
      <dsp:txXfrm>
        <a:off x="5711176" y="109718"/>
        <a:ext cx="3776917" cy="35266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A89EA-1A9B-4BF4-9E73-9980C7CEC88E}">
      <dsp:nvSpPr>
        <dsp:cNvPr id="0" name=""/>
        <dsp:cNvSpPr/>
      </dsp:nvSpPr>
      <dsp:spPr>
        <a:xfrm>
          <a:off x="1346967" y="2028"/>
          <a:ext cx="6910439" cy="132817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Administrative costs are billed as direct costs - They must be billed based on actual costs incurred with backup for staff hours and benefits and reimbursable expenses</a:t>
          </a:r>
        </a:p>
      </dsp:txBody>
      <dsp:txXfrm>
        <a:off x="1385868" y="40929"/>
        <a:ext cx="6832637" cy="1250372"/>
      </dsp:txXfrm>
    </dsp:sp>
    <dsp:sp modelId="{6A72B634-E4E8-4820-999B-17DE6C48137E}">
      <dsp:nvSpPr>
        <dsp:cNvPr id="0" name=""/>
        <dsp:cNvSpPr/>
      </dsp:nvSpPr>
      <dsp:spPr>
        <a:xfrm rot="5400000">
          <a:off x="4553154" y="1363407"/>
          <a:ext cx="498065" cy="59767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5400000">
        <a:off x="4622884" y="1413214"/>
        <a:ext cx="358606" cy="348646"/>
      </dsp:txXfrm>
    </dsp:sp>
    <dsp:sp modelId="{A8511A13-EA4F-4BA6-9CA8-E8FEBFC298FC}">
      <dsp:nvSpPr>
        <dsp:cNvPr id="0" name=""/>
        <dsp:cNvSpPr/>
      </dsp:nvSpPr>
      <dsp:spPr>
        <a:xfrm>
          <a:off x="919322" y="1994290"/>
          <a:ext cx="7765730" cy="1328174"/>
        </a:xfrm>
        <a:prstGeom prst="roundRect">
          <a:avLst>
            <a:gd name="adj" fmla="val 10000"/>
          </a:avLst>
        </a:prstGeom>
        <a:solidFill>
          <a:schemeClr val="accent5">
            <a:hueOff val="375767"/>
            <a:satOff val="36001"/>
            <a:lumOff val="882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Indirect costs are billed based on a percentage of adjusted direct costs – once the rate is established (or the de minimis rate accepted) the costs can be billed without the necessity of backup documentation</a:t>
          </a:r>
        </a:p>
      </dsp:txBody>
      <dsp:txXfrm>
        <a:off x="958223" y="2033191"/>
        <a:ext cx="7687928" cy="12503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B498F-2E07-45A6-AD66-3DB299DB0069}">
      <dsp:nvSpPr>
        <dsp:cNvPr id="0" name=""/>
        <dsp:cNvSpPr/>
      </dsp:nvSpPr>
      <dsp:spPr>
        <a:xfrm rot="5400000">
          <a:off x="5490464" y="-1316736"/>
          <a:ext cx="3251200" cy="6697472"/>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Change of recipient</a:t>
          </a:r>
        </a:p>
        <a:p>
          <a:pPr marL="228600" lvl="1" indent="-228600" algn="l" defTabSz="1022350">
            <a:lnSpc>
              <a:spcPct val="90000"/>
            </a:lnSpc>
            <a:spcBef>
              <a:spcPct val="0"/>
            </a:spcBef>
            <a:spcAft>
              <a:spcPct val="15000"/>
            </a:spcAft>
            <a:buChar char="•"/>
          </a:pPr>
          <a:r>
            <a:rPr lang="en-US" sz="2300" kern="1200" dirty="0"/>
            <a:t>Change of project site</a:t>
          </a:r>
        </a:p>
        <a:p>
          <a:pPr marL="228600" lvl="1" indent="-228600" algn="l" defTabSz="1022350">
            <a:lnSpc>
              <a:spcPct val="90000"/>
            </a:lnSpc>
            <a:spcBef>
              <a:spcPct val="0"/>
            </a:spcBef>
            <a:spcAft>
              <a:spcPct val="15000"/>
            </a:spcAft>
            <a:buChar char="•"/>
          </a:pPr>
          <a:r>
            <a:rPr lang="en-US" sz="2300" kern="1200" dirty="0"/>
            <a:t>Additions or deletions in the types of eligible activities approved for a project</a:t>
          </a:r>
        </a:p>
        <a:p>
          <a:pPr marL="228600" lvl="1" indent="-228600" algn="l" defTabSz="1022350">
            <a:lnSpc>
              <a:spcPct val="90000"/>
            </a:lnSpc>
            <a:spcBef>
              <a:spcPct val="0"/>
            </a:spcBef>
            <a:spcAft>
              <a:spcPct val="15000"/>
            </a:spcAft>
            <a:buChar char="•"/>
          </a:pPr>
          <a:r>
            <a:rPr lang="en-US" sz="2300" kern="1200" dirty="0"/>
            <a:t>A shift of up to 10% from one approved eligible activity to another activity</a:t>
          </a:r>
        </a:p>
        <a:p>
          <a:pPr marL="228600" lvl="1" indent="-228600" algn="l" defTabSz="1022350">
            <a:lnSpc>
              <a:spcPct val="90000"/>
            </a:lnSpc>
            <a:spcBef>
              <a:spcPct val="0"/>
            </a:spcBef>
            <a:spcAft>
              <a:spcPct val="15000"/>
            </a:spcAft>
            <a:buChar char="•"/>
          </a:pPr>
          <a:r>
            <a:rPr lang="en-US" sz="2300" kern="1200" dirty="0"/>
            <a:t>A reduction in the number of units</a:t>
          </a:r>
        </a:p>
        <a:p>
          <a:pPr marL="228600" lvl="1" indent="-228600" algn="l" defTabSz="1022350">
            <a:lnSpc>
              <a:spcPct val="90000"/>
            </a:lnSpc>
            <a:spcBef>
              <a:spcPct val="0"/>
            </a:spcBef>
            <a:spcAft>
              <a:spcPct val="15000"/>
            </a:spcAft>
            <a:buChar char="•"/>
          </a:pPr>
          <a:r>
            <a:rPr lang="en-US" sz="2300" kern="1200" dirty="0"/>
            <a:t>A change in the subpopulation served</a:t>
          </a:r>
        </a:p>
      </dsp:txBody>
      <dsp:txXfrm rot="-5400000">
        <a:off x="3767329" y="565110"/>
        <a:ext cx="6538761" cy="2933778"/>
      </dsp:txXfrm>
    </dsp:sp>
    <dsp:sp modelId="{E9303567-6880-41CA-B1EA-240D6843A2DA}">
      <dsp:nvSpPr>
        <dsp:cNvPr id="0" name=""/>
        <dsp:cNvSpPr/>
      </dsp:nvSpPr>
      <dsp:spPr>
        <a:xfrm>
          <a:off x="0" y="286715"/>
          <a:ext cx="3767328" cy="3490569"/>
        </a:xfrm>
        <a:prstGeom prst="round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err="1">
              <a:solidFill>
                <a:schemeClr val="tx1"/>
              </a:solidFill>
            </a:rPr>
            <a:t>CoCs</a:t>
          </a:r>
          <a:r>
            <a:rPr lang="en-US" sz="2800" kern="1200" dirty="0">
              <a:solidFill>
                <a:schemeClr val="tx1"/>
              </a:solidFill>
            </a:rPr>
            <a:t> that are not Unified Funding Agencies (UFA):</a:t>
          </a:r>
        </a:p>
      </dsp:txBody>
      <dsp:txXfrm>
        <a:off x="170396" y="457111"/>
        <a:ext cx="3426536" cy="314977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2E1D0-86ED-9F46-B417-AED8F4E5A960}" type="datetimeFigureOut">
              <a:rPr lang="en-US" smtClean="0"/>
              <a:pPr/>
              <a:t>4/11/2019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8AF243-CB14-0D40-9D22-C50690728218}" type="slidenum">
              <a:rPr lang="en-US" smtClean="0"/>
              <a:pPr/>
              <a:t>‹#›</a:t>
            </a:fld>
            <a:endParaRPr lang="en-US" dirty="0"/>
          </a:p>
        </p:txBody>
      </p:sp>
    </p:spTree>
    <p:extLst>
      <p:ext uri="{BB962C8B-B14F-4D97-AF65-F5344CB8AC3E}">
        <p14:creationId xmlns:p14="http://schemas.microsoft.com/office/powerpoint/2010/main" val="24265951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DF8EE9-9CF9-48F4-8AF7-7D7382EDE4AE}" type="datetimeFigureOut">
              <a:rPr lang="en-US" smtClean="0"/>
              <a:pPr/>
              <a:t>4/11/2019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0AC8D-9C33-4649-8ED2-3455ED8F1DCE}" type="slidenum">
              <a:rPr lang="en-US" smtClean="0"/>
              <a:pPr/>
              <a:t>‹#›</a:t>
            </a:fld>
            <a:endParaRPr lang="en-US" dirty="0"/>
          </a:p>
        </p:txBody>
      </p:sp>
    </p:spTree>
    <p:extLst>
      <p:ext uri="{BB962C8B-B14F-4D97-AF65-F5344CB8AC3E}">
        <p14:creationId xmlns:p14="http://schemas.microsoft.com/office/powerpoint/2010/main" val="15443386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nl" sz="1200" b="0" i="0" u="none" strike="noStrike" kern="1200" dirty="0">
                <a:solidFill>
                  <a:schemeClr val="tx1"/>
                </a:solidFill>
                <a:effectLst/>
                <a:latin typeface="+mn-lt"/>
                <a:ea typeface="+mn-ea"/>
                <a:cs typeface="+mn-cs"/>
              </a:rPr>
              <a:t>HB:  1-30</a:t>
            </a:r>
          </a:p>
          <a:p>
            <a:r>
              <a:rPr lang="nl" sz="1200" b="0" i="0" u="none" strike="noStrike" kern="1200" dirty="0">
                <a:solidFill>
                  <a:schemeClr val="tx1"/>
                </a:solidFill>
                <a:effectLst/>
                <a:latin typeface="+mn-lt"/>
                <a:ea typeface="+mn-ea"/>
                <a:cs typeface="+mn-cs"/>
              </a:rPr>
              <a:t>LP:  31 - 62</a:t>
            </a:r>
          </a:p>
          <a:p>
            <a:r>
              <a:rPr lang="nl" sz="1200" b="0" i="0" u="none" strike="noStrike" kern="1200" dirty="0">
                <a:solidFill>
                  <a:schemeClr val="tx1"/>
                </a:solidFill>
                <a:effectLst/>
                <a:latin typeface="+mn-lt"/>
                <a:ea typeface="+mn-ea"/>
                <a:cs typeface="+mn-cs"/>
              </a:rPr>
              <a:t>HB: 63 </a:t>
            </a:r>
            <a:r>
              <a:rPr lang="nl" sz="1200" b="0" i="0" u="none" strike="noStrike" kern="1200">
                <a:solidFill>
                  <a:schemeClr val="tx1"/>
                </a:solidFill>
                <a:effectLst/>
                <a:latin typeface="+mn-lt"/>
                <a:ea typeface="+mn-ea"/>
                <a:cs typeface="+mn-cs"/>
              </a:rPr>
              <a:t>- 94</a:t>
            </a:r>
            <a:endParaRPr lang="nl" sz="1200" b="0" i="0" u="none" strike="noStrike" kern="1200" dirty="0">
              <a:solidFill>
                <a:schemeClr val="tx1"/>
              </a:solidFill>
              <a:effectLst/>
              <a:latin typeface="+mn-lt"/>
              <a:ea typeface="+mn-ea"/>
              <a:cs typeface="+mn-cs"/>
            </a:endParaRPr>
          </a:p>
          <a:p>
            <a:r>
              <a:rPr lang="nl" sz="1200" b="0" i="0" u="none" strike="noStrike" kern="1200" dirty="0">
                <a:solidFill>
                  <a:schemeClr val="tx1"/>
                </a:solidFill>
                <a:effectLst/>
                <a:latin typeface="+mn-lt"/>
                <a:ea typeface="+mn-ea"/>
                <a:cs typeface="+mn-cs"/>
              </a:rPr>
              <a:t>LP 95 - 114</a:t>
            </a:r>
          </a:p>
          <a:p>
            <a:endParaRPr lang="en-US" baseline="0" dirty="0"/>
          </a:p>
        </p:txBody>
      </p:sp>
      <p:sp>
        <p:nvSpPr>
          <p:cNvPr id="4" name="Slide Number Placeholder 3"/>
          <p:cNvSpPr>
            <a:spLocks noGrp="1"/>
          </p:cNvSpPr>
          <p:nvPr>
            <p:ph type="sldNum" sz="quarter" idx="10"/>
          </p:nvPr>
        </p:nvSpPr>
        <p:spPr/>
        <p:txBody>
          <a:bodyPr/>
          <a:lstStyle/>
          <a:p>
            <a:fld id="{1CB0AC8D-9C33-4649-8ED2-3455ED8F1DCE}" type="slidenum">
              <a:rPr lang="en-US" smtClean="0"/>
              <a:pPr/>
              <a:t>1</a:t>
            </a:fld>
            <a:endParaRPr lang="en-US" dirty="0"/>
          </a:p>
        </p:txBody>
      </p:sp>
    </p:spTree>
    <p:extLst>
      <p:ext uri="{BB962C8B-B14F-4D97-AF65-F5344CB8AC3E}">
        <p14:creationId xmlns:p14="http://schemas.microsoft.com/office/powerpoint/2010/main" val="1583211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0AC8D-9C33-4649-8ED2-3455ED8F1DCE}" type="slidenum">
              <a:rPr lang="en-US" smtClean="0"/>
              <a:pPr/>
              <a:t>10</a:t>
            </a:fld>
            <a:endParaRPr lang="en-US" dirty="0"/>
          </a:p>
        </p:txBody>
      </p:sp>
    </p:spTree>
    <p:extLst>
      <p:ext uri="{BB962C8B-B14F-4D97-AF65-F5344CB8AC3E}">
        <p14:creationId xmlns:p14="http://schemas.microsoft.com/office/powerpoint/2010/main" val="1162764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0AC8D-9C33-4649-8ED2-3455ED8F1DCE}" type="slidenum">
              <a:rPr lang="en-US" smtClean="0"/>
              <a:pPr/>
              <a:t>11</a:t>
            </a:fld>
            <a:endParaRPr lang="en-US" dirty="0"/>
          </a:p>
        </p:txBody>
      </p:sp>
    </p:spTree>
    <p:extLst>
      <p:ext uri="{BB962C8B-B14F-4D97-AF65-F5344CB8AC3E}">
        <p14:creationId xmlns:p14="http://schemas.microsoft.com/office/powerpoint/2010/main" val="2232405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0AC8D-9C33-4649-8ED2-3455ED8F1DCE}" type="slidenum">
              <a:rPr lang="en-US" smtClean="0"/>
              <a:pPr/>
              <a:t>12</a:t>
            </a:fld>
            <a:endParaRPr lang="en-US" dirty="0"/>
          </a:p>
        </p:txBody>
      </p:sp>
    </p:spTree>
    <p:extLst>
      <p:ext uri="{BB962C8B-B14F-4D97-AF65-F5344CB8AC3E}">
        <p14:creationId xmlns:p14="http://schemas.microsoft.com/office/powerpoint/2010/main" val="2534062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Applies to only one project (leasing structure)</a:t>
            </a:r>
          </a:p>
        </p:txBody>
      </p:sp>
      <p:sp>
        <p:nvSpPr>
          <p:cNvPr id="4" name="Slide Number Placeholder 3"/>
          <p:cNvSpPr>
            <a:spLocks noGrp="1"/>
          </p:cNvSpPr>
          <p:nvPr>
            <p:ph type="sldNum" sz="quarter" idx="5"/>
          </p:nvPr>
        </p:nvSpPr>
        <p:spPr/>
        <p:txBody>
          <a:bodyPr/>
          <a:lstStyle/>
          <a:p>
            <a:fld id="{1CB0AC8D-9C33-4649-8ED2-3455ED8F1DCE}" type="slidenum">
              <a:rPr lang="en-US" smtClean="0"/>
              <a:pPr/>
              <a:t>15</a:t>
            </a:fld>
            <a:endParaRPr lang="en-US" dirty="0"/>
          </a:p>
        </p:txBody>
      </p:sp>
    </p:spTree>
    <p:extLst>
      <p:ext uri="{BB962C8B-B14F-4D97-AF65-F5344CB8AC3E}">
        <p14:creationId xmlns:p14="http://schemas.microsoft.com/office/powerpoint/2010/main" val="3413704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0AC8D-9C33-4649-8ED2-3455ED8F1DCE}" type="slidenum">
              <a:rPr lang="en-US" smtClean="0"/>
              <a:pPr/>
              <a:t>16</a:t>
            </a:fld>
            <a:endParaRPr lang="en-US" dirty="0"/>
          </a:p>
        </p:txBody>
      </p:sp>
    </p:spTree>
    <p:extLst>
      <p:ext uri="{BB962C8B-B14F-4D97-AF65-F5344CB8AC3E}">
        <p14:creationId xmlns:p14="http://schemas.microsoft.com/office/powerpoint/2010/main" val="3190449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r>
              <a:rPr lang="en-US" dirty="0"/>
              <a:t>Applies to 2 crisis housing projects at 2 agencies</a:t>
            </a:r>
          </a:p>
          <a:p>
            <a:endParaRPr lang="en-US" dirty="0"/>
          </a:p>
        </p:txBody>
      </p:sp>
      <p:sp>
        <p:nvSpPr>
          <p:cNvPr id="4" name="Slide Number Placeholder 3"/>
          <p:cNvSpPr>
            <a:spLocks noGrp="1"/>
          </p:cNvSpPr>
          <p:nvPr>
            <p:ph type="sldNum" sz="quarter" idx="10"/>
          </p:nvPr>
        </p:nvSpPr>
        <p:spPr/>
        <p:txBody>
          <a:bodyPr/>
          <a:lstStyle/>
          <a:p>
            <a:fld id="{1CB0AC8D-9C33-4649-8ED2-3455ED8F1DCE}" type="slidenum">
              <a:rPr lang="en-US" smtClean="0"/>
              <a:pPr/>
              <a:t>17</a:t>
            </a:fld>
            <a:endParaRPr lang="en-US" dirty="0"/>
          </a:p>
        </p:txBody>
      </p:sp>
    </p:spTree>
    <p:extLst>
      <p:ext uri="{BB962C8B-B14F-4D97-AF65-F5344CB8AC3E}">
        <p14:creationId xmlns:p14="http://schemas.microsoft.com/office/powerpoint/2010/main" val="3163714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0AC8D-9C33-4649-8ED2-3455ED8F1DCE}" type="slidenum">
              <a:rPr lang="en-US" smtClean="0"/>
              <a:pPr/>
              <a:t>18</a:t>
            </a:fld>
            <a:endParaRPr lang="en-US" dirty="0"/>
          </a:p>
        </p:txBody>
      </p:sp>
    </p:spTree>
    <p:extLst>
      <p:ext uri="{BB962C8B-B14F-4D97-AF65-F5344CB8AC3E}">
        <p14:creationId xmlns:p14="http://schemas.microsoft.com/office/powerpoint/2010/main" val="876256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Recipients and </a:t>
            </a:r>
            <a:r>
              <a:rPr lang="en-US" dirty="0" err="1"/>
              <a:t>subrecipients</a:t>
            </a:r>
            <a:r>
              <a:rPr lang="en-US" dirty="0"/>
              <a:t> may use </a:t>
            </a:r>
            <a:r>
              <a:rPr lang="en-US" dirty="0" err="1"/>
              <a:t>CoC</a:t>
            </a:r>
            <a:r>
              <a:rPr lang="en-US" dirty="0"/>
              <a:t> Program funds to pay for a wide range of supportive services that address the special needs of program participants. These supportive services may be provided as part of SSO projects, or as an eligible activity of a permanent and transitional housing projects, or, in the case of </a:t>
            </a:r>
            <a:r>
              <a:rPr lang="en-US" dirty="0" err="1"/>
              <a:t>CoCs</a:t>
            </a:r>
            <a:r>
              <a:rPr lang="en-US" dirty="0"/>
              <a:t> that have been designated as a High-Performing Community, a homelessness prevention project. Regardless of the program component, all </a:t>
            </a:r>
            <a:r>
              <a:rPr lang="en-US" dirty="0" err="1"/>
              <a:t>CoC</a:t>
            </a:r>
            <a:r>
              <a:rPr lang="en-US" dirty="0"/>
              <a:t> Program-funded supportive services must be necessary to assist program participants to obtain and maintain housing.</a:t>
            </a:r>
          </a:p>
          <a:p>
            <a:r>
              <a:rPr lang="en-US" dirty="0"/>
              <a:t> </a:t>
            </a:r>
          </a:p>
          <a:p>
            <a:r>
              <a:rPr lang="en-US" dirty="0"/>
              <a:t>If supportive services are being provided directly by the recipient or </a:t>
            </a:r>
            <a:r>
              <a:rPr lang="en-US" dirty="0" err="1"/>
              <a:t>subrecipient</a:t>
            </a:r>
            <a:r>
              <a:rPr lang="en-US" dirty="0"/>
              <a:t>, eligible costs include the costs of labor (salary and benefits) or supplies and materials directly for providing supportive services to program participants. </a:t>
            </a:r>
          </a:p>
          <a:p>
            <a:r>
              <a:rPr lang="en-US" dirty="0"/>
              <a:t> </a:t>
            </a:r>
          </a:p>
          <a:p>
            <a:r>
              <a:rPr lang="en-US" dirty="0"/>
              <a:t>Staff training and the costs of obtaining professional licenses or certifications needed to provide supportive services are not eligible costs. However, training on the </a:t>
            </a:r>
            <a:r>
              <a:rPr lang="en-US" dirty="0" err="1"/>
              <a:t>CoC</a:t>
            </a:r>
            <a:r>
              <a:rPr lang="en-US" dirty="0"/>
              <a:t> Program is an eligible cost under project administration. </a:t>
            </a:r>
          </a:p>
          <a:p>
            <a:pPr eaLnBrk="1" hangingPunct="1">
              <a:spcBef>
                <a:spcPct val="0"/>
              </a:spcBef>
            </a:pPr>
            <a:endParaRPr lang="en-US" dirty="0"/>
          </a:p>
          <a:p>
            <a:endParaRPr lang="en-US" dirty="0"/>
          </a:p>
        </p:txBody>
      </p:sp>
      <p:sp>
        <p:nvSpPr>
          <p:cNvPr id="4" name="Slide Number Placeholder 3"/>
          <p:cNvSpPr>
            <a:spLocks noGrp="1"/>
          </p:cNvSpPr>
          <p:nvPr>
            <p:ph type="sldNum" sz="quarter" idx="10"/>
          </p:nvPr>
        </p:nvSpPr>
        <p:spPr/>
        <p:txBody>
          <a:bodyPr/>
          <a:lstStyle/>
          <a:p>
            <a:fld id="{1CB0AC8D-9C33-4649-8ED2-3455ED8F1DCE}" type="slidenum">
              <a:rPr lang="en-US" smtClean="0"/>
              <a:pPr/>
              <a:t>19</a:t>
            </a:fld>
            <a:endParaRPr lang="en-US" dirty="0"/>
          </a:p>
        </p:txBody>
      </p:sp>
    </p:spTree>
    <p:extLst>
      <p:ext uri="{BB962C8B-B14F-4D97-AF65-F5344CB8AC3E}">
        <p14:creationId xmlns:p14="http://schemas.microsoft.com/office/powerpoint/2010/main" val="1410647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Recipients and </a:t>
            </a:r>
            <a:r>
              <a:rPr lang="en-US" dirty="0" err="1"/>
              <a:t>subrecipients</a:t>
            </a:r>
            <a:r>
              <a:rPr lang="en-US" dirty="0"/>
              <a:t> may use </a:t>
            </a:r>
            <a:r>
              <a:rPr lang="en-US" dirty="0" err="1"/>
              <a:t>CoC</a:t>
            </a:r>
            <a:r>
              <a:rPr lang="en-US" dirty="0"/>
              <a:t> Program funds to pay for a wide range of supportive services that address the special needs of program participants. These supportive services may be provided as part of SSO projects, or as an eligible activity of a permanent and transitional housing projects, or, in the case of </a:t>
            </a:r>
            <a:r>
              <a:rPr lang="en-US" dirty="0" err="1"/>
              <a:t>CoCs</a:t>
            </a:r>
            <a:r>
              <a:rPr lang="en-US" dirty="0"/>
              <a:t> that have been designated as a High-Performing Community, a homelessness prevention project. Regardless of the program component, all </a:t>
            </a:r>
            <a:r>
              <a:rPr lang="en-US" dirty="0" err="1"/>
              <a:t>CoC</a:t>
            </a:r>
            <a:r>
              <a:rPr lang="en-US" dirty="0"/>
              <a:t> Program-funded supportive services must be necessary to assist program participants to obtain and maintain housing.</a:t>
            </a:r>
          </a:p>
          <a:p>
            <a:r>
              <a:rPr lang="en-US" dirty="0"/>
              <a:t> </a:t>
            </a:r>
          </a:p>
          <a:p>
            <a:r>
              <a:rPr lang="en-US" dirty="0"/>
              <a:t>If supportive services are being provided directly by the recipient or </a:t>
            </a:r>
            <a:r>
              <a:rPr lang="en-US" dirty="0" err="1"/>
              <a:t>subrecipient</a:t>
            </a:r>
            <a:r>
              <a:rPr lang="en-US" dirty="0"/>
              <a:t>, eligible costs include the costs of labor (salary and benefits) or supplies and materials directly for providing supportive services to program participants. </a:t>
            </a:r>
          </a:p>
          <a:p>
            <a:r>
              <a:rPr lang="en-US" dirty="0"/>
              <a:t> </a:t>
            </a:r>
          </a:p>
          <a:p>
            <a:r>
              <a:rPr lang="en-US" dirty="0"/>
              <a:t>Staff training and the costs of obtaining professional licenses or certifications needed to provide supportive services are not eligible costs. However, training on the </a:t>
            </a:r>
            <a:r>
              <a:rPr lang="en-US" dirty="0" err="1"/>
              <a:t>CoC</a:t>
            </a:r>
            <a:r>
              <a:rPr lang="en-US" dirty="0"/>
              <a:t> Program is an eligible cost under project administration. </a:t>
            </a:r>
          </a:p>
          <a:p>
            <a:pPr eaLnBrk="1" hangingPunct="1">
              <a:spcBef>
                <a:spcPct val="0"/>
              </a:spcBef>
            </a:pPr>
            <a:endParaRPr lang="en-US" dirty="0"/>
          </a:p>
          <a:p>
            <a:endParaRPr lang="en-US" dirty="0"/>
          </a:p>
        </p:txBody>
      </p:sp>
      <p:sp>
        <p:nvSpPr>
          <p:cNvPr id="4" name="Slide Number Placeholder 3"/>
          <p:cNvSpPr>
            <a:spLocks noGrp="1"/>
          </p:cNvSpPr>
          <p:nvPr>
            <p:ph type="sldNum" sz="quarter" idx="10"/>
          </p:nvPr>
        </p:nvSpPr>
        <p:spPr/>
        <p:txBody>
          <a:bodyPr/>
          <a:lstStyle/>
          <a:p>
            <a:fld id="{1CB0AC8D-9C33-4649-8ED2-3455ED8F1DCE}" type="slidenum">
              <a:rPr lang="en-US" smtClean="0"/>
              <a:pPr/>
              <a:t>20</a:t>
            </a:fld>
            <a:endParaRPr lang="en-US" dirty="0"/>
          </a:p>
        </p:txBody>
      </p:sp>
    </p:spTree>
    <p:extLst>
      <p:ext uri="{BB962C8B-B14F-4D97-AF65-F5344CB8AC3E}">
        <p14:creationId xmlns:p14="http://schemas.microsoft.com/office/powerpoint/2010/main" val="811856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0AC8D-9C33-4649-8ED2-3455ED8F1DCE}" type="slidenum">
              <a:rPr lang="en-US" smtClean="0"/>
              <a:pPr/>
              <a:t>22</a:t>
            </a:fld>
            <a:endParaRPr lang="en-US" dirty="0"/>
          </a:p>
        </p:txBody>
      </p:sp>
    </p:spTree>
    <p:extLst>
      <p:ext uri="{BB962C8B-B14F-4D97-AF65-F5344CB8AC3E}">
        <p14:creationId xmlns:p14="http://schemas.microsoft.com/office/powerpoint/2010/main" val="288824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0AC8D-9C33-4649-8ED2-3455ED8F1DCE}" type="slidenum">
              <a:rPr lang="en-US" smtClean="0"/>
              <a:pPr/>
              <a:t>2</a:t>
            </a:fld>
            <a:endParaRPr lang="en-US" dirty="0"/>
          </a:p>
        </p:txBody>
      </p:sp>
    </p:spTree>
    <p:extLst>
      <p:ext uri="{BB962C8B-B14F-4D97-AF65-F5344CB8AC3E}">
        <p14:creationId xmlns:p14="http://schemas.microsoft.com/office/powerpoint/2010/main" val="746369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0AC8D-9C33-4649-8ED2-3455ED8F1DCE}" type="slidenum">
              <a:rPr lang="en-US" smtClean="0"/>
              <a:pPr/>
              <a:t>23</a:t>
            </a:fld>
            <a:endParaRPr lang="en-US" dirty="0"/>
          </a:p>
        </p:txBody>
      </p:sp>
    </p:spTree>
    <p:extLst>
      <p:ext uri="{BB962C8B-B14F-4D97-AF65-F5344CB8AC3E}">
        <p14:creationId xmlns:p14="http://schemas.microsoft.com/office/powerpoint/2010/main" val="2142988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2 projects (both Youth Continuum) claimed indirect (negotiated rate).</a:t>
            </a:r>
          </a:p>
        </p:txBody>
      </p:sp>
      <p:sp>
        <p:nvSpPr>
          <p:cNvPr id="4" name="Slide Number Placeholder 3"/>
          <p:cNvSpPr>
            <a:spLocks noGrp="1"/>
          </p:cNvSpPr>
          <p:nvPr>
            <p:ph type="sldNum" sz="quarter" idx="5"/>
          </p:nvPr>
        </p:nvSpPr>
        <p:spPr/>
        <p:txBody>
          <a:bodyPr/>
          <a:lstStyle/>
          <a:p>
            <a:fld id="{1CB0AC8D-9C33-4649-8ED2-3455ED8F1DCE}" type="slidenum">
              <a:rPr lang="en-US" smtClean="0"/>
              <a:pPr/>
              <a:t>26</a:t>
            </a:fld>
            <a:endParaRPr lang="en-US" dirty="0"/>
          </a:p>
        </p:txBody>
      </p:sp>
    </p:spTree>
    <p:extLst>
      <p:ext uri="{BB962C8B-B14F-4D97-AF65-F5344CB8AC3E}">
        <p14:creationId xmlns:p14="http://schemas.microsoft.com/office/powerpoint/2010/main" val="2062476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0AC8D-9C33-4649-8ED2-3455ED8F1DCE}" type="slidenum">
              <a:rPr lang="en-US" smtClean="0"/>
              <a:pPr/>
              <a:t>27</a:t>
            </a:fld>
            <a:endParaRPr lang="en-US" dirty="0"/>
          </a:p>
        </p:txBody>
      </p:sp>
    </p:spTree>
    <p:extLst>
      <p:ext uri="{BB962C8B-B14F-4D97-AF65-F5344CB8AC3E}">
        <p14:creationId xmlns:p14="http://schemas.microsoft.com/office/powerpoint/2010/main" val="905354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xfrm>
            <a:off x="382588" y="685800"/>
            <a:ext cx="6094412" cy="3429000"/>
          </a:xfrm>
          <a:noFill/>
          <a:ln>
            <a:solidFill>
              <a:srgbClr val="000000"/>
            </a:solidFill>
            <a:miter lim="800000"/>
            <a:headEnd/>
            <a:tailEnd/>
          </a:ln>
        </p:spPr>
      </p:sp>
      <p:sp>
        <p:nvSpPr>
          <p:cNvPr id="1187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900" dirty="0"/>
              <a:t>Recipients and subrecipients may use up to 10 percent of the eligible activities awarded in their CoC Program grants (e.g., the subtotal) to pay for eligible project administrative costs.  In FY2012, the NOFA indicated the amount of additional funds HUD will offer to pay for the increased project administration budget line item. Note that under the Supportive Housing Program, project administration is capped at five (5) percent of the grant award. Under the Shelter Plus Care Program, project administration is not an eligible budget line item (BLI). All administrative costs are charged to the rental assistance budget.</a:t>
            </a:r>
          </a:p>
          <a:p>
            <a:r>
              <a:rPr lang="en-US" sz="900" dirty="0"/>
              <a:t> </a:t>
            </a:r>
          </a:p>
          <a:p>
            <a:r>
              <a:rPr lang="en-US" sz="900" dirty="0"/>
              <a:t>Project administration funds in the CoC Program may be used to pay for costs under three main categories:  general management, oversight and coordination.</a:t>
            </a:r>
          </a:p>
          <a:p>
            <a:r>
              <a:rPr lang="en-US" sz="900" dirty="0"/>
              <a:t> </a:t>
            </a:r>
          </a:p>
          <a:p>
            <a:r>
              <a:rPr lang="en-US" sz="900" dirty="0"/>
              <a:t>This includes salaries and related costs for staff engaged in administration including such activities as preparing budgets, monitoring compliance and evaluating program results:</a:t>
            </a:r>
          </a:p>
          <a:p>
            <a:r>
              <a:rPr lang="en-US" sz="900" dirty="0"/>
              <a:t>	a.    Training on CoC requirements;</a:t>
            </a:r>
          </a:p>
          <a:p>
            <a:pPr lvl="0"/>
            <a:r>
              <a:rPr lang="en-US" sz="900" dirty="0"/>
              <a:t>The costs of providing training on CoC requirements and attending HUD-sponsored trainings; and</a:t>
            </a:r>
          </a:p>
          <a:p>
            <a:r>
              <a:rPr lang="en-US" sz="900" dirty="0"/>
              <a:t>	c.   Environmental review.</a:t>
            </a:r>
          </a:p>
          <a:p>
            <a:r>
              <a:rPr lang="en-US" sz="900" dirty="0"/>
              <a:t> </a:t>
            </a:r>
          </a:p>
          <a:p>
            <a:r>
              <a:rPr lang="en-US" sz="900" dirty="0"/>
              <a:t>Note, under each eligible cost, we have stated that the costs of staff and direct overhead for carrying out eligible activities for each of the eligible activities under the CoC Program are to be charged to the eligible budget line item for that activity (e.g., maintenance worker should be charged to the operating budget line item).  Therefore, these costs (staff and overhead) should not be charged to the project administration BLI.  Only those staff and overhead costs related to carrying out project administration should be charged to the project administration BLI.</a:t>
            </a:r>
          </a:p>
          <a:p>
            <a:r>
              <a:rPr lang="en-US" sz="900" dirty="0"/>
              <a:t> </a:t>
            </a:r>
          </a:p>
          <a:p>
            <a:r>
              <a:rPr lang="en-US" sz="900" dirty="0"/>
              <a:t>Rental assistance projects may carve out project administration dollars from the rental assistance BLI; however, the project must continue to have the same number of units. This will be clarified in the final rule. </a:t>
            </a:r>
          </a:p>
          <a:p>
            <a:pPr lvl="1" eaLnBrk="1" hangingPunct="1">
              <a:spcBef>
                <a:spcPct val="0"/>
              </a:spcBef>
            </a:pPr>
            <a:endParaRPr lang="en-US" dirty="0"/>
          </a:p>
        </p:txBody>
      </p:sp>
      <p:sp>
        <p:nvSpPr>
          <p:cNvPr id="1187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70513A-CFDE-416D-B6DD-F06F8B570E8C}" type="slidenum">
              <a:rPr lang="en-US">
                <a:solidFill>
                  <a:srgbClr val="000000"/>
                </a:solidFill>
                <a:ea typeface="ＭＳ Ｐゴシック" pitchFamily="34" charset="-128"/>
              </a:rPr>
              <a:pPr fontAlgn="base">
                <a:spcBef>
                  <a:spcPct val="0"/>
                </a:spcBef>
                <a:spcAft>
                  <a:spcPct val="0"/>
                </a:spcAft>
                <a:defRPr/>
              </a:pPr>
              <a:t>28</a:t>
            </a:fld>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val="3491388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xfrm>
            <a:off x="382588" y="685800"/>
            <a:ext cx="6094412" cy="3429000"/>
          </a:xfrm>
          <a:noFill/>
          <a:ln>
            <a:solidFill>
              <a:srgbClr val="000000"/>
            </a:solidFill>
            <a:miter lim="800000"/>
            <a:headEnd/>
            <a:tailEnd/>
          </a:ln>
        </p:spPr>
      </p:sp>
      <p:sp>
        <p:nvSpPr>
          <p:cNvPr id="1187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900" dirty="0"/>
              <a:t>Recipients and subrecipients may use up to 10 percent of the eligible activities awarded in their CoC Program grants (e.g., the subtotal) to pay for eligible project administrative costs.  In FY2012, the NOFA indicated the amount of additional funds HUD will offer to pay for the increased project administration budget line item. Note that under the Supportive Housing Program, project administration is capped at five (5) percent of the grant award. Under the Shelter Plus Care Program, project administration is not an eligible budget line item (BLI). All administrative costs are charged to the rental assistance budget.</a:t>
            </a:r>
          </a:p>
          <a:p>
            <a:r>
              <a:rPr lang="en-US" sz="900" dirty="0"/>
              <a:t> </a:t>
            </a:r>
          </a:p>
          <a:p>
            <a:r>
              <a:rPr lang="en-US" sz="900" dirty="0"/>
              <a:t>Project administration funds in the CoC Program may be used to pay for costs under three main categories:  general management, oversight and coordination.</a:t>
            </a:r>
          </a:p>
          <a:p>
            <a:r>
              <a:rPr lang="en-US" sz="900" dirty="0"/>
              <a:t> </a:t>
            </a:r>
          </a:p>
          <a:p>
            <a:r>
              <a:rPr lang="en-US" sz="900" dirty="0"/>
              <a:t>This includes salaries and related costs for staff engaged in administration including such activities as preparing budgets, monitoring compliance and evaluating program results:</a:t>
            </a:r>
          </a:p>
          <a:p>
            <a:r>
              <a:rPr lang="en-US" sz="900" dirty="0"/>
              <a:t>	a.    Training on CoC requirements;</a:t>
            </a:r>
          </a:p>
          <a:p>
            <a:pPr lvl="0"/>
            <a:r>
              <a:rPr lang="en-US" sz="900" dirty="0"/>
              <a:t>The costs of providing training on CoC requirements and attending HUD-sponsored trainings; and</a:t>
            </a:r>
          </a:p>
          <a:p>
            <a:r>
              <a:rPr lang="en-US" sz="900" dirty="0"/>
              <a:t>	c.   Environmental review.</a:t>
            </a:r>
          </a:p>
          <a:p>
            <a:r>
              <a:rPr lang="en-US" sz="900" dirty="0"/>
              <a:t> </a:t>
            </a:r>
          </a:p>
          <a:p>
            <a:r>
              <a:rPr lang="en-US" sz="900" dirty="0"/>
              <a:t>Note, under each eligible cost, we have stated that the costs of staff and direct overhead for carrying out eligible activities for each of the eligible activities under the CoC Program are to be charged to the eligible budget line item for that activity (e.g., maintenance worker should be charged to the operating budget line item).  Therefore, these costs (staff and overhead) should not be charged to the project administration BLI.  Only those staff and overhead costs related to carrying out project administration should be charged to the project administration BLI.</a:t>
            </a:r>
          </a:p>
          <a:p>
            <a:r>
              <a:rPr lang="en-US" sz="900" dirty="0"/>
              <a:t> </a:t>
            </a:r>
          </a:p>
          <a:p>
            <a:r>
              <a:rPr lang="en-US" sz="900" dirty="0"/>
              <a:t>Rental assistance projects may carve out project administration dollars from the rental assistance BLI; however, the project must continue to have the same number of units. This will be clarified in the final rule. </a:t>
            </a:r>
          </a:p>
          <a:p>
            <a:pPr lvl="1" eaLnBrk="1" hangingPunct="1">
              <a:spcBef>
                <a:spcPct val="0"/>
              </a:spcBef>
            </a:pPr>
            <a:endParaRPr lang="en-US" dirty="0"/>
          </a:p>
        </p:txBody>
      </p:sp>
      <p:sp>
        <p:nvSpPr>
          <p:cNvPr id="1187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70513A-CFDE-416D-B6DD-F06F8B570E8C}" type="slidenum">
              <a:rPr lang="en-US">
                <a:solidFill>
                  <a:srgbClr val="000000"/>
                </a:solidFill>
                <a:ea typeface="ＭＳ Ｐゴシック" pitchFamily="34" charset="-128"/>
              </a:rPr>
              <a:pPr fontAlgn="base">
                <a:spcBef>
                  <a:spcPct val="0"/>
                </a:spcBef>
                <a:spcAft>
                  <a:spcPct val="0"/>
                </a:spcAft>
                <a:defRPr/>
              </a:pPr>
              <a:t>29</a:t>
            </a:fld>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val="811780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xfrm>
            <a:off x="382588" y="685800"/>
            <a:ext cx="6094412" cy="3429000"/>
          </a:xfrm>
          <a:noFill/>
          <a:ln>
            <a:solidFill>
              <a:srgbClr val="000000"/>
            </a:solidFill>
            <a:miter lim="800000"/>
            <a:headEnd/>
            <a:tailEnd/>
          </a:ln>
        </p:spPr>
      </p:sp>
      <p:sp>
        <p:nvSpPr>
          <p:cNvPr id="1187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900" dirty="0"/>
              <a:t>Recipients and subrecipients may use up to 10 percent of the eligible activities awarded in their CoC Program grants (e.g., the subtotal) to pay for eligible project administrative costs.  In FY2012, the NOFA indicated the amount of additional funds HUD will offer to pay for the increased project administration budget line item</a:t>
            </a:r>
          </a:p>
          <a:p>
            <a:r>
              <a:rPr lang="en-US" sz="900" dirty="0"/>
              <a:t> </a:t>
            </a:r>
          </a:p>
          <a:p>
            <a:r>
              <a:rPr lang="en-US" sz="900" dirty="0"/>
              <a:t>Project administration funds in the CoC Program may be used to pay for costs under three main categories:  general management, oversight and coordination.</a:t>
            </a:r>
          </a:p>
          <a:p>
            <a:r>
              <a:rPr lang="en-US" sz="900" dirty="0"/>
              <a:t> </a:t>
            </a:r>
          </a:p>
          <a:p>
            <a:r>
              <a:rPr lang="en-US" sz="900" dirty="0"/>
              <a:t>This includes salaries and related costs for staff engaged in administration including such activities as preparing budgets, monitoring compliance and evaluating program results:</a:t>
            </a:r>
          </a:p>
          <a:p>
            <a:r>
              <a:rPr lang="en-US" sz="900" dirty="0"/>
              <a:t>	a.    Training on CoC requirements;</a:t>
            </a:r>
          </a:p>
          <a:p>
            <a:pPr lvl="0"/>
            <a:r>
              <a:rPr lang="en-US" sz="900" dirty="0"/>
              <a:t>The costs of providing training on CoC requirements and attending HUD-sponsored trainings; and</a:t>
            </a:r>
          </a:p>
          <a:p>
            <a:r>
              <a:rPr lang="en-US" sz="900" dirty="0"/>
              <a:t>	c.   Environmental review.</a:t>
            </a:r>
          </a:p>
          <a:p>
            <a:r>
              <a:rPr lang="en-US" sz="900" dirty="0"/>
              <a:t> </a:t>
            </a:r>
          </a:p>
          <a:p>
            <a:r>
              <a:rPr lang="en-US" sz="900" dirty="0"/>
              <a:t>Note, under each eligible cost, we have stated that the costs of staff and direct overhead for carrying out eligible activities for each of the eligible activities under the CoC Program are to be charged to the eligible budget line item for that activity (e.g., maintenance worker should be charged to the operating budget line item).  Therefore, these costs (staff and overhead) should not be charged to the project administration BLI.  Only those staff and overhead costs related to carrying out project administration should be charged to the project administration BLI.</a:t>
            </a:r>
          </a:p>
          <a:p>
            <a:r>
              <a:rPr lang="en-US" sz="900" dirty="0"/>
              <a:t> </a:t>
            </a:r>
          </a:p>
          <a:p>
            <a:r>
              <a:rPr lang="en-US" sz="900" dirty="0"/>
              <a:t>Rental assistance projects may carve out project administration dollars from the rental assistance BLI; however, the project must continue to have the same number of units. This will be clarified in the final rule. </a:t>
            </a:r>
          </a:p>
          <a:p>
            <a:pPr lvl="1" eaLnBrk="1" hangingPunct="1">
              <a:spcBef>
                <a:spcPct val="0"/>
              </a:spcBef>
            </a:pPr>
            <a:endParaRPr lang="en-US" dirty="0"/>
          </a:p>
        </p:txBody>
      </p:sp>
      <p:sp>
        <p:nvSpPr>
          <p:cNvPr id="1187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70513A-CFDE-416D-B6DD-F06F8B570E8C}" type="slidenum">
              <a:rPr lang="en-US">
                <a:solidFill>
                  <a:srgbClr val="000000"/>
                </a:solidFill>
                <a:ea typeface="ＭＳ Ｐゴシック" pitchFamily="34" charset="-128"/>
              </a:rPr>
              <a:pPr fontAlgn="base">
                <a:spcBef>
                  <a:spcPct val="0"/>
                </a:spcBef>
                <a:spcAft>
                  <a:spcPct val="0"/>
                </a:spcAft>
                <a:defRPr/>
              </a:pPr>
              <a:t>30</a:t>
            </a:fld>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val="2478646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0AC8D-9C33-4649-8ED2-3455ED8F1DCE}" type="slidenum">
              <a:rPr lang="en-US" smtClean="0"/>
              <a:pPr/>
              <a:t>31</a:t>
            </a:fld>
            <a:endParaRPr lang="en-US" dirty="0"/>
          </a:p>
        </p:txBody>
      </p:sp>
    </p:spTree>
    <p:extLst>
      <p:ext uri="{BB962C8B-B14F-4D97-AF65-F5344CB8AC3E}">
        <p14:creationId xmlns:p14="http://schemas.microsoft.com/office/powerpoint/2010/main" val="3658230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0AC8D-9C33-4649-8ED2-3455ED8F1DCE}" type="slidenum">
              <a:rPr lang="en-US" smtClean="0"/>
              <a:pPr/>
              <a:t>32</a:t>
            </a:fld>
            <a:endParaRPr lang="en-US" dirty="0"/>
          </a:p>
        </p:txBody>
      </p:sp>
    </p:spTree>
    <p:extLst>
      <p:ext uri="{BB962C8B-B14F-4D97-AF65-F5344CB8AC3E}">
        <p14:creationId xmlns:p14="http://schemas.microsoft.com/office/powerpoint/2010/main" val="3246241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p:spPr>
      </p:sp>
      <p:sp>
        <p:nvSpPr>
          <p:cNvPr id="1423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most common source of program income under the CoC Program is likely to be rent and occupancy charges that are paid by program participants.  The same requirements that apply to all program income in terms of its eligible uses, apply to program income collected from rent and occupancy charges.  </a:t>
            </a:r>
          </a:p>
          <a:p>
            <a:r>
              <a:rPr lang="en-US" dirty="0"/>
              <a:t> </a:t>
            </a:r>
          </a:p>
          <a:p>
            <a:r>
              <a:rPr lang="en-US" dirty="0"/>
              <a:t>Rents and occupancy charges collected from program participants are program income.  In this situation, the program income can be used, in whole or in part, to assist residents moving from transitional to permanent housing.  The activities must be eligible CoC Program activities, but do not need to be related to the existing HUD-funded project.  For instance, program income can be used to provide security deposit assistance or first month’s rent for transitional housing residents moving to permanent housing, even if that is not a type of assistance provided under the CoC Program project.</a:t>
            </a:r>
          </a:p>
          <a:p>
            <a:pPr eaLnBrk="1" hangingPunct="1">
              <a:spcBef>
                <a:spcPct val="0"/>
              </a:spcBef>
            </a:pPr>
            <a:endParaRPr lang="en-US" dirty="0"/>
          </a:p>
        </p:txBody>
      </p:sp>
      <p:sp>
        <p:nvSpPr>
          <p:cNvPr id="142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6A668C-0CA0-44C5-A05B-2BEF7136060E}" type="slidenum">
              <a:rPr lang="en-US">
                <a:solidFill>
                  <a:srgbClr val="000000"/>
                </a:solidFill>
                <a:ea typeface="ＭＳ Ｐゴシック" pitchFamily="34" charset="-128"/>
              </a:rPr>
              <a:pPr fontAlgn="base">
                <a:spcBef>
                  <a:spcPct val="0"/>
                </a:spcBef>
                <a:spcAft>
                  <a:spcPct val="0"/>
                </a:spcAft>
                <a:defRPr/>
              </a:pPr>
              <a:t>33</a:t>
            </a:fld>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val="2249298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0AC8D-9C33-4649-8ED2-3455ED8F1DCE}" type="slidenum">
              <a:rPr lang="en-US" smtClean="0"/>
              <a:pPr/>
              <a:t>34</a:t>
            </a:fld>
            <a:endParaRPr lang="en-US" dirty="0"/>
          </a:p>
        </p:txBody>
      </p:sp>
    </p:spTree>
    <p:extLst>
      <p:ext uri="{BB962C8B-B14F-4D97-AF65-F5344CB8AC3E}">
        <p14:creationId xmlns:p14="http://schemas.microsoft.com/office/powerpoint/2010/main" val="3693750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0AC8D-9C33-4649-8ED2-3455ED8F1DCE}" type="slidenum">
              <a:rPr lang="en-US" smtClean="0"/>
              <a:pPr/>
              <a:t>3</a:t>
            </a:fld>
            <a:endParaRPr lang="en-US" dirty="0"/>
          </a:p>
        </p:txBody>
      </p:sp>
    </p:spTree>
    <p:extLst>
      <p:ext uri="{BB962C8B-B14F-4D97-AF65-F5344CB8AC3E}">
        <p14:creationId xmlns:p14="http://schemas.microsoft.com/office/powerpoint/2010/main" val="3110186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0AC8D-9C33-4649-8ED2-3455ED8F1DCE}" type="slidenum">
              <a:rPr lang="en-US" smtClean="0"/>
              <a:pPr/>
              <a:t>35</a:t>
            </a:fld>
            <a:endParaRPr lang="en-US" dirty="0"/>
          </a:p>
        </p:txBody>
      </p:sp>
    </p:spTree>
    <p:extLst>
      <p:ext uri="{BB962C8B-B14F-4D97-AF65-F5344CB8AC3E}">
        <p14:creationId xmlns:p14="http://schemas.microsoft.com/office/powerpoint/2010/main" val="257958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0AC8D-9C33-4649-8ED2-3455ED8F1DCE}" type="slidenum">
              <a:rPr lang="en-US" smtClean="0"/>
              <a:pPr/>
              <a:t>36</a:t>
            </a:fld>
            <a:endParaRPr lang="en-US" dirty="0"/>
          </a:p>
        </p:txBody>
      </p:sp>
    </p:spTree>
    <p:extLst>
      <p:ext uri="{BB962C8B-B14F-4D97-AF65-F5344CB8AC3E}">
        <p14:creationId xmlns:p14="http://schemas.microsoft.com/office/powerpoint/2010/main" val="1181561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0AC8D-9C33-4649-8ED2-3455ED8F1DCE}" type="slidenum">
              <a:rPr lang="en-US" smtClean="0"/>
              <a:pPr/>
              <a:t>38</a:t>
            </a:fld>
            <a:endParaRPr lang="en-US" dirty="0"/>
          </a:p>
        </p:txBody>
      </p:sp>
    </p:spTree>
    <p:extLst>
      <p:ext uri="{BB962C8B-B14F-4D97-AF65-F5344CB8AC3E}">
        <p14:creationId xmlns:p14="http://schemas.microsoft.com/office/powerpoint/2010/main" val="22839942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0AC8D-9C33-4649-8ED2-3455ED8F1DCE}" type="slidenum">
              <a:rPr lang="en-US" smtClean="0"/>
              <a:pPr/>
              <a:t>39</a:t>
            </a:fld>
            <a:endParaRPr lang="en-US" dirty="0"/>
          </a:p>
        </p:txBody>
      </p:sp>
    </p:spTree>
    <p:extLst>
      <p:ext uri="{BB962C8B-B14F-4D97-AF65-F5344CB8AC3E}">
        <p14:creationId xmlns:p14="http://schemas.microsoft.com/office/powerpoint/2010/main" val="25121803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0AC8D-9C33-4649-8ED2-3455ED8F1DCE}" type="slidenum">
              <a:rPr lang="en-US" smtClean="0"/>
              <a:pPr/>
              <a:t>40</a:t>
            </a:fld>
            <a:endParaRPr lang="en-US" dirty="0"/>
          </a:p>
        </p:txBody>
      </p:sp>
    </p:spTree>
    <p:extLst>
      <p:ext uri="{BB962C8B-B14F-4D97-AF65-F5344CB8AC3E}">
        <p14:creationId xmlns:p14="http://schemas.microsoft.com/office/powerpoint/2010/main" val="18805862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0AC8D-9C33-4649-8ED2-3455ED8F1DCE}" type="slidenum">
              <a:rPr lang="en-US" smtClean="0"/>
              <a:pPr/>
              <a:t>41</a:t>
            </a:fld>
            <a:endParaRPr lang="en-US" dirty="0"/>
          </a:p>
        </p:txBody>
      </p:sp>
    </p:spTree>
    <p:extLst>
      <p:ext uri="{BB962C8B-B14F-4D97-AF65-F5344CB8AC3E}">
        <p14:creationId xmlns:p14="http://schemas.microsoft.com/office/powerpoint/2010/main" val="1615870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0AC8D-9C33-4649-8ED2-3455ED8F1DCE}" type="slidenum">
              <a:rPr lang="en-US" smtClean="0"/>
              <a:pPr/>
              <a:t>43</a:t>
            </a:fld>
            <a:endParaRPr lang="en-US" dirty="0"/>
          </a:p>
        </p:txBody>
      </p:sp>
    </p:spTree>
    <p:extLst>
      <p:ext uri="{BB962C8B-B14F-4D97-AF65-F5344CB8AC3E}">
        <p14:creationId xmlns:p14="http://schemas.microsoft.com/office/powerpoint/2010/main" val="39892912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Periodic certification:</a:t>
            </a:r>
            <a:r>
              <a:rPr lang="en-US" baseline="0" dirty="0"/>
              <a:t>  e.g. </a:t>
            </a:r>
            <a:r>
              <a:rPr lang="en-US" baseline="0" dirty="0" err="1"/>
              <a:t>supv</a:t>
            </a:r>
            <a:r>
              <a:rPr lang="en-US" baseline="0" dirty="0"/>
              <a:t> signs off</a:t>
            </a:r>
            <a:endParaRPr lang="en-US" dirty="0"/>
          </a:p>
        </p:txBody>
      </p:sp>
      <p:sp>
        <p:nvSpPr>
          <p:cNvPr id="4" name="Slide Number Placeholder 3"/>
          <p:cNvSpPr>
            <a:spLocks noGrp="1"/>
          </p:cNvSpPr>
          <p:nvPr>
            <p:ph type="sldNum" sz="quarter" idx="10"/>
          </p:nvPr>
        </p:nvSpPr>
        <p:spPr/>
        <p:txBody>
          <a:bodyPr/>
          <a:lstStyle/>
          <a:p>
            <a:fld id="{1CB0AC8D-9C33-4649-8ED2-3455ED8F1DCE}" type="slidenum">
              <a:rPr lang="en-US" smtClean="0"/>
              <a:pPr/>
              <a:t>44</a:t>
            </a:fld>
            <a:endParaRPr lang="en-US" dirty="0"/>
          </a:p>
        </p:txBody>
      </p:sp>
    </p:spTree>
    <p:extLst>
      <p:ext uri="{BB962C8B-B14F-4D97-AF65-F5344CB8AC3E}">
        <p14:creationId xmlns:p14="http://schemas.microsoft.com/office/powerpoint/2010/main" val="5479523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0AC8D-9C33-4649-8ED2-3455ED8F1DCE}" type="slidenum">
              <a:rPr lang="en-US" smtClean="0"/>
              <a:pPr/>
              <a:t>45</a:t>
            </a:fld>
            <a:endParaRPr lang="en-US" dirty="0"/>
          </a:p>
        </p:txBody>
      </p:sp>
    </p:spTree>
    <p:extLst>
      <p:ext uri="{BB962C8B-B14F-4D97-AF65-F5344CB8AC3E}">
        <p14:creationId xmlns:p14="http://schemas.microsoft.com/office/powerpoint/2010/main" val="20756476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0AC8D-9C33-4649-8ED2-3455ED8F1DCE}" type="slidenum">
              <a:rPr lang="en-US" smtClean="0"/>
              <a:pPr/>
              <a:t>46</a:t>
            </a:fld>
            <a:endParaRPr lang="en-US" dirty="0"/>
          </a:p>
        </p:txBody>
      </p:sp>
    </p:spTree>
    <p:extLst>
      <p:ext uri="{BB962C8B-B14F-4D97-AF65-F5344CB8AC3E}">
        <p14:creationId xmlns:p14="http://schemas.microsoft.com/office/powerpoint/2010/main" val="3057257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0AC8D-9C33-4649-8ED2-3455ED8F1DCE}" type="slidenum">
              <a:rPr lang="en-US" smtClean="0"/>
              <a:pPr/>
              <a:t>4</a:t>
            </a:fld>
            <a:endParaRPr lang="en-US" dirty="0"/>
          </a:p>
        </p:txBody>
      </p:sp>
    </p:spTree>
    <p:extLst>
      <p:ext uri="{BB962C8B-B14F-4D97-AF65-F5344CB8AC3E}">
        <p14:creationId xmlns:p14="http://schemas.microsoft.com/office/powerpoint/2010/main" val="18529312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0AC8D-9C33-4649-8ED2-3455ED8F1DCE}" type="slidenum">
              <a:rPr lang="en-US" smtClean="0"/>
              <a:pPr/>
              <a:t>47</a:t>
            </a:fld>
            <a:endParaRPr lang="en-US" dirty="0"/>
          </a:p>
        </p:txBody>
      </p:sp>
    </p:spTree>
    <p:extLst>
      <p:ext uri="{BB962C8B-B14F-4D97-AF65-F5344CB8AC3E}">
        <p14:creationId xmlns:p14="http://schemas.microsoft.com/office/powerpoint/2010/main" val="13650089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p:spPr>
      </p:sp>
      <p:sp>
        <p:nvSpPr>
          <p:cNvPr id="1208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All budget line items must be included in the calculation, except leasing; however, the CoC Program does not require that the match be for the same budget line item that is approved in the grant. </a:t>
            </a:r>
          </a:p>
          <a:p>
            <a:endParaRPr lang="en-US" dirty="0"/>
          </a:p>
          <a:p>
            <a:r>
              <a:rPr lang="en-US" dirty="0"/>
              <a:t> For example, under the CoC Program, $100,000 of operating funds may be matched with $25,000 cash that is expended on supportive services or with $25,000 worth of in-kind services (or a combination thereof).</a:t>
            </a:r>
          </a:p>
          <a:p>
            <a:endParaRPr lang="en-US" dirty="0"/>
          </a:p>
          <a:p>
            <a:r>
              <a:rPr lang="en-US" dirty="0"/>
              <a:t>HUD can monitor based on</a:t>
            </a:r>
            <a:r>
              <a:rPr lang="en-US" baseline="0" dirty="0"/>
              <a:t> full amount committed in application.  Don’t </a:t>
            </a:r>
            <a:r>
              <a:rPr lang="en-US" b="1" baseline="0" dirty="0"/>
              <a:t>overcommit</a:t>
            </a:r>
            <a:endParaRPr lang="en-US" b="1" dirty="0"/>
          </a:p>
          <a:p>
            <a:r>
              <a:rPr lang="en-US" dirty="0"/>
              <a:t> </a:t>
            </a:r>
          </a:p>
          <a:p>
            <a:pPr eaLnBrk="1" hangingPunct="1">
              <a:spcBef>
                <a:spcPct val="0"/>
              </a:spcBef>
            </a:pPr>
            <a:endParaRPr lang="en-US" dirty="0"/>
          </a:p>
        </p:txBody>
      </p:sp>
      <p:sp>
        <p:nvSpPr>
          <p:cNvPr id="120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92E23C-7434-48FB-B1F9-30A882DC6723}" type="slidenum">
              <a:rPr lang="en-US">
                <a:ea typeface="ＭＳ Ｐゴシック" pitchFamily="34" charset="-128"/>
              </a:rPr>
              <a:pPr fontAlgn="base">
                <a:spcBef>
                  <a:spcPct val="0"/>
                </a:spcBef>
                <a:spcAft>
                  <a:spcPct val="0"/>
                </a:spcAft>
                <a:defRPr/>
              </a:pPr>
              <a:t>50</a:t>
            </a:fld>
            <a:endParaRPr lang="en-US" dirty="0">
              <a:ea typeface="ＭＳ Ｐゴシック" pitchFamily="34" charset="-128"/>
            </a:endParaRPr>
          </a:p>
        </p:txBody>
      </p:sp>
    </p:spTree>
    <p:extLst>
      <p:ext uri="{BB962C8B-B14F-4D97-AF65-F5344CB8AC3E}">
        <p14:creationId xmlns:p14="http://schemas.microsoft.com/office/powerpoint/2010/main" val="19139556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702A77-61C6-4994-AD82-5BC3703E4268}" type="slidenum">
              <a:rPr lang="en-US">
                <a:solidFill>
                  <a:srgbClr val="000000"/>
                </a:solidFill>
                <a:ea typeface="ＭＳ Ｐゴシック" pitchFamily="34" charset="-128"/>
              </a:rPr>
              <a:pPr fontAlgn="base">
                <a:spcBef>
                  <a:spcPct val="0"/>
                </a:spcBef>
                <a:spcAft>
                  <a:spcPct val="0"/>
                </a:spcAft>
                <a:defRPr/>
              </a:pPr>
              <a:t>51</a:t>
            </a:fld>
            <a:endParaRPr lang="en-US" dirty="0">
              <a:solidFill>
                <a:srgbClr val="000000"/>
              </a:solidFill>
              <a:ea typeface="ＭＳ Ｐゴシック" pitchFamily="34" charset="-128"/>
            </a:endParaRPr>
          </a:p>
        </p:txBody>
      </p:sp>
      <p:sp>
        <p:nvSpPr>
          <p:cNvPr id="122882" name="Rectangle 2"/>
          <p:cNvSpPr>
            <a:spLocks noGrp="1" noRot="1" noChangeAspect="1" noChangeArrowheads="1" noTextEdit="1"/>
          </p:cNvSpPr>
          <p:nvPr>
            <p:ph type="sldImg"/>
          </p:nvPr>
        </p:nvSpPr>
        <p:spPr bwMode="auto">
          <a:xfrm>
            <a:off x="341313" y="681038"/>
            <a:ext cx="6170612" cy="3471862"/>
          </a:xfrm>
          <a:noFill/>
          <a:ln>
            <a:solidFill>
              <a:srgbClr val="000000"/>
            </a:solidFill>
            <a:miter lim="800000"/>
            <a:headEnd/>
            <a:tailEnd/>
          </a:ln>
        </p:spPr>
      </p:sp>
      <p:sp>
        <p:nvSpPr>
          <p:cNvPr id="122883" name="Rectangle 3"/>
          <p:cNvSpPr>
            <a:spLocks noGrp="1" noChangeArrowheads="1"/>
          </p:cNvSpPr>
          <p:nvPr>
            <p:ph type="body" idx="1"/>
          </p:nvPr>
        </p:nvSpPr>
        <p:spPr bwMode="auto">
          <a:xfrm>
            <a:off x="902205" y="4377083"/>
            <a:ext cx="5042739" cy="4076128"/>
          </a:xfrm>
          <a:noFill/>
        </p:spPr>
        <p:txBody>
          <a:bodyPr wrap="square" numCol="1" anchor="t" anchorCtr="0" compatLnSpc="1">
            <a:prstTxWarp prst="textNoShape">
              <a:avLst/>
            </a:prstTxWarp>
          </a:bodyPr>
          <a:lstStyle/>
          <a:p>
            <a:r>
              <a:rPr lang="en-US" sz="1100" dirty="0"/>
              <a:t>Match in the CoC Program is restricted to the costs identified in Subpart D of the CoC Program interim rule and the applicable OMB Circulars. </a:t>
            </a:r>
          </a:p>
          <a:p>
            <a:endParaRPr lang="en-US" sz="1100" dirty="0"/>
          </a:p>
          <a:p>
            <a:r>
              <a:rPr lang="en-US" sz="1100" dirty="0"/>
              <a:t>Leverage in the CoC Program is cash and in-kind contributions in excess of the minimum required match contributions for a project. A recipient/subrecipient may use leveraged funds for other aspects of a project even if the costs are not allowable in the CoC Program.</a:t>
            </a:r>
          </a:p>
          <a:p>
            <a:r>
              <a:rPr lang="en-US" sz="1100" dirty="0"/>
              <a:t> </a:t>
            </a:r>
          </a:p>
          <a:p>
            <a:r>
              <a:rPr lang="en-US" sz="1100" dirty="0"/>
              <a:t>Match in the CoC Program may be in the form of cash or in-kind contributions and must be used by the recipient or subrecipient on costs for the project.  </a:t>
            </a:r>
          </a:p>
          <a:p>
            <a:endParaRPr lang="en-US" sz="1100" dirty="0"/>
          </a:p>
          <a:p>
            <a:r>
              <a:rPr lang="en-US" sz="1100" dirty="0"/>
              <a:t>Eligible in-kind match contributions that a recipient or subrecipient may use are: </a:t>
            </a:r>
          </a:p>
          <a:p>
            <a:r>
              <a:rPr lang="en-US" sz="1100" dirty="0"/>
              <a:t>the value of real property, equipment, goods and services. </a:t>
            </a:r>
          </a:p>
          <a:p>
            <a:r>
              <a:rPr lang="en-US" sz="1100" dirty="0"/>
              <a:t>An</a:t>
            </a:r>
            <a:r>
              <a:rPr lang="en-US" sz="1100" baseline="0" dirty="0"/>
              <a:t> </a:t>
            </a:r>
            <a:r>
              <a:rPr lang="en-US" sz="1100" dirty="0"/>
              <a:t>in-kind match contribution is a donation or gift of time, internal fiscal resources, professional expertise, use of facilities, project sponsorship, equipment, or other comparable donations without charge, that are equal to direct financial contributions from one or more private or public organizations.</a:t>
            </a:r>
          </a:p>
          <a:p>
            <a:endParaRPr lang="en-US" sz="1100" dirty="0"/>
          </a:p>
          <a:p>
            <a:r>
              <a:rPr lang="en-US" sz="1100" dirty="0"/>
              <a:t>Recipients have to ensure that any funds used to satisfy the matching requirements are eligible under Section 578.73 of the interim rule to ensure that the funds from other sources are not statutorily prohibited to be used as match.  Matching contributions must meet the requirements stipulated in 24 CFR 84.23 and 24 CFR 85.24, respectively for non profit organizations and states and units of general local government.  </a:t>
            </a:r>
          </a:p>
          <a:p>
            <a:pPr eaLnBrk="1" hangingPunct="1">
              <a:spcBef>
                <a:spcPct val="0"/>
              </a:spcBef>
            </a:pPr>
            <a:endParaRPr lang="en-US" dirty="0"/>
          </a:p>
        </p:txBody>
      </p:sp>
    </p:spTree>
    <p:extLst>
      <p:ext uri="{BB962C8B-B14F-4D97-AF65-F5344CB8AC3E}">
        <p14:creationId xmlns:p14="http://schemas.microsoft.com/office/powerpoint/2010/main" val="26747219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829754-AADE-4113-BD6F-7BF0B88335FE}" type="slidenum">
              <a:rPr lang="en-US">
                <a:solidFill>
                  <a:srgbClr val="000000"/>
                </a:solidFill>
                <a:ea typeface="ＭＳ Ｐゴシック" pitchFamily="34" charset="-128"/>
              </a:rPr>
              <a:pPr fontAlgn="base">
                <a:spcBef>
                  <a:spcPct val="0"/>
                </a:spcBef>
                <a:spcAft>
                  <a:spcPct val="0"/>
                </a:spcAft>
                <a:defRPr/>
              </a:pPr>
              <a:t>52</a:t>
            </a:fld>
            <a:endParaRPr lang="en-US" dirty="0">
              <a:solidFill>
                <a:srgbClr val="000000"/>
              </a:solidFill>
              <a:ea typeface="ＭＳ Ｐゴシック" pitchFamily="34" charset="-128"/>
            </a:endParaRPr>
          </a:p>
        </p:txBody>
      </p:sp>
      <p:sp>
        <p:nvSpPr>
          <p:cNvPr id="124930" name="Rectangle 7"/>
          <p:cNvSpPr txBox="1">
            <a:spLocks noGrp="1" noChangeArrowheads="1"/>
          </p:cNvSpPr>
          <p:nvPr/>
        </p:nvSpPr>
        <p:spPr bwMode="auto">
          <a:xfrm>
            <a:off x="3884753" y="8685552"/>
            <a:ext cx="2971697" cy="456889"/>
          </a:xfrm>
          <a:prstGeom prst="rect">
            <a:avLst/>
          </a:prstGeom>
          <a:noFill/>
          <a:ln w="9525">
            <a:noFill/>
            <a:miter lim="800000"/>
            <a:headEnd/>
            <a:tailEnd/>
          </a:ln>
        </p:spPr>
        <p:txBody>
          <a:bodyPr lIns="91394" tIns="45695" rIns="91394" bIns="45695" anchor="b"/>
          <a:lstStyle/>
          <a:p>
            <a:pPr algn="r" defTabSz="912946"/>
            <a:fld id="{EC0C6075-3CC3-499F-A7CF-3CB1F0308CFD}" type="slidenum">
              <a:rPr lang="en-US" sz="1100">
                <a:solidFill>
                  <a:srgbClr val="000000"/>
                </a:solidFill>
              </a:rPr>
              <a:pPr algn="r" defTabSz="912946"/>
              <a:t>52</a:t>
            </a:fld>
            <a:endParaRPr lang="en-US" sz="1100" dirty="0">
              <a:solidFill>
                <a:srgbClr val="000000"/>
              </a:solidFill>
            </a:endParaRPr>
          </a:p>
        </p:txBody>
      </p:sp>
      <p:sp>
        <p:nvSpPr>
          <p:cNvPr id="124931" name="Rectangle 2"/>
          <p:cNvSpPr>
            <a:spLocks noGrp="1" noRot="1" noChangeAspect="1" noChangeArrowheads="1" noTextEdit="1"/>
          </p:cNvSpPr>
          <p:nvPr>
            <p:ph type="sldImg"/>
          </p:nvPr>
        </p:nvSpPr>
        <p:spPr bwMode="auto">
          <a:xfrm>
            <a:off x="382588" y="687388"/>
            <a:ext cx="6092825" cy="3427412"/>
          </a:xfrm>
          <a:noFill/>
          <a:ln>
            <a:solidFill>
              <a:srgbClr val="000000"/>
            </a:solidFill>
            <a:miter lim="800000"/>
            <a:headEnd/>
            <a:tailEnd/>
          </a:ln>
        </p:spPr>
      </p:sp>
      <p:sp>
        <p:nvSpPr>
          <p:cNvPr id="124932" name="Rectangle 3"/>
          <p:cNvSpPr>
            <a:spLocks noGrp="1" noChangeArrowheads="1"/>
          </p:cNvSpPr>
          <p:nvPr>
            <p:ph type="body" idx="1"/>
          </p:nvPr>
        </p:nvSpPr>
        <p:spPr bwMode="auto">
          <a:xfrm>
            <a:off x="685180" y="4344335"/>
            <a:ext cx="5487640" cy="4111994"/>
          </a:xfrm>
          <a:noFill/>
        </p:spPr>
        <p:txBody>
          <a:bodyPr wrap="square" lIns="91394" tIns="45695" rIns="91394" bIns="45695" numCol="1" anchor="t" anchorCtr="0" compatLnSpc="1">
            <a:prstTxWarp prst="textNoShape">
              <a:avLst/>
            </a:prstTxWarp>
          </a:bodyPr>
          <a:lstStyle/>
          <a:p>
            <a:pPr eaLnBrk="1" hangingPunct="1">
              <a:spcBef>
                <a:spcPct val="0"/>
              </a:spcBef>
            </a:pPr>
            <a:r>
              <a:rPr lang="en-US" dirty="0"/>
              <a:t>Rent is not always match. Savings is not match. Savings belong to the client, not the recipient or subrecipient. Program fees are ineligible under the CoC Program and cannot be charged to project participants</a:t>
            </a:r>
          </a:p>
        </p:txBody>
      </p:sp>
    </p:spTree>
    <p:extLst>
      <p:ext uri="{BB962C8B-B14F-4D97-AF65-F5344CB8AC3E}">
        <p14:creationId xmlns:p14="http://schemas.microsoft.com/office/powerpoint/2010/main" val="38196488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CB7E4B-DAE2-49C8-B5C5-A5EF7904C694}" type="slidenum">
              <a:rPr lang="en-US">
                <a:solidFill>
                  <a:srgbClr val="000000"/>
                </a:solidFill>
                <a:ea typeface="ＭＳ Ｐゴシック" pitchFamily="34" charset="-128"/>
              </a:rPr>
              <a:pPr fontAlgn="base">
                <a:spcBef>
                  <a:spcPct val="0"/>
                </a:spcBef>
                <a:spcAft>
                  <a:spcPct val="0"/>
                </a:spcAft>
                <a:defRPr/>
              </a:pPr>
              <a:t>53</a:t>
            </a:fld>
            <a:endParaRPr lang="en-US" dirty="0">
              <a:solidFill>
                <a:srgbClr val="000000"/>
              </a:solidFill>
              <a:ea typeface="ＭＳ Ｐゴシック" pitchFamily="34" charset="-128"/>
            </a:endParaRPr>
          </a:p>
        </p:txBody>
      </p:sp>
      <p:sp>
        <p:nvSpPr>
          <p:cNvPr id="126978" name="Rectangle 7"/>
          <p:cNvSpPr txBox="1">
            <a:spLocks noGrp="1" noChangeArrowheads="1"/>
          </p:cNvSpPr>
          <p:nvPr/>
        </p:nvSpPr>
        <p:spPr bwMode="auto">
          <a:xfrm>
            <a:off x="3884753" y="8685552"/>
            <a:ext cx="2971697" cy="456889"/>
          </a:xfrm>
          <a:prstGeom prst="rect">
            <a:avLst/>
          </a:prstGeom>
          <a:noFill/>
          <a:ln w="9525">
            <a:noFill/>
            <a:miter lim="800000"/>
            <a:headEnd/>
            <a:tailEnd/>
          </a:ln>
        </p:spPr>
        <p:txBody>
          <a:bodyPr lIns="91394" tIns="45695" rIns="91394" bIns="45695" anchor="b"/>
          <a:lstStyle/>
          <a:p>
            <a:pPr algn="r" defTabSz="912946"/>
            <a:fld id="{BD65F934-A461-401B-8DD6-5A011D29BE26}" type="slidenum">
              <a:rPr lang="en-US" sz="1100">
                <a:solidFill>
                  <a:srgbClr val="000000"/>
                </a:solidFill>
              </a:rPr>
              <a:pPr algn="r" defTabSz="912946"/>
              <a:t>53</a:t>
            </a:fld>
            <a:endParaRPr lang="en-US" sz="1100" dirty="0">
              <a:solidFill>
                <a:srgbClr val="000000"/>
              </a:solidFill>
            </a:endParaRPr>
          </a:p>
        </p:txBody>
      </p:sp>
      <p:sp>
        <p:nvSpPr>
          <p:cNvPr id="126979" name="Rectangle 2"/>
          <p:cNvSpPr>
            <a:spLocks noGrp="1" noRot="1" noChangeAspect="1" noChangeArrowheads="1" noTextEdit="1"/>
          </p:cNvSpPr>
          <p:nvPr>
            <p:ph type="sldImg"/>
          </p:nvPr>
        </p:nvSpPr>
        <p:spPr bwMode="auto">
          <a:xfrm>
            <a:off x="382588" y="687388"/>
            <a:ext cx="6092825" cy="3427412"/>
          </a:xfrm>
          <a:noFill/>
          <a:ln>
            <a:solidFill>
              <a:srgbClr val="000000"/>
            </a:solidFill>
            <a:miter lim="800000"/>
            <a:headEnd/>
            <a:tailEnd/>
          </a:ln>
        </p:spPr>
      </p:sp>
      <p:sp>
        <p:nvSpPr>
          <p:cNvPr id="126980" name="Rectangle 3"/>
          <p:cNvSpPr>
            <a:spLocks noGrp="1" noChangeArrowheads="1"/>
          </p:cNvSpPr>
          <p:nvPr>
            <p:ph type="body" idx="1"/>
          </p:nvPr>
        </p:nvSpPr>
        <p:spPr bwMode="auto">
          <a:xfrm>
            <a:off x="685180" y="4344335"/>
            <a:ext cx="5487640" cy="4111994"/>
          </a:xfrm>
          <a:noFill/>
        </p:spPr>
        <p:txBody>
          <a:bodyPr wrap="square" lIns="91394" tIns="45695" rIns="91394" bIns="45695" numCol="1" anchor="t" anchorCtr="0" compatLnSpc="1">
            <a:prstTxWarp prst="textNoShape">
              <a:avLst/>
            </a:prstTxWarp>
          </a:bodyPr>
          <a:lstStyle/>
          <a:p>
            <a:r>
              <a:rPr lang="en-US" sz="800" dirty="0"/>
              <a:t>Match must be cash or in-kind contributions for costs incurred by the project. Either at the time of application or prior to grant execution, a recipient and/or subrecipient is required to document the amount and sources of its cash and in-kind match. When the source is cash, written documentation must be provided on the source organization’s/agency’s letterhead, signed and dated by an authorized representative, and at a minimum, must include the following:</a:t>
            </a:r>
          </a:p>
          <a:p>
            <a:pPr lvl="1"/>
            <a:r>
              <a:rPr lang="en-US" sz="800" dirty="0"/>
              <a:t>Amount of cash to be provided to the recipient and/or subrecipient for the project</a:t>
            </a:r>
          </a:p>
          <a:p>
            <a:pPr lvl="1"/>
            <a:r>
              <a:rPr lang="en-US" sz="800" dirty="0"/>
              <a:t>Specific date the cash will be made available</a:t>
            </a:r>
          </a:p>
          <a:p>
            <a:pPr lvl="1"/>
            <a:r>
              <a:rPr lang="en-US" sz="800" dirty="0"/>
              <a:t>The actual grant and fiscal year to which the cash match will be contributed</a:t>
            </a:r>
          </a:p>
          <a:p>
            <a:pPr lvl="1"/>
            <a:r>
              <a:rPr lang="en-US" sz="800" dirty="0"/>
              <a:t>Time period during which funding will be available</a:t>
            </a:r>
          </a:p>
          <a:p>
            <a:pPr lvl="1"/>
            <a:r>
              <a:rPr lang="en-US" sz="800" dirty="0"/>
              <a:t>Allowable activities to be funded by the cash match</a:t>
            </a:r>
          </a:p>
          <a:p>
            <a:r>
              <a:rPr lang="en-US" sz="800" dirty="0"/>
              <a:t> </a:t>
            </a:r>
          </a:p>
          <a:p>
            <a:r>
              <a:rPr lang="en-US" sz="800" dirty="0"/>
              <a:t>During the grant term, cash match must be documented as part of the recipient’s or subrecipient’s financial system (in other words, the general ledger must show the deposit and expenditure of funds).</a:t>
            </a:r>
          </a:p>
          <a:p>
            <a:r>
              <a:rPr lang="en-US" sz="800" dirty="0"/>
              <a:t> </a:t>
            </a:r>
          </a:p>
          <a:p>
            <a:r>
              <a:rPr lang="en-US" sz="800" dirty="0"/>
              <a:t>The documentation must also demonstrate that the matching funds or services were expended on eligible costs identified in Subpart D of the CoC Program interim rule.</a:t>
            </a:r>
          </a:p>
          <a:p>
            <a:r>
              <a:rPr lang="en-US" sz="800" dirty="0"/>
              <a:t> </a:t>
            </a:r>
          </a:p>
        </p:txBody>
      </p:sp>
    </p:spTree>
    <p:extLst>
      <p:ext uri="{BB962C8B-B14F-4D97-AF65-F5344CB8AC3E}">
        <p14:creationId xmlns:p14="http://schemas.microsoft.com/office/powerpoint/2010/main" val="23605664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CB7E4B-DAE2-49C8-B5C5-A5EF7904C694}" type="slidenum">
              <a:rPr lang="en-US">
                <a:solidFill>
                  <a:srgbClr val="000000"/>
                </a:solidFill>
                <a:ea typeface="ＭＳ Ｐゴシック" pitchFamily="34" charset="-128"/>
              </a:rPr>
              <a:pPr fontAlgn="base">
                <a:spcBef>
                  <a:spcPct val="0"/>
                </a:spcBef>
                <a:spcAft>
                  <a:spcPct val="0"/>
                </a:spcAft>
                <a:defRPr/>
              </a:pPr>
              <a:t>54</a:t>
            </a:fld>
            <a:endParaRPr lang="en-US" dirty="0">
              <a:solidFill>
                <a:srgbClr val="000000"/>
              </a:solidFill>
              <a:ea typeface="ＭＳ Ｐゴシック" pitchFamily="34" charset="-128"/>
            </a:endParaRPr>
          </a:p>
        </p:txBody>
      </p:sp>
      <p:sp>
        <p:nvSpPr>
          <p:cNvPr id="126978" name="Rectangle 7"/>
          <p:cNvSpPr txBox="1">
            <a:spLocks noGrp="1" noChangeArrowheads="1"/>
          </p:cNvSpPr>
          <p:nvPr/>
        </p:nvSpPr>
        <p:spPr bwMode="auto">
          <a:xfrm>
            <a:off x="3884753" y="8685552"/>
            <a:ext cx="2971697" cy="456889"/>
          </a:xfrm>
          <a:prstGeom prst="rect">
            <a:avLst/>
          </a:prstGeom>
          <a:noFill/>
          <a:ln w="9525">
            <a:noFill/>
            <a:miter lim="800000"/>
            <a:headEnd/>
            <a:tailEnd/>
          </a:ln>
        </p:spPr>
        <p:txBody>
          <a:bodyPr lIns="91394" tIns="45695" rIns="91394" bIns="45695" anchor="b"/>
          <a:lstStyle/>
          <a:p>
            <a:pPr algn="r" defTabSz="912946"/>
            <a:fld id="{BD65F934-A461-401B-8DD6-5A011D29BE26}" type="slidenum">
              <a:rPr lang="en-US" sz="1100">
                <a:solidFill>
                  <a:srgbClr val="000000"/>
                </a:solidFill>
              </a:rPr>
              <a:pPr algn="r" defTabSz="912946"/>
              <a:t>54</a:t>
            </a:fld>
            <a:endParaRPr lang="en-US" sz="1100" dirty="0">
              <a:solidFill>
                <a:srgbClr val="000000"/>
              </a:solidFill>
            </a:endParaRPr>
          </a:p>
        </p:txBody>
      </p:sp>
      <p:sp>
        <p:nvSpPr>
          <p:cNvPr id="126979" name="Rectangle 2"/>
          <p:cNvSpPr>
            <a:spLocks noGrp="1" noRot="1" noChangeAspect="1" noChangeArrowheads="1" noTextEdit="1"/>
          </p:cNvSpPr>
          <p:nvPr>
            <p:ph type="sldImg"/>
          </p:nvPr>
        </p:nvSpPr>
        <p:spPr bwMode="auto">
          <a:xfrm>
            <a:off x="382588" y="687388"/>
            <a:ext cx="6092825" cy="3427412"/>
          </a:xfrm>
          <a:noFill/>
          <a:ln>
            <a:solidFill>
              <a:srgbClr val="000000"/>
            </a:solidFill>
            <a:miter lim="800000"/>
            <a:headEnd/>
            <a:tailEnd/>
          </a:ln>
        </p:spPr>
      </p:sp>
      <p:sp>
        <p:nvSpPr>
          <p:cNvPr id="126980" name="Rectangle 3"/>
          <p:cNvSpPr>
            <a:spLocks noGrp="1" noChangeArrowheads="1"/>
          </p:cNvSpPr>
          <p:nvPr>
            <p:ph type="body" idx="1"/>
          </p:nvPr>
        </p:nvSpPr>
        <p:spPr bwMode="auto">
          <a:xfrm>
            <a:off x="685180" y="4344335"/>
            <a:ext cx="5487640" cy="4111994"/>
          </a:xfrm>
          <a:noFill/>
        </p:spPr>
        <p:txBody>
          <a:bodyPr wrap="square" lIns="91394" tIns="45695" rIns="91394" bIns="45695" numCol="1" anchor="t" anchorCtr="0" compatLnSpc="1">
            <a:prstTxWarp prst="textNoShape">
              <a:avLst/>
            </a:prstTxWarp>
          </a:bodyPr>
          <a:lstStyle/>
          <a:p>
            <a:endParaRPr lang="en-US" sz="800" dirty="0"/>
          </a:p>
          <a:p>
            <a:r>
              <a:rPr lang="en-US" sz="800" dirty="0"/>
              <a:t>3 projects at 3 agencies using in-</a:t>
            </a:r>
            <a:r>
              <a:rPr lang="en-US" sz="800" dirty="0" err="1"/>
              <a:t>ikind</a:t>
            </a:r>
            <a:r>
              <a:rPr lang="en-US" sz="800" dirty="0"/>
              <a:t>.</a:t>
            </a:r>
          </a:p>
          <a:p>
            <a:endParaRPr lang="en-US" sz="800" dirty="0"/>
          </a:p>
          <a:p>
            <a:r>
              <a:rPr lang="en-US" sz="800" dirty="0"/>
              <a:t>The documentation must also demonstrate that the matching funds or services were expended on eligible costs identified in Subpart D of the CoC Program interim rule.</a:t>
            </a:r>
          </a:p>
          <a:p>
            <a:r>
              <a:rPr lang="en-US" sz="8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In-kind match contributions must be documented by a Memorandum of Understanding (MOU) between the recipient or </a:t>
            </a:r>
            <a:r>
              <a:rPr lang="en-US" sz="800" dirty="0" err="1"/>
              <a:t>subrecipient</a:t>
            </a:r>
            <a:r>
              <a:rPr lang="en-US" sz="800" dirty="0"/>
              <a:t> and the third party that will provide the goods and/or services, equipment, or real property.</a:t>
            </a:r>
          </a:p>
          <a:p>
            <a:endParaRPr lang="en-US" sz="800" dirty="0"/>
          </a:p>
          <a:p>
            <a:r>
              <a:rPr lang="en-US" sz="800" dirty="0"/>
              <a:t>Written documentation of in-kind </a:t>
            </a:r>
            <a:r>
              <a:rPr lang="en-US" sz="800" b="1" dirty="0"/>
              <a:t>goods and equipment </a:t>
            </a:r>
            <a:r>
              <a:rPr lang="en-US" sz="800" dirty="0"/>
              <a:t>must be provided on the source agency’s letterhead, signed and dated by an authorized representative, and must, at a minimum include the following:</a:t>
            </a:r>
          </a:p>
          <a:p>
            <a:pPr lvl="1"/>
            <a:r>
              <a:rPr lang="en-US" sz="800" dirty="0"/>
              <a:t>Value of donated goods to be provided to the recipient for the project</a:t>
            </a:r>
          </a:p>
          <a:p>
            <a:pPr lvl="1"/>
            <a:r>
              <a:rPr lang="en-US" sz="800" dirty="0"/>
              <a:t>Specific date the goods will be made available to the recipient and/or subrecipient</a:t>
            </a:r>
          </a:p>
          <a:p>
            <a:pPr lvl="1"/>
            <a:r>
              <a:rPr lang="en-US" sz="800" dirty="0"/>
              <a:t>The actual grant and fiscal year to which the match will be contributed</a:t>
            </a:r>
          </a:p>
          <a:p>
            <a:pPr lvl="1"/>
            <a:r>
              <a:rPr lang="en-US" sz="800" dirty="0"/>
              <a:t>Time period during which the donation will be available</a:t>
            </a:r>
          </a:p>
          <a:p>
            <a:pPr lvl="1"/>
            <a:r>
              <a:rPr lang="en-US" sz="800" dirty="0"/>
              <a:t>Activities that can be provided by the person or in, or with, the property or goods</a:t>
            </a:r>
          </a:p>
          <a:p>
            <a:pPr lvl="1"/>
            <a:endParaRPr lang="en-US" sz="800" dirty="0"/>
          </a:p>
          <a:p>
            <a:r>
              <a:rPr lang="en-US" sz="800" dirty="0"/>
              <a:t>Documentation of actual </a:t>
            </a:r>
            <a:r>
              <a:rPr lang="en-US" sz="800" b="1" dirty="0"/>
              <a:t>services</a:t>
            </a:r>
            <a:r>
              <a:rPr lang="en-US" sz="800" dirty="0"/>
              <a:t> provided must be on file with the recipient and/or </a:t>
            </a:r>
            <a:r>
              <a:rPr lang="en-US" sz="800" dirty="0" err="1"/>
              <a:t>subrecipient</a:t>
            </a:r>
            <a:r>
              <a:rPr lang="en-US" sz="800" dirty="0"/>
              <a:t> and recipients must be able to demonstrate match documentation for at least 25 percent of the grant total (except funds awarded for leasing).  Must be included in an MOU between the recipient/</a:t>
            </a:r>
            <a:r>
              <a:rPr lang="en-US" sz="800" dirty="0" err="1"/>
              <a:t>subrecipient</a:t>
            </a:r>
            <a:r>
              <a:rPr lang="en-US" sz="800" dirty="0"/>
              <a:t> and a third party.  The MOU must establish </a:t>
            </a:r>
          </a:p>
          <a:p>
            <a:r>
              <a:rPr lang="en-US" sz="800" dirty="0"/>
              <a:t>	the specific services to be provided</a:t>
            </a:r>
          </a:p>
          <a:p>
            <a:r>
              <a:rPr lang="en-US" sz="800" dirty="0"/>
              <a:t>	the profession of the persons providing the service</a:t>
            </a:r>
          </a:p>
          <a:p>
            <a:r>
              <a:rPr lang="en-US" sz="800" dirty="0"/>
              <a:t>	 the hourly cost of the services being provided</a:t>
            </a:r>
          </a:p>
          <a:p>
            <a:r>
              <a:rPr lang="en-US" sz="800" dirty="0"/>
              <a:t>	service being provided must be offered during the term of the grant</a:t>
            </a:r>
          </a:p>
          <a:p>
            <a:r>
              <a:rPr lang="en-US" sz="800" dirty="0"/>
              <a:t>	establish a system to document the actual value of services provided during the grant term.</a:t>
            </a:r>
          </a:p>
          <a:p>
            <a:endParaRPr lang="en-US" sz="800" dirty="0"/>
          </a:p>
          <a:p>
            <a:r>
              <a:rPr lang="en-US" sz="800" dirty="0"/>
              <a:t> The recipient/</a:t>
            </a:r>
            <a:r>
              <a:rPr lang="en-US" sz="800" dirty="0" err="1"/>
              <a:t>subrecipient</a:t>
            </a:r>
            <a:r>
              <a:rPr lang="en-US" sz="800" dirty="0"/>
              <a:t> must keep and make available for inspection any MOUs and records documenting the service hours provided by the third party. </a:t>
            </a:r>
          </a:p>
          <a:p>
            <a:r>
              <a:rPr lang="en-US" dirty="0"/>
              <a:t> </a:t>
            </a:r>
          </a:p>
          <a:p>
            <a:pPr eaLnBrk="1" hangingPunct="1">
              <a:spcBef>
                <a:spcPct val="0"/>
              </a:spcBef>
            </a:pPr>
            <a:endParaRPr lang="en-US" dirty="0"/>
          </a:p>
          <a:p>
            <a:r>
              <a:rPr lang="en-US" sz="800" dirty="0"/>
              <a:t>The value of commitments of land, buildings, and equipment are one-time only and cannot be claimed by more than one project or by the same project in another year</a:t>
            </a:r>
          </a:p>
          <a:p>
            <a:r>
              <a:rPr lang="en-US" sz="800" dirty="0"/>
              <a:t> </a:t>
            </a:r>
          </a:p>
          <a:p>
            <a:r>
              <a:rPr lang="en-US" sz="800" dirty="0"/>
              <a:t>Historically, in-kind services have not always been furnished at the promised level.  </a:t>
            </a:r>
          </a:p>
          <a:p>
            <a:endParaRPr lang="en-US" sz="800" dirty="0"/>
          </a:p>
        </p:txBody>
      </p:sp>
    </p:spTree>
    <p:extLst>
      <p:ext uri="{BB962C8B-B14F-4D97-AF65-F5344CB8AC3E}">
        <p14:creationId xmlns:p14="http://schemas.microsoft.com/office/powerpoint/2010/main" val="33949769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CB7E4B-DAE2-49C8-B5C5-A5EF7904C694}" type="slidenum">
              <a:rPr lang="en-US">
                <a:solidFill>
                  <a:srgbClr val="000000"/>
                </a:solidFill>
                <a:ea typeface="ＭＳ Ｐゴシック" pitchFamily="34" charset="-128"/>
              </a:rPr>
              <a:pPr fontAlgn="base">
                <a:spcBef>
                  <a:spcPct val="0"/>
                </a:spcBef>
                <a:spcAft>
                  <a:spcPct val="0"/>
                </a:spcAft>
                <a:defRPr/>
              </a:pPr>
              <a:t>55</a:t>
            </a:fld>
            <a:endParaRPr lang="en-US" dirty="0">
              <a:solidFill>
                <a:srgbClr val="000000"/>
              </a:solidFill>
              <a:ea typeface="ＭＳ Ｐゴシック" pitchFamily="34" charset="-128"/>
            </a:endParaRPr>
          </a:p>
        </p:txBody>
      </p:sp>
      <p:sp>
        <p:nvSpPr>
          <p:cNvPr id="126978" name="Rectangle 7"/>
          <p:cNvSpPr txBox="1">
            <a:spLocks noGrp="1" noChangeArrowheads="1"/>
          </p:cNvSpPr>
          <p:nvPr/>
        </p:nvSpPr>
        <p:spPr bwMode="auto">
          <a:xfrm>
            <a:off x="3884753" y="8685552"/>
            <a:ext cx="2971697" cy="456889"/>
          </a:xfrm>
          <a:prstGeom prst="rect">
            <a:avLst/>
          </a:prstGeom>
          <a:noFill/>
          <a:ln w="9525">
            <a:noFill/>
            <a:miter lim="800000"/>
            <a:headEnd/>
            <a:tailEnd/>
          </a:ln>
        </p:spPr>
        <p:txBody>
          <a:bodyPr lIns="91394" tIns="45695" rIns="91394" bIns="45695" anchor="b"/>
          <a:lstStyle/>
          <a:p>
            <a:pPr algn="r" defTabSz="912946"/>
            <a:fld id="{BD65F934-A461-401B-8DD6-5A011D29BE26}" type="slidenum">
              <a:rPr lang="en-US" sz="1100">
                <a:solidFill>
                  <a:srgbClr val="000000"/>
                </a:solidFill>
              </a:rPr>
              <a:pPr algn="r" defTabSz="912946"/>
              <a:t>55</a:t>
            </a:fld>
            <a:endParaRPr lang="en-US" sz="1100" dirty="0">
              <a:solidFill>
                <a:srgbClr val="000000"/>
              </a:solidFill>
            </a:endParaRPr>
          </a:p>
        </p:txBody>
      </p:sp>
      <p:sp>
        <p:nvSpPr>
          <p:cNvPr id="126979" name="Rectangle 2"/>
          <p:cNvSpPr>
            <a:spLocks noGrp="1" noRot="1" noChangeAspect="1" noChangeArrowheads="1" noTextEdit="1"/>
          </p:cNvSpPr>
          <p:nvPr>
            <p:ph type="sldImg"/>
          </p:nvPr>
        </p:nvSpPr>
        <p:spPr bwMode="auto">
          <a:xfrm>
            <a:off x="382588" y="687388"/>
            <a:ext cx="6092825" cy="3427412"/>
          </a:xfrm>
          <a:noFill/>
          <a:ln>
            <a:solidFill>
              <a:srgbClr val="000000"/>
            </a:solidFill>
            <a:miter lim="800000"/>
            <a:headEnd/>
            <a:tailEnd/>
          </a:ln>
        </p:spPr>
      </p:sp>
      <p:sp>
        <p:nvSpPr>
          <p:cNvPr id="126980" name="Rectangle 3"/>
          <p:cNvSpPr>
            <a:spLocks noGrp="1" noChangeArrowheads="1"/>
          </p:cNvSpPr>
          <p:nvPr>
            <p:ph type="body" idx="1"/>
          </p:nvPr>
        </p:nvSpPr>
        <p:spPr bwMode="auto">
          <a:xfrm>
            <a:off x="685180" y="4344335"/>
            <a:ext cx="5487640" cy="4111994"/>
          </a:xfrm>
          <a:noFill/>
        </p:spPr>
        <p:txBody>
          <a:bodyPr wrap="square" lIns="91394" tIns="45695" rIns="91394" bIns="45695" numCol="1" anchor="t" anchorCtr="0" compatLnSpc="1">
            <a:prstTxWarp prst="textNoShape">
              <a:avLst/>
            </a:prstTxWarp>
          </a:bodyPr>
          <a:lstStyle/>
          <a:p>
            <a:endParaRPr lang="en-US" sz="800" dirty="0"/>
          </a:p>
          <a:p>
            <a:r>
              <a:rPr lang="en-US" sz="800" dirty="0"/>
              <a:t>The documentation must also demonstrate that the matching funds or services were expended on eligible costs identified in Subpart D of the CoC Program interim rule.</a:t>
            </a:r>
          </a:p>
          <a:p>
            <a:r>
              <a:rPr lang="en-US" sz="8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In-kind match contributions must be documented by a Memorandum of Understanding (MOU) between the recipient or </a:t>
            </a:r>
            <a:r>
              <a:rPr lang="en-US" sz="800" dirty="0" err="1"/>
              <a:t>subrecipient</a:t>
            </a:r>
            <a:r>
              <a:rPr lang="en-US" sz="800" dirty="0"/>
              <a:t> and the third party that will provide the goods and/or services, equipment, or real property.</a:t>
            </a:r>
          </a:p>
          <a:p>
            <a:endParaRPr lang="en-US" sz="800" dirty="0"/>
          </a:p>
          <a:p>
            <a:r>
              <a:rPr lang="en-US" sz="800" dirty="0"/>
              <a:t>Written documentation of in-kind </a:t>
            </a:r>
            <a:r>
              <a:rPr lang="en-US" sz="800" b="1" dirty="0"/>
              <a:t>goods and equipment </a:t>
            </a:r>
            <a:r>
              <a:rPr lang="en-US" sz="800" dirty="0"/>
              <a:t>must be provided on the source agency’s letterhead, signed and dated by an authorized representative, and must, at a minimum include the following:</a:t>
            </a:r>
          </a:p>
          <a:p>
            <a:pPr lvl="1"/>
            <a:r>
              <a:rPr lang="en-US" sz="800" dirty="0"/>
              <a:t>Value of donated goods to be provided to the recipient for the project</a:t>
            </a:r>
          </a:p>
          <a:p>
            <a:pPr lvl="1"/>
            <a:r>
              <a:rPr lang="en-US" sz="800" dirty="0"/>
              <a:t>Specific date the goods will be made available to the recipient and/or subrecipient</a:t>
            </a:r>
          </a:p>
          <a:p>
            <a:pPr lvl="1"/>
            <a:r>
              <a:rPr lang="en-US" sz="800" dirty="0"/>
              <a:t>The actual grant and fiscal year to which the match will be contributed</a:t>
            </a:r>
          </a:p>
          <a:p>
            <a:pPr lvl="1"/>
            <a:r>
              <a:rPr lang="en-US" sz="800" dirty="0"/>
              <a:t>Time period during which the donation will be available</a:t>
            </a:r>
          </a:p>
          <a:p>
            <a:pPr lvl="1"/>
            <a:r>
              <a:rPr lang="en-US" sz="800" dirty="0"/>
              <a:t>Activities that can be provided by the person or in, or with, the property or goods</a:t>
            </a:r>
          </a:p>
          <a:p>
            <a:pPr lvl="1"/>
            <a:endParaRPr lang="en-US" sz="800" dirty="0"/>
          </a:p>
          <a:p>
            <a:r>
              <a:rPr lang="en-US" sz="800" dirty="0"/>
              <a:t>Documentation of actual </a:t>
            </a:r>
            <a:r>
              <a:rPr lang="en-US" sz="800" b="1" dirty="0"/>
              <a:t>services</a:t>
            </a:r>
            <a:r>
              <a:rPr lang="en-US" sz="800" dirty="0"/>
              <a:t> provided must be on file with the recipient and/or </a:t>
            </a:r>
            <a:r>
              <a:rPr lang="en-US" sz="800" dirty="0" err="1"/>
              <a:t>subrecipient</a:t>
            </a:r>
            <a:r>
              <a:rPr lang="en-US" sz="800" dirty="0"/>
              <a:t> and recipients must be able to demonstrate match documentation for at least 25 percent of the grant total (except funds awarded for leasing).  Must be included in an MOU between the recipient/</a:t>
            </a:r>
            <a:r>
              <a:rPr lang="en-US" sz="800" dirty="0" err="1"/>
              <a:t>subrecipient</a:t>
            </a:r>
            <a:r>
              <a:rPr lang="en-US" sz="800" dirty="0"/>
              <a:t> and a third party.  The MOU must establish </a:t>
            </a:r>
          </a:p>
          <a:p>
            <a:r>
              <a:rPr lang="en-US" sz="800" dirty="0"/>
              <a:t>	the specific services to be provided</a:t>
            </a:r>
          </a:p>
          <a:p>
            <a:r>
              <a:rPr lang="en-US" sz="800" dirty="0"/>
              <a:t>	the profession of the persons providing the service</a:t>
            </a:r>
          </a:p>
          <a:p>
            <a:r>
              <a:rPr lang="en-US" sz="800" dirty="0"/>
              <a:t>	 the hourly cost of the services being provided</a:t>
            </a:r>
          </a:p>
          <a:p>
            <a:r>
              <a:rPr lang="en-US" sz="800" dirty="0"/>
              <a:t>	service being provided must be offered during the term of the grant</a:t>
            </a:r>
          </a:p>
          <a:p>
            <a:r>
              <a:rPr lang="en-US" sz="800" dirty="0"/>
              <a:t>	establish a system to document the actual value of services provided during the grant term.</a:t>
            </a:r>
          </a:p>
          <a:p>
            <a:endParaRPr lang="en-US" sz="800" dirty="0"/>
          </a:p>
          <a:p>
            <a:r>
              <a:rPr lang="en-US" sz="800" dirty="0"/>
              <a:t> The recipient/</a:t>
            </a:r>
            <a:r>
              <a:rPr lang="en-US" sz="800" dirty="0" err="1"/>
              <a:t>subrecipient</a:t>
            </a:r>
            <a:r>
              <a:rPr lang="en-US" sz="800" dirty="0"/>
              <a:t> must keep and make available for inspection any MOUs and records documenting the service hours provided by the third party. </a:t>
            </a:r>
          </a:p>
          <a:p>
            <a:r>
              <a:rPr lang="en-US" dirty="0"/>
              <a:t> </a:t>
            </a:r>
          </a:p>
          <a:p>
            <a:pPr eaLnBrk="1" hangingPunct="1">
              <a:spcBef>
                <a:spcPct val="0"/>
              </a:spcBef>
            </a:pPr>
            <a:endParaRPr lang="en-US" dirty="0"/>
          </a:p>
          <a:p>
            <a:r>
              <a:rPr lang="en-US" sz="800" dirty="0"/>
              <a:t>The value of commitments of land, buildings, and equipment are one-time only and cannot be claimed by more than one project or by the same project in another year</a:t>
            </a:r>
          </a:p>
          <a:p>
            <a:r>
              <a:rPr lang="en-US" sz="800" dirty="0"/>
              <a:t> </a:t>
            </a:r>
          </a:p>
          <a:p>
            <a:r>
              <a:rPr lang="en-US" sz="800" dirty="0"/>
              <a:t>Historically, in-kind services have not always been furnished at the promised level.  </a:t>
            </a:r>
          </a:p>
          <a:p>
            <a:endParaRPr lang="en-US" sz="800" dirty="0"/>
          </a:p>
        </p:txBody>
      </p:sp>
    </p:spTree>
    <p:extLst>
      <p:ext uri="{BB962C8B-B14F-4D97-AF65-F5344CB8AC3E}">
        <p14:creationId xmlns:p14="http://schemas.microsoft.com/office/powerpoint/2010/main" val="36873333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0AC8D-9C33-4649-8ED2-3455ED8F1DCE}" type="slidenum">
              <a:rPr lang="en-US" smtClean="0"/>
              <a:pPr/>
              <a:t>56</a:t>
            </a:fld>
            <a:endParaRPr lang="en-US" dirty="0"/>
          </a:p>
        </p:txBody>
      </p:sp>
    </p:spTree>
    <p:extLst>
      <p:ext uri="{BB962C8B-B14F-4D97-AF65-F5344CB8AC3E}">
        <p14:creationId xmlns:p14="http://schemas.microsoft.com/office/powerpoint/2010/main" val="15630256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0AC8D-9C33-4649-8ED2-3455ED8F1DCE}" type="slidenum">
              <a:rPr lang="en-US" smtClean="0"/>
              <a:pPr/>
              <a:t>57</a:t>
            </a:fld>
            <a:endParaRPr lang="en-US" dirty="0"/>
          </a:p>
        </p:txBody>
      </p:sp>
    </p:spTree>
    <p:extLst>
      <p:ext uri="{BB962C8B-B14F-4D97-AF65-F5344CB8AC3E}">
        <p14:creationId xmlns:p14="http://schemas.microsoft.com/office/powerpoint/2010/main" val="38555392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97CED7-07E9-487E-B01D-E8C7D1B40B86}" type="slidenum">
              <a:rPr lang="en-US">
                <a:ea typeface="ＭＳ Ｐゴシック" pitchFamily="34" charset="-128"/>
              </a:rPr>
              <a:pPr fontAlgn="base">
                <a:spcBef>
                  <a:spcPct val="0"/>
                </a:spcBef>
                <a:spcAft>
                  <a:spcPct val="0"/>
                </a:spcAft>
                <a:defRPr/>
              </a:pPr>
              <a:t>58</a:t>
            </a:fld>
            <a:endParaRPr lang="en-US" dirty="0">
              <a:ea typeface="ＭＳ Ｐゴシック" pitchFamily="34" charset="-128"/>
            </a:endParaRPr>
          </a:p>
        </p:txBody>
      </p:sp>
      <p:sp>
        <p:nvSpPr>
          <p:cNvPr id="144386" name="Rectangle 7"/>
          <p:cNvSpPr txBox="1">
            <a:spLocks noGrp="1" noChangeArrowheads="1"/>
          </p:cNvSpPr>
          <p:nvPr/>
        </p:nvSpPr>
        <p:spPr bwMode="auto">
          <a:xfrm>
            <a:off x="3912656" y="8680876"/>
            <a:ext cx="2932942" cy="450650"/>
          </a:xfrm>
          <a:prstGeom prst="rect">
            <a:avLst/>
          </a:prstGeom>
          <a:noFill/>
          <a:ln w="9525">
            <a:noFill/>
            <a:miter lim="800000"/>
            <a:headEnd/>
            <a:tailEnd/>
          </a:ln>
        </p:spPr>
        <p:txBody>
          <a:bodyPr lIns="89446" tIns="44722" rIns="89446" bIns="44722" anchor="b"/>
          <a:lstStyle/>
          <a:p>
            <a:pPr algn="r" defTabSz="892727" eaLnBrk="0" hangingPunct="0"/>
            <a:fld id="{5845EE05-8D4D-45D9-B700-7D708AB3C495}" type="slidenum">
              <a:rPr lang="en-US" sz="1100"/>
              <a:pPr algn="r" defTabSz="892727" eaLnBrk="0" hangingPunct="0"/>
              <a:t>58</a:t>
            </a:fld>
            <a:endParaRPr lang="en-US" sz="1100" dirty="0"/>
          </a:p>
        </p:txBody>
      </p:sp>
      <p:sp>
        <p:nvSpPr>
          <p:cNvPr id="144387" name="Rectangle 2"/>
          <p:cNvSpPr>
            <a:spLocks noGrp="1" noRot="1" noChangeAspect="1" noChangeArrowheads="1" noTextEdit="1"/>
          </p:cNvSpPr>
          <p:nvPr>
            <p:ph type="sldImg"/>
          </p:nvPr>
        </p:nvSpPr>
        <p:spPr bwMode="auto">
          <a:xfrm>
            <a:off x="339725" y="679450"/>
            <a:ext cx="6173788" cy="3473450"/>
          </a:xfrm>
          <a:noFill/>
          <a:ln>
            <a:solidFill>
              <a:srgbClr val="000000"/>
            </a:solidFill>
            <a:miter lim="800000"/>
            <a:headEnd/>
            <a:tailEnd/>
          </a:ln>
        </p:spPr>
      </p:sp>
      <p:sp>
        <p:nvSpPr>
          <p:cNvPr id="144388" name="Rectangle 3"/>
          <p:cNvSpPr>
            <a:spLocks noGrp="1" noChangeArrowheads="1"/>
          </p:cNvSpPr>
          <p:nvPr>
            <p:ph type="body" idx="1"/>
          </p:nvPr>
        </p:nvSpPr>
        <p:spPr bwMode="auto">
          <a:xfrm>
            <a:off x="902205" y="4377083"/>
            <a:ext cx="5042739" cy="4076128"/>
          </a:xfrm>
          <a:noFill/>
        </p:spPr>
        <p:txBody>
          <a:bodyPr wrap="square" lIns="89446" tIns="44722" rIns="89446" bIns="44722"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584564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3" name="Notes Placeholder 2"/>
          <p:cNvSpPr>
            <a:spLocks noGrp="1"/>
          </p:cNvSpPr>
          <p:nvPr>
            <p:ph type="body" idx="1"/>
          </p:nvPr>
        </p:nvSpPr>
        <p:spPr/>
        <p:txBody>
          <a:bodyPr/>
          <a:lstStyle/>
          <a:p>
            <a:pPr>
              <a:spcBef>
                <a:spcPct val="20000"/>
              </a:spcBef>
              <a:defRPr/>
            </a:pPr>
            <a:endParaRPr lang="en-US" b="1" kern="0" dirty="0">
              <a:solidFill>
                <a:prstClr val="black"/>
              </a:solidFill>
              <a:latin typeface="Arial"/>
              <a:ea typeface="ＭＳ Ｐゴシック"/>
            </a:endParaRP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AA598A-A006-4F67-8FE4-E6E7773C9E68}" type="slidenum">
              <a:rPr lang="en-US">
                <a:ea typeface="ＭＳ Ｐゴシック" pitchFamily="34" charset="-128"/>
              </a:rPr>
              <a:pPr fontAlgn="base">
                <a:spcBef>
                  <a:spcPct val="0"/>
                </a:spcBef>
                <a:spcAft>
                  <a:spcPct val="0"/>
                </a:spcAft>
                <a:defRPr/>
              </a:pPr>
              <a:t>5</a:t>
            </a:fld>
            <a:endParaRPr lang="en-US" dirty="0">
              <a:ea typeface="ＭＳ Ｐゴシック" pitchFamily="34" charset="-128"/>
            </a:endParaRPr>
          </a:p>
        </p:txBody>
      </p:sp>
    </p:spTree>
    <p:extLst>
      <p:ext uri="{BB962C8B-B14F-4D97-AF65-F5344CB8AC3E}">
        <p14:creationId xmlns:p14="http://schemas.microsoft.com/office/powerpoint/2010/main" val="38076881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p:spPr>
      </p:sp>
      <p:sp>
        <p:nvSpPr>
          <p:cNvPr id="146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dirty="0"/>
              <a:t>Over the life of a CoC Program funded project, it may be necessary to change aspects of the program.  Significant changes require HUD approval and a grant amendment.  There are different standards for “significant change” for UFAs/ CoCs with one (1) recipient vs. CoCs with more than one (1) recipient. The next two (2) slides will expand on what constitutes a “Significant Change”</a:t>
            </a:r>
          </a:p>
          <a:p>
            <a:r>
              <a:rPr lang="en-US" sz="1100" dirty="0"/>
              <a:t> </a:t>
            </a:r>
          </a:p>
          <a:p>
            <a:r>
              <a:rPr lang="en-US" sz="1100" dirty="0"/>
              <a:t>If the change is going to be a “significant change,” a grant amendment is necessary before any change is finalized.  Additionally, there are contingencies that must be met before HUD will approve the grant amendment. </a:t>
            </a:r>
          </a:p>
          <a:p>
            <a:r>
              <a:rPr lang="en-US" sz="1100" dirty="0"/>
              <a:t> </a:t>
            </a:r>
          </a:p>
          <a:p>
            <a:r>
              <a:rPr lang="en-US" sz="1100" dirty="0"/>
              <a:t>Changes that do not require a grant amendment need to be documented in recipient’s/subrecipient’s records.  HUD must be notified so it can update grant files and LOCCS, as necessary.</a:t>
            </a:r>
          </a:p>
          <a:p>
            <a:pPr defTabSz="894283">
              <a:spcBef>
                <a:spcPct val="0"/>
              </a:spcBef>
            </a:pPr>
            <a:endParaRPr lang="en-US" sz="1100" dirty="0">
              <a:ea typeface="Osaka"/>
              <a:cs typeface="Osaka"/>
            </a:endParaRPr>
          </a:p>
        </p:txBody>
      </p:sp>
      <p:sp>
        <p:nvSpPr>
          <p:cNvPr id="146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270EE4-ED61-4D17-8037-07B9F097BA56}" type="slidenum">
              <a:rPr lang="en-US">
                <a:solidFill>
                  <a:srgbClr val="000000"/>
                </a:solidFill>
                <a:ea typeface="ＭＳ Ｐゴシック" pitchFamily="34" charset="-128"/>
              </a:rPr>
              <a:pPr fontAlgn="base">
                <a:spcBef>
                  <a:spcPct val="0"/>
                </a:spcBef>
                <a:spcAft>
                  <a:spcPct val="0"/>
                </a:spcAft>
                <a:defRPr/>
              </a:pPr>
              <a:t>59</a:t>
            </a:fld>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val="36401666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p:spPr>
      </p:sp>
      <p:sp>
        <p:nvSpPr>
          <p:cNvPr id="148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Does the </a:t>
            </a:r>
            <a:r>
              <a:rPr lang="en-US" dirty="0" err="1"/>
              <a:t>CoC</a:t>
            </a:r>
            <a:r>
              <a:rPr lang="en-US" dirty="0"/>
              <a:t> have a policy requiring submission/approval</a:t>
            </a:r>
            <a:r>
              <a:rPr lang="en-US" baseline="0" dirty="0"/>
              <a:t> of significant changes by the </a:t>
            </a:r>
            <a:r>
              <a:rPr lang="en-US" baseline="0" dirty="0" err="1"/>
              <a:t>CoC</a:t>
            </a:r>
            <a:r>
              <a:rPr lang="en-US" baseline="0" dirty="0"/>
              <a:t>?</a:t>
            </a:r>
          </a:p>
          <a:p>
            <a:pPr eaLnBrk="1" hangingPunct="1">
              <a:spcBef>
                <a:spcPct val="0"/>
              </a:spcBef>
            </a:pPr>
            <a:endParaRPr lang="en-US" baseline="0" dirty="0"/>
          </a:p>
          <a:p>
            <a:pPr eaLnBrk="1" hangingPunct="1">
              <a:spcBef>
                <a:spcPct val="0"/>
              </a:spcBef>
            </a:pPr>
            <a:r>
              <a:rPr lang="en-US" baseline="0" dirty="0"/>
              <a:t>If not consider adopting.</a:t>
            </a:r>
            <a:endParaRPr lang="en-US" dirty="0"/>
          </a:p>
        </p:txBody>
      </p:sp>
      <p:sp>
        <p:nvSpPr>
          <p:cNvPr id="148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B40CD8-F54B-4EAF-985A-3AA90E918805}" type="slidenum">
              <a:rPr lang="en-US">
                <a:ea typeface="ＭＳ Ｐゴシック" pitchFamily="34" charset="-128"/>
              </a:rPr>
              <a:pPr fontAlgn="base">
                <a:spcBef>
                  <a:spcPct val="0"/>
                </a:spcBef>
                <a:spcAft>
                  <a:spcPct val="0"/>
                </a:spcAft>
                <a:defRPr/>
              </a:pPr>
              <a:t>60</a:t>
            </a:fld>
            <a:endParaRPr lang="en-US" dirty="0">
              <a:ea typeface="ＭＳ Ｐゴシック" pitchFamily="34" charset="-128"/>
            </a:endParaRPr>
          </a:p>
        </p:txBody>
      </p:sp>
    </p:spTree>
    <p:extLst>
      <p:ext uri="{BB962C8B-B14F-4D97-AF65-F5344CB8AC3E}">
        <p14:creationId xmlns:p14="http://schemas.microsoft.com/office/powerpoint/2010/main" val="21483704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p:spPr>
      </p:sp>
      <p:sp>
        <p:nvSpPr>
          <p:cNvPr id="150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50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C75A1C-784C-40FC-8507-18875F40E622}" type="slidenum">
              <a:rPr lang="en-US">
                <a:ea typeface="ＭＳ Ｐゴシック" pitchFamily="34" charset="-128"/>
              </a:rPr>
              <a:pPr fontAlgn="base">
                <a:spcBef>
                  <a:spcPct val="0"/>
                </a:spcBef>
                <a:spcAft>
                  <a:spcPct val="0"/>
                </a:spcAft>
                <a:defRPr/>
              </a:pPr>
              <a:t>61</a:t>
            </a:fld>
            <a:endParaRPr lang="en-US" dirty="0">
              <a:ea typeface="ＭＳ Ｐゴシック" pitchFamily="34" charset="-128"/>
            </a:endParaRPr>
          </a:p>
        </p:txBody>
      </p:sp>
    </p:spTree>
    <p:extLst>
      <p:ext uri="{BB962C8B-B14F-4D97-AF65-F5344CB8AC3E}">
        <p14:creationId xmlns:p14="http://schemas.microsoft.com/office/powerpoint/2010/main" val="41067285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0AC8D-9C33-4649-8ED2-3455ED8F1DCE}" type="slidenum">
              <a:rPr lang="en-US" smtClean="0"/>
              <a:pPr/>
              <a:t>62</a:t>
            </a:fld>
            <a:endParaRPr lang="en-US" dirty="0"/>
          </a:p>
        </p:txBody>
      </p:sp>
    </p:spTree>
    <p:extLst>
      <p:ext uri="{BB962C8B-B14F-4D97-AF65-F5344CB8AC3E}">
        <p14:creationId xmlns:p14="http://schemas.microsoft.com/office/powerpoint/2010/main" val="5838894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0AC8D-9C33-4649-8ED2-3455ED8F1DCE}" type="slidenum">
              <a:rPr lang="en-US" smtClean="0"/>
              <a:pPr/>
              <a:t>64</a:t>
            </a:fld>
            <a:endParaRPr lang="en-US" dirty="0"/>
          </a:p>
        </p:txBody>
      </p:sp>
    </p:spTree>
    <p:extLst>
      <p:ext uri="{BB962C8B-B14F-4D97-AF65-F5344CB8AC3E}">
        <p14:creationId xmlns:p14="http://schemas.microsoft.com/office/powerpoint/2010/main" val="1359370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0AC8D-9C33-4649-8ED2-3455ED8F1DCE}" type="slidenum">
              <a:rPr lang="en-US" smtClean="0"/>
              <a:pPr/>
              <a:t>65</a:t>
            </a:fld>
            <a:endParaRPr lang="en-US" dirty="0"/>
          </a:p>
        </p:txBody>
      </p:sp>
    </p:spTree>
    <p:extLst>
      <p:ext uri="{BB962C8B-B14F-4D97-AF65-F5344CB8AC3E}">
        <p14:creationId xmlns:p14="http://schemas.microsoft.com/office/powerpoint/2010/main" val="13810836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0AC8D-9C33-4649-8ED2-3455ED8F1DCE}" type="slidenum">
              <a:rPr lang="en-US" smtClean="0"/>
              <a:pPr/>
              <a:t>66</a:t>
            </a:fld>
            <a:endParaRPr lang="en-US" dirty="0"/>
          </a:p>
        </p:txBody>
      </p:sp>
    </p:spTree>
    <p:extLst>
      <p:ext uri="{BB962C8B-B14F-4D97-AF65-F5344CB8AC3E}">
        <p14:creationId xmlns:p14="http://schemas.microsoft.com/office/powerpoint/2010/main" val="6928135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0AC8D-9C33-4649-8ED2-3455ED8F1DCE}" type="slidenum">
              <a:rPr lang="en-US" smtClean="0"/>
              <a:pPr/>
              <a:t>67</a:t>
            </a:fld>
            <a:endParaRPr lang="en-US" dirty="0"/>
          </a:p>
        </p:txBody>
      </p:sp>
    </p:spTree>
    <p:extLst>
      <p:ext uri="{BB962C8B-B14F-4D97-AF65-F5344CB8AC3E}">
        <p14:creationId xmlns:p14="http://schemas.microsoft.com/office/powerpoint/2010/main" val="19141481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0AC8D-9C33-4649-8ED2-3455ED8F1DCE}" type="slidenum">
              <a:rPr lang="en-US" smtClean="0"/>
              <a:pPr/>
              <a:t>68</a:t>
            </a:fld>
            <a:endParaRPr lang="en-US" dirty="0"/>
          </a:p>
        </p:txBody>
      </p:sp>
    </p:spTree>
    <p:extLst>
      <p:ext uri="{BB962C8B-B14F-4D97-AF65-F5344CB8AC3E}">
        <p14:creationId xmlns:p14="http://schemas.microsoft.com/office/powerpoint/2010/main" val="1617016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0AC8D-9C33-4649-8ED2-3455ED8F1DCE}" type="slidenum">
              <a:rPr lang="en-US" smtClean="0"/>
              <a:pPr/>
              <a:t>6</a:t>
            </a:fld>
            <a:endParaRPr lang="en-US" dirty="0"/>
          </a:p>
        </p:txBody>
      </p:sp>
    </p:spTree>
    <p:extLst>
      <p:ext uri="{BB962C8B-B14F-4D97-AF65-F5344CB8AC3E}">
        <p14:creationId xmlns:p14="http://schemas.microsoft.com/office/powerpoint/2010/main" val="69695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xfrm>
            <a:off x="382588" y="685800"/>
            <a:ext cx="6094412" cy="3429000"/>
          </a:xfrm>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dirty="0"/>
              <a:t>Once the project is funded, it is important for recipients and subrecipients to understand the difference between approved and eligible costs under the CoC Program. Eligible costs are all those costs that are included in the CoC Program interim rule, as shown on the previous slide.</a:t>
            </a:r>
          </a:p>
          <a:p>
            <a:r>
              <a:rPr lang="en-US" sz="1100" dirty="0"/>
              <a:t> </a:t>
            </a:r>
          </a:p>
          <a:p>
            <a:r>
              <a:rPr lang="en-US" sz="1100" dirty="0"/>
              <a:t>As part of the annual CoC Program competition, each applicant submits an application to HUD with a project budget. This budget requests CoC Program funds to pay for specific costs (such as leasing, HMIS, etc.). HUD reviews the project application and budget, and if approved, is incorporated into the recipient’s grant agreement with HUD. The project-specific approved budgets become the approved costs for a project and the recipient may only spend CoC Program funds on these approved costs. Recipients that want to amend their project budget and spend money on CoC Program eligible costs other than those in the approved application and budget must request approval from HUD.</a:t>
            </a:r>
          </a:p>
          <a:p>
            <a:r>
              <a:rPr lang="en-US" sz="1100" dirty="0"/>
              <a:t> </a:t>
            </a:r>
          </a:p>
          <a:p>
            <a:pPr eaLnBrk="1" hangingPunct="1">
              <a:spcBef>
                <a:spcPct val="0"/>
              </a:spcBef>
            </a:pPr>
            <a:endParaRPr lang="en-US" sz="1100" dirty="0">
              <a:ea typeface="ＭＳ Ｐゴシック" pitchFamily="34" charset="-128"/>
            </a:endParaRPr>
          </a:p>
        </p:txBody>
      </p:sp>
      <p:sp>
        <p:nvSpPr>
          <p:cNvPr id="942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EB40A3-D465-433F-9731-44A1AE117E88}" type="slidenum">
              <a:rPr lang="en-US">
                <a:solidFill>
                  <a:srgbClr val="000000"/>
                </a:solidFill>
                <a:ea typeface="ＭＳ Ｐゴシック" pitchFamily="34" charset="-128"/>
              </a:rPr>
              <a:pPr fontAlgn="base">
                <a:spcBef>
                  <a:spcPct val="0"/>
                </a:spcBef>
                <a:spcAft>
                  <a:spcPct val="0"/>
                </a:spcAft>
                <a:defRPr/>
              </a:pPr>
              <a:t>7</a:t>
            </a:fld>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val="3911367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0AC8D-9C33-4649-8ED2-3455ED8F1DCE}" type="slidenum">
              <a:rPr lang="en-US" smtClean="0"/>
              <a:pPr/>
              <a:t>8</a:t>
            </a:fld>
            <a:endParaRPr lang="en-US" dirty="0"/>
          </a:p>
        </p:txBody>
      </p:sp>
    </p:spTree>
    <p:extLst>
      <p:ext uri="{BB962C8B-B14F-4D97-AF65-F5344CB8AC3E}">
        <p14:creationId xmlns:p14="http://schemas.microsoft.com/office/powerpoint/2010/main" val="3402076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0AC8D-9C33-4649-8ED2-3455ED8F1DCE}" type="slidenum">
              <a:rPr lang="en-US" smtClean="0"/>
              <a:pPr/>
              <a:t>9</a:t>
            </a:fld>
            <a:endParaRPr lang="en-US" dirty="0"/>
          </a:p>
        </p:txBody>
      </p:sp>
    </p:spTree>
    <p:extLst>
      <p:ext uri="{BB962C8B-B14F-4D97-AF65-F5344CB8AC3E}">
        <p14:creationId xmlns:p14="http://schemas.microsoft.com/office/powerpoint/2010/main" val="2267282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1"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B650A2-9398-364C-BB4D-C5A0C26A8962}" type="datetime1">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648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9BFEE4-18D6-C646-A862-86602541F633}" type="datetime1">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35309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8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1"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1312AC-4F0C-E349-BBA8-6968B0902B50}" type="datetime1">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1102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910FCF-38F1-674E-A672-E42EF543F770}" type="datetime1">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98481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8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1"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27F54F-51B5-EB49-9CD0-3D89D831ED70}" type="datetime1">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976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1BB032-E89B-1948-9095-F47728FC9652}" type="datetime1">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97333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79EDA7-7D05-3049-98DC-D1933643F502}" type="datetime1">
              <a:rPr lang="en-US" smtClean="0"/>
              <a:t>4/11/2019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58405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FEADE9-F238-C940-BA09-F23F60200C42}" type="datetime1">
              <a:rPr lang="en-US" smtClean="0"/>
              <a:t>4/11/2019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65915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8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1"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B3AA79D-3856-0F4A-81FA-F7087094B697}" type="datetime1">
              <a:rPr lang="en-US" smtClean="0"/>
              <a:t>4/11/2019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13121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2"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7" y="6459793"/>
            <a:ext cx="2618511" cy="365125"/>
          </a:xfrm>
        </p:spPr>
        <p:txBody>
          <a:bodyPr/>
          <a:lstStyle>
            <a:lvl1pPr algn="l">
              <a:defRPr/>
            </a:lvl1pPr>
          </a:lstStyle>
          <a:p>
            <a:fld id="{D59D2F99-AB42-3A45-B8B8-A8324095E561}" type="datetime1">
              <a:rPr lang="en-US" smtClean="0"/>
              <a:t>4/11/2019</a:t>
            </a:fld>
            <a:endParaRPr lang="en-US" dirty="0"/>
          </a:p>
        </p:txBody>
      </p:sp>
      <p:sp>
        <p:nvSpPr>
          <p:cNvPr id="6" name="Footer Placeholder 5"/>
          <p:cNvSpPr>
            <a:spLocks noGrp="1"/>
          </p:cNvSpPr>
          <p:nvPr>
            <p:ph type="ftr" sz="quarter" idx="11"/>
          </p:nvPr>
        </p:nvSpPr>
        <p:spPr>
          <a:xfrm>
            <a:off x="4800600" y="6459793"/>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13736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5"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1"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1"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58853-8E5F-244E-A10C-6570731D05DC}" type="datetime1">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69288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34000">
              <a:schemeClr val="bg1">
                <a:hueOff val="0"/>
                <a:satOff val="0"/>
                <a:lumOff val="0"/>
                <a:alphaOff val="0"/>
                <a:shade val="87000"/>
                <a:satMod val="125000"/>
              </a:schemeClr>
            </a:gs>
            <a:gs pos="70000">
              <a:schemeClr val="bg1">
                <a:hueOff val="0"/>
                <a:satOff val="0"/>
                <a:lumOff val="0"/>
                <a:alphaOff val="0"/>
                <a:tint val="100000"/>
                <a:shade val="90000"/>
                <a:satMod val="130000"/>
              </a:schemeClr>
            </a:gs>
            <a:gs pos="100000">
              <a:schemeClr val="bg1">
                <a:hueOff val="0"/>
                <a:satOff val="0"/>
                <a:lumOff val="0"/>
                <a:alphaOff val="0"/>
                <a:tint val="100000"/>
                <a:shade val="100000"/>
                <a:satMod val="110000"/>
              </a:schemeClr>
            </a:gs>
          </a:gsLst>
          <a:path path="circle">
            <a:fillToRect l="100000" t="100000" r="100000" b="100000"/>
          </a:path>
          <a:tileRect/>
        </a:gra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1"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7"/>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6" y="6459793"/>
            <a:ext cx="2472271" cy="365125"/>
          </a:xfrm>
          <a:prstGeom prst="rect">
            <a:avLst/>
          </a:prstGeom>
        </p:spPr>
        <p:txBody>
          <a:bodyPr vert="horz" lIns="91440" tIns="45720" rIns="91440" bIns="45720" rtlCol="0" anchor="ctr"/>
          <a:lstStyle>
            <a:lvl1pPr algn="l">
              <a:defRPr sz="900">
                <a:solidFill>
                  <a:srgbClr val="FFFFFF"/>
                </a:solidFill>
              </a:defRPr>
            </a:lvl1pPr>
          </a:lstStyle>
          <a:p>
            <a:fld id="{00F9EF9E-566A-F74B-8CB4-0647A6167547}" type="datetime1">
              <a:rPr lang="en-US" smtClean="0"/>
              <a:t>4/11/2019</a:t>
            </a:fld>
            <a:endParaRPr lang="en-US" dirty="0"/>
          </a:p>
        </p:txBody>
      </p:sp>
      <p:sp>
        <p:nvSpPr>
          <p:cNvPr id="5" name="Footer Placeholder 4"/>
          <p:cNvSpPr>
            <a:spLocks noGrp="1"/>
          </p:cNvSpPr>
          <p:nvPr>
            <p:ph type="ftr" sz="quarter" idx="3"/>
          </p:nvPr>
        </p:nvSpPr>
        <p:spPr>
          <a:xfrm>
            <a:off x="3686187" y="6459793"/>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64" y="6459793"/>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40192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1.tiff"/></Relationships>
</file>

<file path=ppt/slides/_rels/slide24.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tif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3.svg"/></Relationships>
</file>

<file path=ppt/slides/_rels/slide37.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tif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www.ctbos.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tif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tif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hudexchange.info/resource/2033/hearth-coc-program-interim-rul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hud.gov/sites/documents/TRANSITIONNOTICE22715.PDF"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8.tiff"/><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hudexchange.info/resource/2033/hearth-coc-program-interim-rule/" TargetMode="External"/><Relationship Id="rId7" Type="http://schemas.openxmlformats.org/officeDocument/2006/relationships/image" Target="../media/image60.tiff"/><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s://www.hudexchange.info/program-support/my-question/" TargetMode="External"/><Relationship Id="rId5" Type="http://schemas.openxmlformats.org/officeDocument/2006/relationships/hyperlink" Target="https://www.hudexchange.info/coc/faqs/" TargetMode="External"/><Relationship Id="rId4" Type="http://schemas.openxmlformats.org/officeDocument/2006/relationships/hyperlink" Target="https://www.hud.gov/sites/documents/TRANSITIONNOTICE22715.PDF"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8" Type="http://schemas.openxmlformats.org/officeDocument/2006/relationships/hyperlink" Target="mailto:shannon@housinginnovations.us" TargetMode="External"/><Relationship Id="rId3" Type="http://schemas.openxmlformats.org/officeDocument/2006/relationships/hyperlink" Target="mailto:swagner@housinginnovations.us" TargetMode="External"/><Relationship Id="rId7" Type="http://schemas.openxmlformats.org/officeDocument/2006/relationships/hyperlink" Target="mailto:lisaacs@housinginnovations.us"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mailto:mylesw@housinginnovations.us" TargetMode="External"/><Relationship Id="rId5" Type="http://schemas.openxmlformats.org/officeDocument/2006/relationships/hyperlink" Target="mailto:awhite@housinginnovations.us" TargetMode="External"/><Relationship Id="rId4" Type="http://schemas.openxmlformats.org/officeDocument/2006/relationships/hyperlink" Target="mailto:hburchman@housinginnovations.us" TargetMode="External"/><Relationship Id="rId9" Type="http://schemas.openxmlformats.org/officeDocument/2006/relationships/image" Target="../media/image62.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4334CDA8-27BF-440A-ACE0-20D621D0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638423" y="2203556"/>
            <a:ext cx="10909073" cy="3227673"/>
          </a:xfrm>
        </p:spPr>
        <p:txBody>
          <a:bodyPr vert="horz" lIns="91440" tIns="45720" rIns="91440" bIns="45720" rtlCol="0" anchor="b">
            <a:normAutofit/>
          </a:bodyPr>
          <a:lstStyle/>
          <a:p>
            <a:pPr algn="ctr"/>
            <a:br>
              <a:rPr lang="en-US" sz="1500" b="1" dirty="0">
                <a:solidFill>
                  <a:schemeClr val="tx1">
                    <a:lumMod val="85000"/>
                    <a:lumOff val="15000"/>
                  </a:schemeClr>
                </a:solidFill>
              </a:rPr>
            </a:br>
            <a:br>
              <a:rPr lang="en-US" sz="1500" b="1" dirty="0">
                <a:solidFill>
                  <a:schemeClr val="tx1">
                    <a:lumMod val="85000"/>
                    <a:lumOff val="15000"/>
                  </a:schemeClr>
                </a:solidFill>
              </a:rPr>
            </a:br>
            <a:r>
              <a:rPr lang="en-US" sz="4000" b="1" i="1" dirty="0">
                <a:solidFill>
                  <a:schemeClr val="tx1">
                    <a:lumMod val="85000"/>
                    <a:lumOff val="15000"/>
                  </a:schemeClr>
                </a:solidFill>
              </a:rPr>
              <a:t>Managing Continuum of Care (</a:t>
            </a:r>
            <a:r>
              <a:rPr lang="en-US" sz="4000" b="1" i="1" dirty="0" err="1">
                <a:solidFill>
                  <a:schemeClr val="tx1">
                    <a:lumMod val="85000"/>
                    <a:lumOff val="15000"/>
                  </a:schemeClr>
                </a:solidFill>
              </a:rPr>
              <a:t>CoC</a:t>
            </a:r>
            <a:r>
              <a:rPr lang="en-US" sz="4000" b="1" i="1" dirty="0">
                <a:solidFill>
                  <a:schemeClr val="tx1">
                    <a:lumMod val="85000"/>
                    <a:lumOff val="15000"/>
                  </a:schemeClr>
                </a:solidFill>
              </a:rPr>
              <a:t>) Grants </a:t>
            </a:r>
            <a:br>
              <a:rPr lang="en-US" sz="2400" i="1" dirty="0">
                <a:solidFill>
                  <a:schemeClr val="tx1">
                    <a:lumMod val="85000"/>
                    <a:lumOff val="15000"/>
                  </a:schemeClr>
                </a:solidFill>
              </a:rPr>
            </a:br>
            <a:r>
              <a:rPr lang="en-US" sz="2400" i="1" dirty="0">
                <a:solidFill>
                  <a:schemeClr val="tx1">
                    <a:lumMod val="85000"/>
                    <a:lumOff val="15000"/>
                  </a:schemeClr>
                </a:solidFill>
              </a:rPr>
              <a:t>Morning Session:  Overview of Fiscal Components</a:t>
            </a:r>
            <a:br>
              <a:rPr lang="en-US" sz="2400" i="1" dirty="0">
                <a:solidFill>
                  <a:schemeClr val="tx1">
                    <a:lumMod val="85000"/>
                    <a:lumOff val="15000"/>
                  </a:schemeClr>
                </a:solidFill>
              </a:rPr>
            </a:br>
            <a:r>
              <a:rPr lang="en-US" sz="2400" i="1" dirty="0">
                <a:solidFill>
                  <a:schemeClr val="tx1">
                    <a:lumMod val="85000"/>
                    <a:lumOff val="15000"/>
                  </a:schemeClr>
                </a:solidFill>
              </a:rPr>
              <a:t>Afternoon Session: Focus on De </a:t>
            </a:r>
            <a:r>
              <a:rPr lang="en-US" sz="2400" i="1" dirty="0" err="1">
                <a:solidFill>
                  <a:schemeClr val="tx1">
                    <a:lumMod val="85000"/>
                    <a:lumOff val="15000"/>
                  </a:schemeClr>
                </a:solidFill>
              </a:rPr>
              <a:t>Minimis</a:t>
            </a:r>
            <a:r>
              <a:rPr lang="en-US" sz="2400" i="1" dirty="0">
                <a:solidFill>
                  <a:schemeClr val="tx1">
                    <a:lumMod val="85000"/>
                    <a:lumOff val="15000"/>
                  </a:schemeClr>
                </a:solidFill>
              </a:rPr>
              <a:t> Indirect Rate and Project Administrative Costs</a:t>
            </a:r>
            <a:br>
              <a:rPr lang="en-US" sz="2400" dirty="0">
                <a:solidFill>
                  <a:schemeClr val="tx1">
                    <a:lumMod val="85000"/>
                    <a:lumOff val="15000"/>
                  </a:schemeClr>
                </a:solidFill>
              </a:rPr>
            </a:br>
            <a:br>
              <a:rPr lang="en-US" sz="2400" b="1" dirty="0">
                <a:solidFill>
                  <a:schemeClr val="tx1">
                    <a:lumMod val="85000"/>
                    <a:lumOff val="15000"/>
                  </a:schemeClr>
                </a:solidFill>
              </a:rPr>
            </a:br>
            <a:br>
              <a:rPr lang="en-US" sz="2400" b="1" dirty="0">
                <a:solidFill>
                  <a:schemeClr val="tx1">
                    <a:lumMod val="85000"/>
                    <a:lumOff val="15000"/>
                  </a:schemeClr>
                </a:solidFill>
              </a:rPr>
            </a:br>
            <a:r>
              <a:rPr lang="en-US" sz="2400" b="1" i="1" dirty="0">
                <a:solidFill>
                  <a:schemeClr val="tx1">
                    <a:lumMod val="85000"/>
                    <a:lumOff val="15000"/>
                  </a:schemeClr>
                </a:solidFill>
              </a:rPr>
              <a:t>March 21, 2019</a:t>
            </a:r>
            <a:br>
              <a:rPr lang="en-US" sz="2400" b="1" i="1" dirty="0">
                <a:solidFill>
                  <a:schemeClr val="tx1">
                    <a:lumMod val="85000"/>
                    <a:lumOff val="15000"/>
                  </a:schemeClr>
                </a:solidFill>
              </a:rPr>
            </a:br>
            <a:r>
              <a:rPr lang="en-US" sz="2400" b="1" i="1" dirty="0">
                <a:solidFill>
                  <a:schemeClr val="tx1">
                    <a:lumMod val="85000"/>
                    <a:lumOff val="15000"/>
                  </a:schemeClr>
                </a:solidFill>
              </a:rPr>
              <a:t>Training Provided by Housing Innovations</a:t>
            </a:r>
            <a:br>
              <a:rPr lang="en-US" sz="2400" b="1" dirty="0">
                <a:solidFill>
                  <a:schemeClr val="tx1">
                    <a:lumMod val="85000"/>
                    <a:lumOff val="15000"/>
                  </a:schemeClr>
                </a:solidFill>
                <a:highlight>
                  <a:srgbClr val="FFFF00"/>
                </a:highlight>
              </a:rPr>
            </a:br>
            <a:endParaRPr lang="en-US" sz="2400" b="1" dirty="0">
              <a:solidFill>
                <a:schemeClr val="tx1">
                  <a:lumMod val="85000"/>
                  <a:lumOff val="15000"/>
                </a:schemeClr>
              </a:solidFill>
              <a:highlight>
                <a:srgbClr val="FFFF00"/>
              </a:highlight>
            </a:endParaRPr>
          </a:p>
        </p:txBody>
      </p:sp>
      <p:pic>
        <p:nvPicPr>
          <p:cNvPr id="6" name="Picture 5">
            <a:extLst>
              <a:ext uri="{FF2B5EF4-FFF2-40B4-BE49-F238E27FC236}">
                <a16:creationId xmlns:a16="http://schemas.microsoft.com/office/drawing/2014/main" id="{C08EA8F4-76FA-1747-8B81-40F756E123A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66723" y="997756"/>
            <a:ext cx="10284036" cy="1028406"/>
          </a:xfrm>
          <a:prstGeom prst="rect">
            <a:avLst/>
          </a:prstGeom>
        </p:spPr>
      </p:pic>
      <p:cxnSp>
        <p:nvCxnSpPr>
          <p:cNvPr id="19" name="Straight Connector 18">
            <a:extLst>
              <a:ext uri="{FF2B5EF4-FFF2-40B4-BE49-F238E27FC236}">
                <a16:creationId xmlns:a16="http://schemas.microsoft.com/office/drawing/2014/main" id="{4CA9F026-1368-4592-87F9-1B3A23C2D5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159" y="5433708"/>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F773DB8-304B-436F-BEFA-3FAAF35CF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F1D7F3A9-0DAE-479A-B0B2-2E25F880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endParaRPr lang="en-US"/>
          </a:p>
        </p:txBody>
      </p:sp>
      <p:sp>
        <p:nvSpPr>
          <p:cNvPr id="3" name="Rectangle 2"/>
          <p:cNvSpPr/>
          <p:nvPr/>
        </p:nvSpPr>
        <p:spPr>
          <a:xfrm>
            <a:off x="3048000" y="2828836"/>
            <a:ext cx="6096000" cy="369332"/>
          </a:xfrm>
          <a:prstGeom prst="rect">
            <a:avLst/>
          </a:prstGeom>
        </p:spPr>
        <p:txBody>
          <a:bodyPr>
            <a:spAutoFit/>
          </a:bodyPr>
          <a:lstStyle/>
          <a:p>
            <a:pPr>
              <a:spcAft>
                <a:spcPts val="600"/>
              </a:spcAft>
            </a:pPr>
            <a:r>
              <a:rPr lang="en-US" dirty="0"/>
              <a:t> </a:t>
            </a:r>
            <a:endParaRPr lang="en-US"/>
          </a:p>
        </p:txBody>
      </p:sp>
    </p:spTree>
    <p:extLst>
      <p:ext uri="{BB962C8B-B14F-4D97-AF65-F5344CB8AC3E}">
        <p14:creationId xmlns:p14="http://schemas.microsoft.com/office/powerpoint/2010/main" val="2251725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Review</a:t>
            </a:r>
          </a:p>
        </p:txBody>
      </p:sp>
      <p:sp>
        <p:nvSpPr>
          <p:cNvPr id="6" name="Content Placeholder 5"/>
          <p:cNvSpPr>
            <a:spLocks noGrp="1"/>
          </p:cNvSpPr>
          <p:nvPr>
            <p:ph sz="half" idx="1"/>
          </p:nvPr>
        </p:nvSpPr>
        <p:spPr>
          <a:xfrm>
            <a:off x="1097279" y="1845733"/>
            <a:ext cx="7602430" cy="4358949"/>
          </a:xfrm>
        </p:spPr>
        <p:txBody>
          <a:bodyPr>
            <a:noAutofit/>
          </a:bodyPr>
          <a:lstStyle/>
          <a:p>
            <a:r>
              <a:rPr lang="en-US" sz="2300" dirty="0">
                <a:solidFill>
                  <a:schemeClr val="tx1"/>
                </a:solidFill>
              </a:rPr>
              <a:t>Can projects expend </a:t>
            </a:r>
            <a:r>
              <a:rPr lang="en-US" sz="2300" dirty="0" err="1">
                <a:solidFill>
                  <a:schemeClr val="tx1"/>
                </a:solidFill>
              </a:rPr>
              <a:t>CoC</a:t>
            </a:r>
            <a:r>
              <a:rPr lang="en-US" sz="2300" dirty="0">
                <a:solidFill>
                  <a:schemeClr val="tx1"/>
                </a:solidFill>
              </a:rPr>
              <a:t> funds on expenses that are eligible under the </a:t>
            </a:r>
            <a:r>
              <a:rPr lang="en-US" sz="2300" dirty="0" err="1">
                <a:solidFill>
                  <a:schemeClr val="tx1"/>
                </a:solidFill>
              </a:rPr>
              <a:t>CoC</a:t>
            </a:r>
            <a:r>
              <a:rPr lang="en-US" sz="2300" dirty="0">
                <a:solidFill>
                  <a:schemeClr val="tx1"/>
                </a:solidFill>
              </a:rPr>
              <a:t> Program Interim Rule but not delineated in the approved project budget?</a:t>
            </a:r>
          </a:p>
          <a:p>
            <a:r>
              <a:rPr lang="en-US" sz="2300" dirty="0">
                <a:solidFill>
                  <a:srgbClr val="FF0000"/>
                </a:solidFill>
              </a:rPr>
              <a:t>No</a:t>
            </a:r>
          </a:p>
          <a:p>
            <a:r>
              <a:rPr lang="en-US" sz="2300" dirty="0">
                <a:solidFill>
                  <a:schemeClr val="tx1"/>
                </a:solidFill>
              </a:rPr>
              <a:t>If the </a:t>
            </a:r>
            <a:r>
              <a:rPr lang="en-US" sz="2300" dirty="0" err="1">
                <a:solidFill>
                  <a:schemeClr val="tx1"/>
                </a:solidFill>
              </a:rPr>
              <a:t>CoC</a:t>
            </a:r>
            <a:r>
              <a:rPr lang="en-US" sz="2300" dirty="0">
                <a:solidFill>
                  <a:schemeClr val="tx1"/>
                </a:solidFill>
              </a:rPr>
              <a:t> Program Interim Rule does not specify that an expense is ineligible can you assume it’s eligible?</a:t>
            </a:r>
          </a:p>
          <a:p>
            <a:r>
              <a:rPr lang="en-US" sz="2300" dirty="0">
                <a:solidFill>
                  <a:srgbClr val="FF0000"/>
                </a:solidFill>
              </a:rPr>
              <a:t>No</a:t>
            </a:r>
            <a:endParaRPr lang="en-US" sz="2300" dirty="0">
              <a:solidFill>
                <a:schemeClr val="tx1"/>
              </a:solidFill>
            </a:endParaRPr>
          </a:p>
          <a:p>
            <a:r>
              <a:rPr lang="en-US" sz="2300" dirty="0">
                <a:solidFill>
                  <a:schemeClr val="tx1"/>
                </a:solidFill>
              </a:rPr>
              <a:t>What risks does a project face if they charge an ineligible expense?</a:t>
            </a:r>
          </a:p>
          <a:p>
            <a:r>
              <a:rPr lang="en-US" sz="2300" dirty="0">
                <a:solidFill>
                  <a:srgbClr val="FF0000"/>
                </a:solidFill>
              </a:rPr>
              <a:t>HUD may issue a monitoring finding and recapture the funds.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10</a:t>
            </a:fld>
            <a:endParaRPr lang="en-US" dirty="0"/>
          </a:p>
        </p:txBody>
      </p:sp>
      <p:pic>
        <p:nvPicPr>
          <p:cNvPr id="8" name="Content Placeholder 7"/>
          <p:cNvPicPr>
            <a:picLocks noGrp="1"/>
          </p:cNvPicPr>
          <p:nvPr>
            <p:ph sz="half" idx="2"/>
          </p:nvPr>
        </p:nvPicPr>
        <p:blipFill rotWithShape="1">
          <a:blip r:embed="rId3">
            <a:extLst>
              <a:ext uri="{28A0092B-C50C-407E-A947-70E740481C1C}">
                <a14:useLocalDpi xmlns:a14="http://schemas.microsoft.com/office/drawing/2010/main" val="0"/>
              </a:ext>
            </a:extLst>
          </a:blip>
          <a:srcRect l="29209" r="30088" b="14156"/>
          <a:stretch/>
        </p:blipFill>
        <p:spPr bwMode="auto">
          <a:xfrm>
            <a:off x="8831080" y="2721692"/>
            <a:ext cx="2583639" cy="2388048"/>
          </a:xfrm>
          <a:prstGeom prst="rect">
            <a:avLst/>
          </a:prstGeom>
          <a:noFill/>
          <a:ln>
            <a:noFill/>
          </a:ln>
        </p:spPr>
      </p:pic>
    </p:spTree>
    <p:extLst>
      <p:ext uri="{BB962C8B-B14F-4D97-AF65-F5344CB8AC3E}">
        <p14:creationId xmlns:p14="http://schemas.microsoft.com/office/powerpoint/2010/main" val="106497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8247643-37AB-47DE-B7BD-7A64FEB13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AEBC3119-F8E7-4266-91B8-7A1E808B4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57D15890-6502-4FAA-AB03-AFAC88EE29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1097280" y="286603"/>
            <a:ext cx="10058400" cy="1450757"/>
          </a:xfrm>
        </p:spPr>
        <p:txBody>
          <a:bodyPr vert="horz" lIns="91440" tIns="45720" rIns="91440" bIns="45720" rtlCol="0" anchor="b">
            <a:normAutofit/>
          </a:bodyPr>
          <a:lstStyle/>
          <a:p>
            <a:r>
              <a:rPr lang="en-US" dirty="0"/>
              <a:t>Eligible Costs – Rental Assistance</a:t>
            </a:r>
          </a:p>
        </p:txBody>
      </p:sp>
      <p:sp>
        <p:nvSpPr>
          <p:cNvPr id="4" name="Content Placeholder 3"/>
          <p:cNvSpPr>
            <a:spLocks noGrp="1"/>
          </p:cNvSpPr>
          <p:nvPr>
            <p:ph sz="half" idx="1"/>
          </p:nvPr>
        </p:nvSpPr>
        <p:spPr>
          <a:xfrm>
            <a:off x="1097279" y="1845733"/>
            <a:ext cx="6454987" cy="4128337"/>
          </a:xfrm>
        </p:spPr>
        <p:txBody>
          <a:bodyPr vert="horz" lIns="0" tIns="45720" rIns="0" bIns="45720" rtlCol="0">
            <a:noAutofit/>
          </a:bodyPr>
          <a:lstStyle/>
          <a:p>
            <a:pPr marL="341313" indent="-282575">
              <a:buFont typeface="Calibri" panose="020F0502020204030204" pitchFamily="34" charset="0"/>
              <a:buChar char="•"/>
            </a:pPr>
            <a:r>
              <a:rPr lang="en-US" sz="2400" dirty="0"/>
              <a:t>Can pay up to 100% of the rent (if participant has no income)</a:t>
            </a:r>
          </a:p>
          <a:p>
            <a:pPr marL="341313" indent="-282575">
              <a:buFont typeface="Calibri" panose="020F0502020204030204" pitchFamily="34" charset="0"/>
              <a:buChar char="•"/>
            </a:pPr>
            <a:r>
              <a:rPr lang="en-US" sz="2400" dirty="0"/>
              <a:t>May also be used for:</a:t>
            </a:r>
          </a:p>
          <a:p>
            <a:pPr lvl="1">
              <a:buFont typeface="Wingdings" pitchFamily="2" charset="2"/>
              <a:buChar char="ü"/>
            </a:pPr>
            <a:r>
              <a:rPr lang="en-US" sz="2400" dirty="0"/>
              <a:t>Security deposit (up to 2 months)</a:t>
            </a:r>
          </a:p>
          <a:p>
            <a:pPr lvl="1">
              <a:buFont typeface="Wingdings" pitchFamily="2" charset="2"/>
              <a:buChar char="ü"/>
            </a:pPr>
            <a:r>
              <a:rPr lang="en-US" sz="2400" dirty="0"/>
              <a:t>First and last month’s rent</a:t>
            </a:r>
          </a:p>
          <a:p>
            <a:pPr lvl="1">
              <a:buFont typeface="Wingdings" pitchFamily="2" charset="2"/>
              <a:buChar char="ü"/>
            </a:pPr>
            <a:r>
              <a:rPr lang="en-US" sz="2400" dirty="0"/>
              <a:t>Damages due to participant action (not to exceed one month’s rent, one time/participant/unit only at exit from unit)</a:t>
            </a:r>
          </a:p>
          <a:p>
            <a:pPr lvl="1">
              <a:buFont typeface="Wingdings" pitchFamily="2" charset="2"/>
              <a:buChar char="ü"/>
            </a:pPr>
            <a:r>
              <a:rPr lang="en-US" sz="2400" dirty="0"/>
              <a:t>Administering Rental Assistance (HQS inspections, rent calculation, rent reasonableness)</a:t>
            </a:r>
          </a:p>
        </p:txBody>
      </p:sp>
      <p:pic>
        <p:nvPicPr>
          <p:cNvPr id="6" name="Content Placeholder 5"/>
          <p:cNvPicPr>
            <a:picLocks noGrp="1" noChangeAspect="1"/>
          </p:cNvPicPr>
          <p:nvPr>
            <p:ph sz="half" idx="2"/>
          </p:nvPr>
        </p:nvPicPr>
        <p:blipFill rotWithShape="1">
          <a:blip r:embed="rId3"/>
          <a:srcRect l="41936" r="-2" b="-2"/>
          <a:stretch/>
        </p:blipFill>
        <p:spPr>
          <a:xfrm>
            <a:off x="8020570" y="1916318"/>
            <a:ext cx="3135109" cy="3471012"/>
          </a:xfrm>
          <a:prstGeom prst="rect">
            <a:avLst/>
          </a:prstGeom>
        </p:spPr>
      </p:pic>
      <p:sp>
        <p:nvSpPr>
          <p:cNvPr id="2" name="Slide Number Placeholder 1"/>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4FAB73BC-B049-4115-A692-8D63A059BFB8}" type="slidenum">
              <a:rPr lang="en-US" smtClean="0"/>
              <a:pPr defTabSz="914400">
                <a:spcAft>
                  <a:spcPts val="600"/>
                </a:spcAft>
              </a:pPr>
              <a:t>11</a:t>
            </a:fld>
            <a:endParaRPr lang="en-US"/>
          </a:p>
        </p:txBody>
      </p:sp>
    </p:spTree>
    <p:extLst>
      <p:ext uri="{BB962C8B-B14F-4D97-AF65-F5344CB8AC3E}">
        <p14:creationId xmlns:p14="http://schemas.microsoft.com/office/powerpoint/2010/main" val="1871340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Eligible Costs – Rental Assistance</a:t>
            </a:r>
          </a:p>
        </p:txBody>
      </p:sp>
      <p:sp>
        <p:nvSpPr>
          <p:cNvPr id="4" name="Content Placeholder 3"/>
          <p:cNvSpPr>
            <a:spLocks noGrp="1"/>
          </p:cNvSpPr>
          <p:nvPr>
            <p:ph sz="half" idx="1"/>
          </p:nvPr>
        </p:nvSpPr>
        <p:spPr>
          <a:xfrm>
            <a:off x="1097279" y="1845734"/>
            <a:ext cx="5960299" cy="4023360"/>
          </a:xfrm>
        </p:spPr>
        <p:txBody>
          <a:bodyPr>
            <a:noAutofit/>
          </a:bodyPr>
          <a:lstStyle/>
          <a:p>
            <a:pPr marL="398463" lvl="1" indent="-341313">
              <a:buFont typeface="Arial"/>
              <a:buChar char="•"/>
            </a:pPr>
            <a:r>
              <a:rPr lang="en-US" sz="2400" dirty="0"/>
              <a:t>Assistance may continue:</a:t>
            </a:r>
          </a:p>
          <a:p>
            <a:pPr lvl="2">
              <a:buFont typeface="Wingdings" charset="2"/>
              <a:buChar char="ü"/>
            </a:pPr>
            <a:r>
              <a:rPr lang="en-US" sz="2400" dirty="0"/>
              <a:t>A maximum of 30 days from the end of the month in which the unit was vacated, unless unit is occupied by another eligible person.</a:t>
            </a:r>
          </a:p>
          <a:p>
            <a:pPr lvl="2">
              <a:buFont typeface="Wingdings" charset="2"/>
              <a:buChar char="ü"/>
            </a:pPr>
            <a:r>
              <a:rPr lang="en-US" sz="2400" dirty="0"/>
              <a:t>When  a participant is staying in an institution for 90 days or less. </a:t>
            </a:r>
          </a:p>
          <a:p>
            <a:pPr marL="407988" lvl="2" indent="-350838">
              <a:buFont typeface="Arial"/>
              <a:buChar char="•"/>
            </a:pPr>
            <a:r>
              <a:rPr lang="pl-PL" sz="2400" dirty="0" err="1"/>
              <a:t>If</a:t>
            </a:r>
            <a:r>
              <a:rPr lang="pl-PL" sz="2400" dirty="0"/>
              <a:t> the </a:t>
            </a:r>
            <a:r>
              <a:rPr lang="pl-PL" sz="2400" dirty="0" err="1"/>
              <a:t>qualifying</a:t>
            </a:r>
            <a:r>
              <a:rPr lang="pl-PL" sz="2400" dirty="0"/>
              <a:t> </a:t>
            </a:r>
            <a:r>
              <a:rPr lang="pl-PL" sz="2400" dirty="0" err="1"/>
              <a:t>household</a:t>
            </a:r>
            <a:r>
              <a:rPr lang="pl-PL" sz="2400" dirty="0"/>
              <a:t> </a:t>
            </a:r>
            <a:r>
              <a:rPr lang="pl-PL" sz="2400" dirty="0" err="1"/>
              <a:t>member</a:t>
            </a:r>
            <a:r>
              <a:rPr lang="pl-PL" sz="2400" dirty="0"/>
              <a:t> </a:t>
            </a:r>
            <a:r>
              <a:rPr lang="pl-PL" sz="2400" dirty="0" err="1"/>
              <a:t>has</a:t>
            </a:r>
            <a:r>
              <a:rPr lang="pl-PL" sz="2400" dirty="0"/>
              <a:t> </a:t>
            </a:r>
            <a:r>
              <a:rPr lang="pl-PL" sz="2400" dirty="0" err="1"/>
              <a:t>died</a:t>
            </a:r>
            <a:r>
              <a:rPr lang="pl-PL" sz="2400" dirty="0"/>
              <a:t> </a:t>
            </a:r>
            <a:r>
              <a:rPr lang="pl-PL" sz="2400" dirty="0" err="1"/>
              <a:t>or</a:t>
            </a:r>
            <a:r>
              <a:rPr lang="pl-PL" sz="2400" dirty="0"/>
              <a:t> </a:t>
            </a:r>
            <a:r>
              <a:rPr lang="pl-PL" sz="2400" dirty="0" err="1"/>
              <a:t>been</a:t>
            </a:r>
            <a:r>
              <a:rPr lang="pl-PL" sz="2400" dirty="0"/>
              <a:t> </a:t>
            </a:r>
            <a:r>
              <a:rPr lang="pl-PL" sz="2400" dirty="0" err="1"/>
              <a:t>institutionalized</a:t>
            </a:r>
            <a:r>
              <a:rPr lang="pl-PL" sz="2400" dirty="0"/>
              <a:t> for </a:t>
            </a:r>
            <a:r>
              <a:rPr lang="pl-PL" sz="2400" dirty="0" err="1"/>
              <a:t>more</a:t>
            </a:r>
            <a:r>
              <a:rPr lang="pl-PL" sz="2400" dirty="0"/>
              <a:t> </a:t>
            </a:r>
            <a:r>
              <a:rPr lang="pl-PL" sz="2400" dirty="0" err="1"/>
              <a:t>than</a:t>
            </a:r>
            <a:r>
              <a:rPr lang="pl-PL" sz="2400" dirty="0"/>
              <a:t> 90 </a:t>
            </a:r>
            <a:r>
              <a:rPr lang="pl-PL" sz="2400" dirty="0" err="1"/>
              <a:t>days</a:t>
            </a:r>
            <a:r>
              <a:rPr lang="pl-PL" sz="2400" dirty="0"/>
              <a:t>, </a:t>
            </a:r>
            <a:r>
              <a:rPr lang="pl-PL" sz="2400" dirty="0" err="1"/>
              <a:t>assistance</a:t>
            </a:r>
            <a:r>
              <a:rPr lang="pl-PL" sz="2400" dirty="0"/>
              <a:t> </a:t>
            </a:r>
            <a:r>
              <a:rPr lang="pl-PL" sz="2400" dirty="0" err="1"/>
              <a:t>may</a:t>
            </a:r>
            <a:r>
              <a:rPr lang="pl-PL" sz="2400" dirty="0"/>
              <a:t> </a:t>
            </a:r>
            <a:r>
              <a:rPr lang="pl-PL" sz="2400" dirty="0" err="1"/>
              <a:t>continue</a:t>
            </a:r>
            <a:r>
              <a:rPr lang="pl-PL" sz="2400" dirty="0"/>
              <a:t> </a:t>
            </a:r>
            <a:r>
              <a:rPr lang="pl-PL" sz="2400" dirty="0" err="1"/>
              <a:t>until</a:t>
            </a:r>
            <a:r>
              <a:rPr lang="pl-PL" sz="2400" dirty="0"/>
              <a:t> </a:t>
            </a:r>
            <a:r>
              <a:rPr lang="pl-PL" sz="2400" dirty="0" err="1"/>
              <a:t>lease</a:t>
            </a:r>
            <a:r>
              <a:rPr lang="pl-PL" sz="2400" dirty="0"/>
              <a:t> </a:t>
            </a:r>
            <a:r>
              <a:rPr lang="pl-PL" sz="2400" dirty="0" err="1"/>
              <a:t>expiration</a:t>
            </a:r>
            <a:r>
              <a:rPr lang="pl-PL" sz="2400" dirty="0"/>
              <a:t>.</a:t>
            </a:r>
            <a:endParaRPr lang="en-US" sz="2400" dirty="0"/>
          </a:p>
        </p:txBody>
      </p:sp>
      <p:pic>
        <p:nvPicPr>
          <p:cNvPr id="6" name="Content Placeholder 5"/>
          <p:cNvPicPr>
            <a:picLocks noGrp="1" noChangeAspect="1"/>
          </p:cNvPicPr>
          <p:nvPr>
            <p:ph sz="half" idx="2"/>
          </p:nvPr>
        </p:nvPicPr>
        <p:blipFill>
          <a:blip r:embed="rId3"/>
          <a:srcRect l="4035" r="4035"/>
          <a:stretch>
            <a:fillRect/>
          </a:stretch>
        </p:blipFill>
        <p:spPr>
          <a:xfrm>
            <a:off x="7140436" y="2249786"/>
            <a:ext cx="3986379" cy="3248161"/>
          </a:xfrm>
        </p:spPr>
      </p:pic>
      <p:sp>
        <p:nvSpPr>
          <p:cNvPr id="2" name="Slide Number Placeholder 1"/>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3839494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086" y="301206"/>
            <a:ext cx="10058400" cy="1450757"/>
          </a:xfrm>
        </p:spPr>
        <p:txBody>
          <a:bodyPr/>
          <a:lstStyle/>
          <a:p>
            <a:r>
              <a:rPr lang="en-US" dirty="0"/>
              <a:t>Joe – How long can you assist the unit?</a:t>
            </a:r>
          </a:p>
        </p:txBody>
      </p:sp>
      <p:sp>
        <p:nvSpPr>
          <p:cNvPr id="3" name="Content Placeholder 2"/>
          <p:cNvSpPr>
            <a:spLocks noGrp="1"/>
          </p:cNvSpPr>
          <p:nvPr>
            <p:ph sz="half" idx="1"/>
          </p:nvPr>
        </p:nvSpPr>
        <p:spPr>
          <a:xfrm>
            <a:off x="1097278" y="1845734"/>
            <a:ext cx="7295898" cy="4463626"/>
          </a:xfrm>
        </p:spPr>
        <p:txBody>
          <a:bodyPr>
            <a:normAutofit lnSpcReduction="10000"/>
          </a:bodyPr>
          <a:lstStyle/>
          <a:p>
            <a:r>
              <a:rPr lang="en-US" sz="2200" dirty="0"/>
              <a:t>Joe is a single adult living in PSH and receiving </a:t>
            </a:r>
            <a:r>
              <a:rPr lang="en-US" sz="2200" dirty="0" err="1"/>
              <a:t>CoC</a:t>
            </a:r>
            <a:r>
              <a:rPr lang="en-US" sz="2200" dirty="0"/>
              <a:t> Rental Assistance.</a:t>
            </a:r>
          </a:p>
          <a:p>
            <a:r>
              <a:rPr lang="en-US" sz="2200" dirty="0"/>
              <a:t>He has stroke and is hospitalized on January 2</a:t>
            </a:r>
            <a:r>
              <a:rPr lang="en-US" sz="2200" baseline="30000" dirty="0"/>
              <a:t>nd</a:t>
            </a:r>
            <a:r>
              <a:rPr lang="en-US" sz="2200" dirty="0"/>
              <a:t>. Following  a series of complications, he is discharged to a nursing home on February 15</a:t>
            </a:r>
            <a:r>
              <a:rPr lang="en-US" sz="2200" baseline="30000" dirty="0"/>
              <a:t>th</a:t>
            </a:r>
            <a:r>
              <a:rPr lang="en-US" sz="2200" dirty="0"/>
              <a:t>.    As of April 3, 2019 he is still in the nursing home.</a:t>
            </a:r>
          </a:p>
          <a:p>
            <a:pPr marL="0" indent="0">
              <a:buNone/>
            </a:pPr>
            <a:r>
              <a:rPr lang="en-US" sz="2200" dirty="0"/>
              <a:t>For how long can you continue rental assistance on the unit?</a:t>
            </a:r>
          </a:p>
          <a:p>
            <a:pPr marL="298450" indent="-284163">
              <a:buFont typeface="Arial" panose="020B0604020202020204" pitchFamily="34" charset="0"/>
              <a:buChar char="•"/>
            </a:pPr>
            <a:r>
              <a:rPr lang="en-US" sz="2200" dirty="0"/>
              <a:t> </a:t>
            </a:r>
            <a:r>
              <a:rPr lang="en-US" sz="1800" dirty="0">
                <a:solidFill>
                  <a:srgbClr val="FF0000"/>
                </a:solidFill>
              </a:rPr>
              <a:t>Unit was vacated 91 days after hospitalization (i.e., April 3</a:t>
            </a:r>
            <a:r>
              <a:rPr lang="en-US" sz="1800" baseline="30000" dirty="0">
                <a:solidFill>
                  <a:srgbClr val="FF0000"/>
                </a:solidFill>
              </a:rPr>
              <a:t>rd</a:t>
            </a:r>
            <a:r>
              <a:rPr lang="en-US" sz="1800" dirty="0">
                <a:solidFill>
                  <a:srgbClr val="FF0000"/>
                </a:solidFill>
              </a:rPr>
              <a:t>)</a:t>
            </a:r>
          </a:p>
          <a:p>
            <a:pPr marL="342900" indent="-328613">
              <a:buFont typeface="Arial" panose="020B0604020202020204" pitchFamily="34" charset="0"/>
              <a:buChar char="•"/>
            </a:pPr>
            <a:r>
              <a:rPr lang="en-US" sz="1800" dirty="0">
                <a:solidFill>
                  <a:srgbClr val="FF0000"/>
                </a:solidFill>
              </a:rPr>
              <a:t> Assistance can continue for a maximum of 30 days from end of April (i.e., May 30th)</a:t>
            </a:r>
          </a:p>
          <a:p>
            <a:pPr marL="14287" indent="0">
              <a:buNone/>
            </a:pPr>
            <a:r>
              <a:rPr lang="en-US" sz="2200" dirty="0">
                <a:solidFill>
                  <a:schemeClr val="tx1"/>
                </a:solidFill>
              </a:rPr>
              <a:t>What if Joe had other people living in his household?</a:t>
            </a:r>
          </a:p>
          <a:p>
            <a:pPr marL="357187" indent="-342900"/>
            <a:r>
              <a:rPr lang="en-US" sz="1800" dirty="0">
                <a:solidFill>
                  <a:srgbClr val="FF0000"/>
                </a:solidFill>
              </a:rPr>
              <a:t>Assistance could continue through end of lease.</a:t>
            </a:r>
          </a:p>
          <a:p>
            <a:pPr marL="357187" indent="-342900"/>
            <a:endParaRPr lang="en-US" sz="2200" dirty="0">
              <a:solidFill>
                <a:schemeClr val="tx1"/>
              </a:solidFill>
            </a:endParaRPr>
          </a:p>
          <a:p>
            <a:pPr marL="0" indent="0">
              <a:buNone/>
            </a:pPr>
            <a:endParaRPr lang="en-US" sz="2400" dirty="0"/>
          </a:p>
          <a:p>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13</a:t>
            </a:fld>
            <a:endParaRPr lang="en-US" dirty="0"/>
          </a:p>
        </p:txBody>
      </p:sp>
      <p:pic>
        <p:nvPicPr>
          <p:cNvPr id="8" name="Content Placeholder 7"/>
          <p:cNvPicPr>
            <a:picLocks noGrp="1"/>
          </p:cNvPicPr>
          <p:nvPr>
            <p:ph sz="half" idx="2"/>
          </p:nvPr>
        </p:nvPicPr>
        <p:blipFill rotWithShape="1">
          <a:blip r:embed="rId2">
            <a:extLst>
              <a:ext uri="{28A0092B-C50C-407E-A947-70E740481C1C}">
                <a14:useLocalDpi xmlns:a14="http://schemas.microsoft.com/office/drawing/2010/main" val="0"/>
              </a:ext>
            </a:extLst>
          </a:blip>
          <a:srcRect l="9164" r="47373" b="10528"/>
          <a:stretch/>
        </p:blipFill>
        <p:spPr bwMode="auto">
          <a:xfrm>
            <a:off x="8524219" y="1977128"/>
            <a:ext cx="2627757" cy="3599787"/>
          </a:xfrm>
          <a:prstGeom prst="rect">
            <a:avLst/>
          </a:prstGeom>
          <a:noFill/>
          <a:ln>
            <a:noFill/>
          </a:ln>
        </p:spPr>
      </p:pic>
    </p:spTree>
    <p:extLst>
      <p:ext uri="{BB962C8B-B14F-4D97-AF65-F5344CB8AC3E}">
        <p14:creationId xmlns:p14="http://schemas.microsoft.com/office/powerpoint/2010/main" val="334867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CFC9789-57F4-4B9C-ABAA-6F7C8BADC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B54F538-07DE-4652-B506-5D16E3EBB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03D56195-A6AC-4958-8B87-F7D009353E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5AEF42C-FB6C-8549-BB5E-0C2366B6CC69}"/>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dirty="0"/>
              <a:t>Ineligible costs Rental Assistance</a:t>
            </a:r>
          </a:p>
        </p:txBody>
      </p:sp>
      <p:sp>
        <p:nvSpPr>
          <p:cNvPr id="3" name="Content Placeholder 2">
            <a:extLst>
              <a:ext uri="{FF2B5EF4-FFF2-40B4-BE49-F238E27FC236}">
                <a16:creationId xmlns:a16="http://schemas.microsoft.com/office/drawing/2014/main" id="{CFD62E5E-79CA-014C-A2F5-E78D46356871}"/>
              </a:ext>
            </a:extLst>
          </p:cNvPr>
          <p:cNvSpPr>
            <a:spLocks noGrp="1"/>
          </p:cNvSpPr>
          <p:nvPr>
            <p:ph sz="half" idx="1"/>
          </p:nvPr>
        </p:nvSpPr>
        <p:spPr>
          <a:xfrm>
            <a:off x="1097279" y="1845733"/>
            <a:ext cx="7956780" cy="4363107"/>
          </a:xfrm>
        </p:spPr>
        <p:txBody>
          <a:bodyPr vert="horz" lIns="0" tIns="45720" rIns="0" bIns="45720" rtlCol="0">
            <a:normAutofit lnSpcReduction="10000"/>
          </a:bodyPr>
          <a:lstStyle/>
          <a:p>
            <a:pPr marL="298450" indent="-239713">
              <a:buFont typeface="Calibri" panose="020F0502020204030204" pitchFamily="34" charset="0"/>
              <a:buChar char="•"/>
            </a:pPr>
            <a:r>
              <a:rPr lang="en-US" sz="2400" dirty="0"/>
              <a:t>Leasing costs/utilities for office space (supportive service facility costs are eligible on operating line in supportive services budget)</a:t>
            </a:r>
          </a:p>
          <a:p>
            <a:pPr marL="298450" indent="-239713">
              <a:buFont typeface="Calibri" panose="020F0502020204030204" pitchFamily="34" charset="0"/>
              <a:buChar char="•"/>
            </a:pPr>
            <a:r>
              <a:rPr lang="en-US" sz="2400" dirty="0"/>
              <a:t>Tenant utilities in excess of the PHA approved utility allowance</a:t>
            </a:r>
          </a:p>
          <a:p>
            <a:pPr marL="298450" indent="-239713">
              <a:buFont typeface="Calibri" panose="020F0502020204030204" pitchFamily="34" charset="0"/>
              <a:buChar char="•"/>
            </a:pPr>
            <a:r>
              <a:rPr lang="en-US" sz="2400" dirty="0"/>
              <a:t>Rental assistance on a unit receiving rental or operating assistance through other federal, State or local sources</a:t>
            </a:r>
          </a:p>
          <a:p>
            <a:pPr marL="298450" indent="-239713">
              <a:buFont typeface="Calibri" panose="020F0502020204030204" pitchFamily="34" charset="0"/>
              <a:buChar char="•"/>
            </a:pPr>
            <a:r>
              <a:rPr lang="en-US" sz="2400" dirty="0"/>
              <a:t>Rental assistance on a unit that does not meet HQS – owner must correct deficiencies within 30 days of inspection and recipient or subrecipient must verify.</a:t>
            </a:r>
          </a:p>
          <a:p>
            <a:pPr marL="298450" indent="-239713">
              <a:buFont typeface="Calibri" panose="020F0502020204030204" pitchFamily="34" charset="0"/>
              <a:buChar char="•"/>
            </a:pPr>
            <a:r>
              <a:rPr lang="en-US" sz="2400" dirty="0"/>
              <a:t>Rental assistance on a unit where rent has not been determined reasonable</a:t>
            </a:r>
          </a:p>
          <a:p>
            <a:pPr>
              <a:buFont typeface="Calibri" panose="020F0502020204030204" pitchFamily="34" charset="0"/>
              <a:buChar char="•"/>
            </a:pPr>
            <a:endParaRPr lang="en-US" dirty="0"/>
          </a:p>
        </p:txBody>
      </p:sp>
      <p:pic>
        <p:nvPicPr>
          <p:cNvPr id="6" name="Content Placeholder 5">
            <a:extLst>
              <a:ext uri="{FF2B5EF4-FFF2-40B4-BE49-F238E27FC236}">
                <a16:creationId xmlns:a16="http://schemas.microsoft.com/office/drawing/2014/main" id="{EC98A123-87AA-7A44-BBE1-855D228067F2}"/>
              </a:ext>
            </a:extLst>
          </p:cNvPr>
          <p:cNvPicPr>
            <a:picLocks noGrp="1" noChangeAspect="1"/>
          </p:cNvPicPr>
          <p:nvPr>
            <p:ph sz="half" idx="2"/>
          </p:nvPr>
        </p:nvPicPr>
        <p:blipFill>
          <a:blip r:embed="rId2"/>
          <a:stretch>
            <a:fillRect/>
          </a:stretch>
        </p:blipFill>
        <p:spPr>
          <a:xfrm>
            <a:off x="9259341" y="2695807"/>
            <a:ext cx="1835380" cy="2135394"/>
          </a:xfrm>
          <a:prstGeom prst="rect">
            <a:avLst/>
          </a:prstGeom>
        </p:spPr>
      </p:pic>
      <p:sp>
        <p:nvSpPr>
          <p:cNvPr id="5" name="Slide Number Placeholder 4">
            <a:extLst>
              <a:ext uri="{FF2B5EF4-FFF2-40B4-BE49-F238E27FC236}">
                <a16:creationId xmlns:a16="http://schemas.microsoft.com/office/drawing/2014/main" id="{15624CC2-1A63-F145-BEF2-23512376BD46}"/>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4FAB73BC-B049-4115-A692-8D63A059BFB8}" type="slidenum">
              <a:rPr lang="en-US" smtClean="0"/>
              <a:pPr defTabSz="914400">
                <a:spcAft>
                  <a:spcPts val="600"/>
                </a:spcAft>
              </a:pPr>
              <a:t>14</a:t>
            </a:fld>
            <a:endParaRPr lang="en-US"/>
          </a:p>
        </p:txBody>
      </p:sp>
    </p:spTree>
    <p:extLst>
      <p:ext uri="{BB962C8B-B14F-4D97-AF65-F5344CB8AC3E}">
        <p14:creationId xmlns:p14="http://schemas.microsoft.com/office/powerpoint/2010/main" val="1701992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Costs - Leasing</a:t>
            </a:r>
          </a:p>
        </p:txBody>
      </p:sp>
      <p:sp>
        <p:nvSpPr>
          <p:cNvPr id="3" name="Content Placeholder 2"/>
          <p:cNvSpPr>
            <a:spLocks noGrp="1"/>
          </p:cNvSpPr>
          <p:nvPr>
            <p:ph sz="half" idx="1"/>
          </p:nvPr>
        </p:nvSpPr>
        <p:spPr>
          <a:xfrm>
            <a:off x="1097279" y="1845735"/>
            <a:ext cx="6212383" cy="4327389"/>
          </a:xfrm>
        </p:spPr>
        <p:txBody>
          <a:bodyPr>
            <a:normAutofit/>
          </a:bodyPr>
          <a:lstStyle/>
          <a:p>
            <a:pPr marL="341313" indent="-282575">
              <a:buFont typeface="Arial"/>
              <a:buChar char="•"/>
            </a:pPr>
            <a:r>
              <a:rPr lang="en-US" sz="2600" dirty="0"/>
              <a:t>Can pay up to 100% of the rent (regardless of participant income)</a:t>
            </a:r>
          </a:p>
          <a:p>
            <a:pPr marL="341313" indent="-282575">
              <a:buFont typeface="Arial"/>
              <a:buChar char="•"/>
            </a:pPr>
            <a:r>
              <a:rPr lang="en-US" sz="2400" dirty="0"/>
              <a:t>May also be used for:</a:t>
            </a:r>
          </a:p>
          <a:p>
            <a:pPr lvl="1">
              <a:buFont typeface="Wingdings" charset="2"/>
              <a:buChar char="ü"/>
            </a:pPr>
            <a:r>
              <a:rPr lang="en-US" sz="2400" dirty="0"/>
              <a:t>Security deposit (up to 2 months) </a:t>
            </a:r>
            <a:r>
              <a:rPr lang="mr-IN" sz="2400" dirty="0"/>
              <a:t>–</a:t>
            </a:r>
            <a:r>
              <a:rPr lang="en-US" sz="2400" dirty="0"/>
              <a:t> additional damages beyond security not eligible</a:t>
            </a:r>
          </a:p>
          <a:p>
            <a:pPr lvl="1">
              <a:buFont typeface="Wingdings" charset="2"/>
              <a:buChar char="ü"/>
            </a:pPr>
            <a:r>
              <a:rPr lang="en-US" sz="2400" dirty="0"/>
              <a:t>First and last month’s rent</a:t>
            </a:r>
          </a:p>
          <a:p>
            <a:pPr lvl="1">
              <a:buFont typeface="Wingdings" charset="2"/>
              <a:buChar char="ü"/>
            </a:pPr>
            <a:r>
              <a:rPr lang="en-US" sz="2400" dirty="0"/>
              <a:t>Administering Leasing (HQS inspections, rent calculation, rent reasonableness)</a:t>
            </a:r>
          </a:p>
          <a:p>
            <a:pPr>
              <a:spcBef>
                <a:spcPct val="0"/>
              </a:spcBef>
            </a:pPr>
            <a:endParaRPr lang="en-US" dirty="0"/>
          </a:p>
          <a:p>
            <a:endParaRPr lang="en-US" dirty="0"/>
          </a:p>
        </p:txBody>
      </p:sp>
      <p:pic>
        <p:nvPicPr>
          <p:cNvPr id="6" name="Content Placeholder 5"/>
          <p:cNvPicPr>
            <a:picLocks noGrp="1" noChangeAspect="1"/>
          </p:cNvPicPr>
          <p:nvPr>
            <p:ph sz="half" idx="2"/>
          </p:nvPr>
        </p:nvPicPr>
        <p:blipFill>
          <a:blip r:embed="rId3"/>
          <a:srcRect l="5320" r="5320"/>
          <a:stretch>
            <a:fillRect/>
          </a:stretch>
        </p:blipFill>
        <p:spPr>
          <a:xfrm>
            <a:off x="7458075" y="2495552"/>
            <a:ext cx="3683000" cy="2659063"/>
          </a:xfrm>
        </p:spPr>
      </p:pic>
      <p:sp>
        <p:nvSpPr>
          <p:cNvPr id="5" name="Slide Number Placeholder 4"/>
          <p:cNvSpPr>
            <a:spLocks noGrp="1"/>
          </p:cNvSpPr>
          <p:nvPr>
            <p:ph type="sldNum" sz="quarter" idx="12"/>
          </p:nvPr>
        </p:nvSpPr>
        <p:spPr/>
        <p:txBody>
          <a:bodyPr/>
          <a:lstStyle/>
          <a:p>
            <a:fld id="{4FAB73BC-B049-4115-A692-8D63A059BFB8}" type="slidenum">
              <a:rPr lang="en-US" smtClean="0"/>
              <a:pPr/>
              <a:t>15</a:t>
            </a:fld>
            <a:endParaRPr lang="en-US" dirty="0"/>
          </a:p>
        </p:txBody>
      </p:sp>
    </p:spTree>
    <p:extLst>
      <p:ext uri="{BB962C8B-B14F-4D97-AF65-F5344CB8AC3E}">
        <p14:creationId xmlns:p14="http://schemas.microsoft.com/office/powerpoint/2010/main" val="1964299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0">
            <a:extLst>
              <a:ext uri="{FF2B5EF4-FFF2-40B4-BE49-F238E27FC236}">
                <a16:creationId xmlns:a16="http://schemas.microsoft.com/office/drawing/2014/main" id="{3CFC9789-57F4-4B9C-ABAA-6F7C8BADC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12">
            <a:extLst>
              <a:ext uri="{FF2B5EF4-FFF2-40B4-BE49-F238E27FC236}">
                <a16:creationId xmlns:a16="http://schemas.microsoft.com/office/drawing/2014/main" id="{9B54F538-07DE-4652-B506-5D16E3EBB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14">
            <a:extLst>
              <a:ext uri="{FF2B5EF4-FFF2-40B4-BE49-F238E27FC236}">
                <a16:creationId xmlns:a16="http://schemas.microsoft.com/office/drawing/2014/main" id="{03D56195-A6AC-4958-8B87-F7D009353E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286603"/>
            <a:ext cx="10058400" cy="1450757"/>
          </a:xfrm>
        </p:spPr>
        <p:txBody>
          <a:bodyPr vert="horz" lIns="91440" tIns="45720" rIns="91440" bIns="45720" rtlCol="0" anchor="b">
            <a:normAutofit/>
          </a:bodyPr>
          <a:lstStyle/>
          <a:p>
            <a:r>
              <a:rPr lang="en-US" dirty="0"/>
              <a:t>Eligible Costs - Utilities</a:t>
            </a:r>
          </a:p>
        </p:txBody>
      </p:sp>
      <p:sp>
        <p:nvSpPr>
          <p:cNvPr id="3" name="Content Placeholder 2"/>
          <p:cNvSpPr>
            <a:spLocks noGrp="1"/>
          </p:cNvSpPr>
          <p:nvPr>
            <p:ph sz="half" idx="1"/>
          </p:nvPr>
        </p:nvSpPr>
        <p:spPr>
          <a:xfrm>
            <a:off x="1097279" y="1845734"/>
            <a:ext cx="6454987" cy="4023360"/>
          </a:xfrm>
        </p:spPr>
        <p:txBody>
          <a:bodyPr vert="horz" lIns="0" tIns="45720" rIns="0" bIns="45720" rtlCol="0">
            <a:normAutofit/>
          </a:bodyPr>
          <a:lstStyle/>
          <a:p>
            <a:pPr marL="0" indent="0">
              <a:buFont typeface="Calibri" panose="020F0502020204030204" pitchFamily="34" charset="0"/>
              <a:buNone/>
            </a:pPr>
            <a:endParaRPr lang="en-US" dirty="0"/>
          </a:p>
          <a:p>
            <a:pPr marL="344488" indent="-344488">
              <a:buFont typeface="Calibri" panose="020F0502020204030204" pitchFamily="34" charset="0"/>
              <a:buChar char="•"/>
            </a:pPr>
            <a:r>
              <a:rPr lang="en-US" dirty="0"/>
              <a:t>Utilities (electric, gas, water) are a leasing or rental assistance cost if included in the rent.</a:t>
            </a:r>
          </a:p>
          <a:p>
            <a:pPr marL="344488" indent="-344488">
              <a:buFont typeface="Calibri" panose="020F0502020204030204" pitchFamily="34" charset="0"/>
              <a:buChar char="•"/>
            </a:pPr>
            <a:r>
              <a:rPr lang="en-US" dirty="0"/>
              <a:t>For leasing projects, utilities are an operating cost, if not included in the rent.</a:t>
            </a:r>
          </a:p>
          <a:p>
            <a:pPr marL="344488" indent="-344488">
              <a:buFont typeface="Calibri" panose="020F0502020204030204" pitchFamily="34" charset="0"/>
              <a:buChar char="•"/>
            </a:pPr>
            <a:r>
              <a:rPr lang="en-US" dirty="0"/>
              <a:t>For rental assistance projects, utilities (up to utility allowance amount) are a rental assistance cost, if not included in the rent.</a:t>
            </a:r>
          </a:p>
          <a:p>
            <a:pPr marL="344488" indent="-344488">
              <a:buFont typeface="Calibri" panose="020F0502020204030204" pitchFamily="34" charset="0"/>
              <a:buChar char="•"/>
            </a:pPr>
            <a:r>
              <a:rPr lang="en-US" dirty="0"/>
              <a:t>Utilities are a supportive service cost, if the structure is used as a supportive service facility.</a:t>
            </a:r>
          </a:p>
          <a:p>
            <a:pPr marL="344488" indent="-344488">
              <a:buFont typeface="Calibri" panose="020F0502020204030204" pitchFamily="34" charset="0"/>
              <a:buChar char="•"/>
            </a:pPr>
            <a:r>
              <a:rPr lang="en-US" dirty="0"/>
              <a:t>Utility deposits are a supportive service expense.</a:t>
            </a:r>
          </a:p>
          <a:p>
            <a:endParaRPr lang="en-US" dirty="0"/>
          </a:p>
        </p:txBody>
      </p:sp>
      <p:pic>
        <p:nvPicPr>
          <p:cNvPr id="6" name="Content Placeholder 5"/>
          <p:cNvPicPr>
            <a:picLocks noGrp="1" noChangeAspect="1"/>
          </p:cNvPicPr>
          <p:nvPr>
            <p:ph sz="half" idx="2"/>
          </p:nvPr>
        </p:nvPicPr>
        <p:blipFill rotWithShape="1">
          <a:blip r:embed="rId3"/>
          <a:srcRect l="6308" r="1691"/>
          <a:stretch/>
        </p:blipFill>
        <p:spPr>
          <a:xfrm>
            <a:off x="8020570" y="2753032"/>
            <a:ext cx="3135109" cy="1797583"/>
          </a:xfrm>
          <a:prstGeom prst="rect">
            <a:avLst/>
          </a:prstGeom>
        </p:spPr>
      </p:pic>
      <p:sp>
        <p:nvSpPr>
          <p:cNvPr id="5" name="Slide Number Placeholder 4"/>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4FAB73BC-B049-4115-A692-8D63A059BFB8}" type="slidenum">
              <a:rPr lang="en-US" smtClean="0"/>
              <a:pPr defTabSz="914400">
                <a:spcAft>
                  <a:spcPts val="600"/>
                </a:spcAft>
              </a:pPr>
              <a:t>16</a:t>
            </a:fld>
            <a:endParaRPr lang="en-US"/>
          </a:p>
        </p:txBody>
      </p:sp>
    </p:spTree>
    <p:extLst>
      <p:ext uri="{BB962C8B-B14F-4D97-AF65-F5344CB8AC3E}">
        <p14:creationId xmlns:p14="http://schemas.microsoft.com/office/powerpoint/2010/main" val="3329612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Costs - Operating</a:t>
            </a:r>
          </a:p>
        </p:txBody>
      </p:sp>
      <p:sp>
        <p:nvSpPr>
          <p:cNvPr id="3" name="Content Placeholder 2"/>
          <p:cNvSpPr>
            <a:spLocks noGrp="1"/>
          </p:cNvSpPr>
          <p:nvPr>
            <p:ph sz="half" idx="1"/>
          </p:nvPr>
        </p:nvSpPr>
        <p:spPr>
          <a:xfrm>
            <a:off x="1097279" y="1845734"/>
            <a:ext cx="6950733" cy="4386462"/>
          </a:xfrm>
        </p:spPr>
        <p:txBody>
          <a:bodyPr>
            <a:normAutofit lnSpcReduction="10000"/>
          </a:bodyPr>
          <a:lstStyle/>
          <a:p>
            <a:pPr lvl="0"/>
            <a:r>
              <a:rPr lang="en-US" sz="2400" dirty="0"/>
              <a:t>Costs associated with “day-to-day physical operation of housing in which homeless persons are housed”:</a:t>
            </a:r>
          </a:p>
          <a:p>
            <a:pPr marL="339725" lvl="0" indent="-339725">
              <a:buFont typeface="Wingdings" charset="2"/>
              <a:buChar char="ü"/>
            </a:pPr>
            <a:r>
              <a:rPr lang="en-US" sz="2400" dirty="0"/>
              <a:t>Maintenance and repair</a:t>
            </a:r>
          </a:p>
          <a:p>
            <a:pPr marL="339725" lvl="0" indent="-339725">
              <a:buFont typeface="Wingdings" charset="2"/>
              <a:buChar char="ü"/>
            </a:pPr>
            <a:r>
              <a:rPr lang="en-US" sz="2400" dirty="0"/>
              <a:t>Building security (units must be more than 50% </a:t>
            </a:r>
            <a:r>
              <a:rPr lang="en-US" sz="2400" dirty="0" err="1"/>
              <a:t>CoC</a:t>
            </a:r>
            <a:r>
              <a:rPr lang="en-US" sz="2400" dirty="0"/>
              <a:t> funded)</a:t>
            </a:r>
          </a:p>
          <a:p>
            <a:pPr marL="339725" lvl="0" indent="-339725">
              <a:buFont typeface="Wingdings" charset="2"/>
              <a:buChar char="ü"/>
            </a:pPr>
            <a:r>
              <a:rPr lang="en-US" sz="2400" dirty="0"/>
              <a:t>Electricity, gas, water &amp; sewer</a:t>
            </a:r>
          </a:p>
          <a:p>
            <a:pPr marL="339725" lvl="0" indent="-339725">
              <a:buFont typeface="Wingdings" charset="2"/>
              <a:buChar char="ü"/>
            </a:pPr>
            <a:r>
              <a:rPr lang="en-US" sz="2400" dirty="0"/>
              <a:t>Furniture</a:t>
            </a:r>
          </a:p>
          <a:p>
            <a:pPr marL="339725" lvl="0" indent="-339725">
              <a:buFont typeface="Wingdings" charset="2"/>
              <a:buChar char="ü"/>
            </a:pPr>
            <a:r>
              <a:rPr lang="en-US" sz="2400" dirty="0"/>
              <a:t>Equipment</a:t>
            </a:r>
          </a:p>
          <a:p>
            <a:pPr marL="339725" indent="-339725">
              <a:buFont typeface="Wingdings" charset="2"/>
              <a:buChar char="ü"/>
            </a:pPr>
            <a:r>
              <a:rPr lang="en-US" sz="2400" dirty="0"/>
              <a:t>Staff and overhead costs related to carry out these activities</a:t>
            </a:r>
          </a:p>
          <a:p>
            <a:pPr lvl="0"/>
            <a:endParaRPr lang="en-US" dirty="0"/>
          </a:p>
          <a:p>
            <a:pPr lvl="0"/>
            <a:endParaRPr lang="en-US" dirty="0"/>
          </a:p>
          <a:p>
            <a:pPr lvl="0"/>
            <a:endParaRPr lang="en-US" dirty="0"/>
          </a:p>
          <a:p>
            <a:endParaRPr lang="en-US" dirty="0"/>
          </a:p>
        </p:txBody>
      </p:sp>
      <p:pic>
        <p:nvPicPr>
          <p:cNvPr id="6" name="Content Placeholder 5"/>
          <p:cNvPicPr>
            <a:picLocks noGrp="1" noChangeAspect="1"/>
          </p:cNvPicPr>
          <p:nvPr>
            <p:ph sz="half" idx="2"/>
          </p:nvPr>
        </p:nvPicPr>
        <p:blipFill>
          <a:blip r:embed="rId3"/>
          <a:srcRect l="21462" r="21462"/>
          <a:stretch>
            <a:fillRect/>
          </a:stretch>
        </p:blipFill>
        <p:spPr>
          <a:xfrm>
            <a:off x="8341302" y="2731828"/>
            <a:ext cx="2755311" cy="2245067"/>
          </a:xfrm>
        </p:spPr>
      </p:pic>
      <p:sp>
        <p:nvSpPr>
          <p:cNvPr id="5" name="Slide Number Placeholder 4"/>
          <p:cNvSpPr>
            <a:spLocks noGrp="1"/>
          </p:cNvSpPr>
          <p:nvPr>
            <p:ph type="sldNum" sz="quarter" idx="12"/>
          </p:nvPr>
        </p:nvSpPr>
        <p:spPr/>
        <p:txBody>
          <a:body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val="309310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Ineligible</a:t>
            </a:r>
            <a:r>
              <a:rPr lang="en-US" dirty="0"/>
              <a:t> Costs - Operating</a:t>
            </a:r>
          </a:p>
        </p:txBody>
      </p:sp>
      <p:sp>
        <p:nvSpPr>
          <p:cNvPr id="3" name="Content Placeholder 2"/>
          <p:cNvSpPr>
            <a:spLocks noGrp="1"/>
          </p:cNvSpPr>
          <p:nvPr>
            <p:ph sz="half" idx="1"/>
          </p:nvPr>
        </p:nvSpPr>
        <p:spPr>
          <a:xfrm>
            <a:off x="1097279" y="1845734"/>
            <a:ext cx="6950733" cy="4386462"/>
          </a:xfrm>
        </p:spPr>
        <p:txBody>
          <a:bodyPr anchor="ctr">
            <a:normAutofit fontScale="85000" lnSpcReduction="20000"/>
          </a:bodyPr>
          <a:lstStyle/>
          <a:p>
            <a:pPr lvl="0"/>
            <a:endParaRPr lang="en-US" sz="2800" dirty="0"/>
          </a:p>
          <a:p>
            <a:pPr lvl="0"/>
            <a:endParaRPr lang="en-US" sz="2800" dirty="0"/>
          </a:p>
          <a:p>
            <a:pPr lvl="0"/>
            <a:endParaRPr lang="en-US" sz="2800" dirty="0"/>
          </a:p>
          <a:p>
            <a:r>
              <a:rPr lang="en-US" sz="2800" dirty="0"/>
              <a:t>Costs not included in your approved budget</a:t>
            </a:r>
          </a:p>
          <a:p>
            <a:pPr lvl="0"/>
            <a:endParaRPr lang="en-US" sz="2800" dirty="0"/>
          </a:p>
          <a:p>
            <a:pPr lvl="0"/>
            <a:r>
              <a:rPr lang="en-US" sz="2800" dirty="0"/>
              <a:t>Grant may not fund:</a:t>
            </a:r>
          </a:p>
          <a:p>
            <a:pPr marL="341313" indent="-282575">
              <a:buFont typeface="Wingdings" charset="2"/>
              <a:buChar char="ü"/>
            </a:pPr>
            <a:r>
              <a:rPr lang="en-US" sz="2800" dirty="0"/>
              <a:t>Rental Assistance and Operating in </a:t>
            </a:r>
            <a:br>
              <a:rPr lang="en-US" sz="2800" dirty="0"/>
            </a:br>
            <a:r>
              <a:rPr lang="en-US" sz="2800" dirty="0"/>
              <a:t>the same </a:t>
            </a:r>
            <a:r>
              <a:rPr lang="en-US" sz="2800" dirty="0">
                <a:solidFill>
                  <a:schemeClr val="tx1"/>
                </a:solidFill>
              </a:rPr>
              <a:t>unit/ structure</a:t>
            </a:r>
          </a:p>
          <a:p>
            <a:pPr marL="341313" lvl="0" indent="-282575">
              <a:buFont typeface="Wingdings" charset="2"/>
              <a:buChar char="ü"/>
            </a:pPr>
            <a:r>
              <a:rPr lang="en-US" sz="2800" dirty="0"/>
              <a:t>Maintenance and repair costs included in the lease</a:t>
            </a:r>
          </a:p>
          <a:p>
            <a:pPr marL="341313" lvl="0" indent="-282575">
              <a:buFont typeface="Wingdings" charset="2"/>
              <a:buChar char="ü"/>
            </a:pPr>
            <a:r>
              <a:rPr lang="en-US" sz="2800" dirty="0"/>
              <a:t>Food (eligible under supportive service)</a:t>
            </a:r>
          </a:p>
          <a:p>
            <a:pPr marL="341313" lvl="0" indent="-282575">
              <a:buFont typeface="Wingdings" charset="2"/>
              <a:buChar char="ü"/>
            </a:pPr>
            <a:endParaRPr lang="en-US" sz="2800" dirty="0"/>
          </a:p>
          <a:p>
            <a:pPr marL="341313" indent="-282575">
              <a:buFont typeface="Wingdings" charset="2"/>
              <a:buChar char="ü"/>
            </a:pPr>
            <a:endParaRPr lang="en-US" sz="2800" dirty="0">
              <a:solidFill>
                <a:schemeClr val="tx1"/>
              </a:solidFill>
            </a:endParaRPr>
          </a:p>
          <a:p>
            <a:pPr lvl="0"/>
            <a:endParaRPr lang="en-US" dirty="0"/>
          </a:p>
          <a:p>
            <a:pPr lvl="0"/>
            <a:endParaRPr lang="en-US" dirty="0"/>
          </a:p>
          <a:p>
            <a:pPr lvl="0"/>
            <a:endParaRPr lang="en-US" dirty="0"/>
          </a:p>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18</a:t>
            </a:fld>
            <a:endParaRPr lang="en-US" dirty="0"/>
          </a:p>
        </p:txBody>
      </p:sp>
      <p:pic>
        <p:nvPicPr>
          <p:cNvPr id="7" name="Content Placeholder 6"/>
          <p:cNvPicPr>
            <a:picLocks noGrp="1" noChangeAspect="1"/>
          </p:cNvPicPr>
          <p:nvPr>
            <p:ph sz="half" idx="2"/>
          </p:nvPr>
        </p:nvPicPr>
        <p:blipFill>
          <a:blip r:embed="rId3"/>
          <a:srcRect l="3798" r="3798"/>
          <a:stretch>
            <a:fillRect/>
          </a:stretch>
        </p:blipFill>
        <p:spPr>
          <a:xfrm>
            <a:off x="7934442" y="2406928"/>
            <a:ext cx="3915287" cy="3190234"/>
          </a:xfrm>
        </p:spPr>
      </p:pic>
    </p:spTree>
    <p:extLst>
      <p:ext uri="{BB962C8B-B14F-4D97-AF65-F5344CB8AC3E}">
        <p14:creationId xmlns:p14="http://schemas.microsoft.com/office/powerpoint/2010/main" val="3825045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Costs – Supportive Services</a:t>
            </a:r>
          </a:p>
        </p:txBody>
      </p:sp>
      <p:sp>
        <p:nvSpPr>
          <p:cNvPr id="3" name="Content Placeholder 2"/>
          <p:cNvSpPr>
            <a:spLocks noGrp="1"/>
          </p:cNvSpPr>
          <p:nvPr>
            <p:ph idx="1"/>
          </p:nvPr>
        </p:nvSpPr>
        <p:spPr/>
        <p:txBody>
          <a:bodyPr>
            <a:normAutofit/>
          </a:bodyPr>
          <a:lstStyle/>
          <a:p>
            <a:pPr marL="0" lvl="0" indent="0">
              <a:buNone/>
            </a:pPr>
            <a:endParaRPr lang="en-US" u="sng"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19</a:t>
            </a:fld>
            <a:endParaRPr lang="en-US" dirty="0"/>
          </a:p>
        </p:txBody>
      </p:sp>
      <p:graphicFrame>
        <p:nvGraphicFramePr>
          <p:cNvPr id="6" name="Table 5"/>
          <p:cNvGraphicFramePr>
            <a:graphicFrameLocks noGrp="1"/>
          </p:cNvGraphicFramePr>
          <p:nvPr>
            <p:extLst/>
          </p:nvPr>
        </p:nvGraphicFramePr>
        <p:xfrm>
          <a:off x="1373334" y="1875569"/>
          <a:ext cx="9450873" cy="4387386"/>
        </p:xfrm>
        <a:graphic>
          <a:graphicData uri="http://schemas.openxmlformats.org/drawingml/2006/table">
            <a:tbl>
              <a:tblPr firstRow="1" bandRow="1">
                <a:tableStyleId>{5C22544A-7EE6-4342-B048-85BDC9FD1C3A}</a:tableStyleId>
              </a:tblPr>
              <a:tblGrid>
                <a:gridCol w="3150291">
                  <a:extLst>
                    <a:ext uri="{9D8B030D-6E8A-4147-A177-3AD203B41FA5}">
                      <a16:colId xmlns:a16="http://schemas.microsoft.com/office/drawing/2014/main" val="20000"/>
                    </a:ext>
                  </a:extLst>
                </a:gridCol>
                <a:gridCol w="3150291">
                  <a:extLst>
                    <a:ext uri="{9D8B030D-6E8A-4147-A177-3AD203B41FA5}">
                      <a16:colId xmlns:a16="http://schemas.microsoft.com/office/drawing/2014/main" val="20001"/>
                    </a:ext>
                  </a:extLst>
                </a:gridCol>
                <a:gridCol w="3150291">
                  <a:extLst>
                    <a:ext uri="{9D8B030D-6E8A-4147-A177-3AD203B41FA5}">
                      <a16:colId xmlns:a16="http://schemas.microsoft.com/office/drawing/2014/main" val="20002"/>
                    </a:ext>
                  </a:extLst>
                </a:gridCol>
              </a:tblGrid>
              <a:tr h="42039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Address the needs of the program participants to help </a:t>
                      </a:r>
                      <a:r>
                        <a:rPr lang="en-US" sz="2000" u="sng" dirty="0">
                          <a:solidFill>
                            <a:srgbClr val="FF0000"/>
                          </a:solidFill>
                        </a:rPr>
                        <a:t>obtain and maintain housing:</a:t>
                      </a:r>
                    </a:p>
                  </a:txBody>
                  <a:tcPr/>
                </a:tc>
                <a:tc hMerge="1">
                  <a:txBody>
                    <a:bodyPr/>
                    <a:lstStyle/>
                    <a:p>
                      <a:endParaRPr lang="en-US"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solidFill>
                          <a:srgbClr val="FF0000"/>
                        </a:solidFill>
                      </a:endParaRPr>
                    </a:p>
                  </a:txBody>
                  <a:tcPr/>
                </a:tc>
                <a:extLst>
                  <a:ext uri="{0D108BD9-81ED-4DB2-BD59-A6C34878D82A}">
                    <a16:rowId xmlns:a16="http://schemas.microsoft.com/office/drawing/2014/main" val="10000"/>
                  </a:ext>
                </a:extLst>
              </a:tr>
              <a:tr h="674834">
                <a:tc>
                  <a:txBody>
                    <a:bodyPr/>
                    <a:lstStyle/>
                    <a:p>
                      <a:r>
                        <a:rPr lang="en-US" sz="2000" dirty="0"/>
                        <a:t>Annual assessment</a:t>
                      </a:r>
                    </a:p>
                  </a:txBody>
                  <a:tcPr/>
                </a:tc>
                <a:tc>
                  <a:txBody>
                    <a:bodyPr/>
                    <a:lstStyle/>
                    <a:p>
                      <a:r>
                        <a:rPr lang="en-US" sz="2000" dirty="0"/>
                        <a:t>Employment assistance/job training</a:t>
                      </a:r>
                    </a:p>
                  </a:txBody>
                  <a:tcPr/>
                </a:tc>
                <a:tc>
                  <a:txBody>
                    <a:bodyPr/>
                    <a:lstStyle/>
                    <a:p>
                      <a:r>
                        <a:rPr lang="en-US" sz="2000" dirty="0"/>
                        <a:t>Mental health</a:t>
                      </a:r>
                    </a:p>
                  </a:txBody>
                  <a:tcPr/>
                </a:tc>
                <a:extLst>
                  <a:ext uri="{0D108BD9-81ED-4DB2-BD59-A6C34878D82A}">
                    <a16:rowId xmlns:a16="http://schemas.microsoft.com/office/drawing/2014/main" val="10001"/>
                  </a:ext>
                </a:extLst>
              </a:tr>
              <a:tr h="641228">
                <a:tc>
                  <a:txBody>
                    <a:bodyPr/>
                    <a:lstStyle/>
                    <a:p>
                      <a:r>
                        <a:rPr lang="en-US" sz="2000" dirty="0"/>
                        <a:t>Moving</a:t>
                      </a:r>
                    </a:p>
                  </a:txBody>
                  <a:tcPr/>
                </a:tc>
                <a:tc>
                  <a:txBody>
                    <a:bodyPr/>
                    <a:lstStyle/>
                    <a:p>
                      <a:r>
                        <a:rPr lang="en-US" sz="2000" dirty="0"/>
                        <a:t>Food</a:t>
                      </a:r>
                    </a:p>
                  </a:txBody>
                  <a:tcPr/>
                </a:tc>
                <a:tc>
                  <a:txBody>
                    <a:bodyPr/>
                    <a:lstStyle/>
                    <a:p>
                      <a:r>
                        <a:rPr lang="en-US" sz="2000" dirty="0"/>
                        <a:t>Outpatient health</a:t>
                      </a:r>
                    </a:p>
                  </a:txBody>
                  <a:tcPr/>
                </a:tc>
                <a:extLst>
                  <a:ext uri="{0D108BD9-81ED-4DB2-BD59-A6C34878D82A}">
                    <a16:rowId xmlns:a16="http://schemas.microsoft.com/office/drawing/2014/main" val="10002"/>
                  </a:ext>
                </a:extLst>
              </a:tr>
              <a:tr h="641228">
                <a:tc>
                  <a:txBody>
                    <a:bodyPr/>
                    <a:lstStyle/>
                    <a:p>
                      <a:r>
                        <a:rPr lang="en-US" sz="2000" dirty="0"/>
                        <a:t>Case Management</a:t>
                      </a:r>
                    </a:p>
                  </a:txBody>
                  <a:tcPr/>
                </a:tc>
                <a:tc>
                  <a:txBody>
                    <a:bodyPr/>
                    <a:lstStyle/>
                    <a:p>
                      <a:r>
                        <a:rPr lang="en-US" sz="2000" dirty="0"/>
                        <a:t>Housing Search/counseling</a:t>
                      </a:r>
                    </a:p>
                  </a:txBody>
                  <a:tcPr/>
                </a:tc>
                <a:tc>
                  <a:txBody>
                    <a:bodyPr/>
                    <a:lstStyle/>
                    <a:p>
                      <a:r>
                        <a:rPr lang="en-US" sz="2000" dirty="0"/>
                        <a:t>Outreach</a:t>
                      </a:r>
                    </a:p>
                  </a:txBody>
                  <a:tcPr/>
                </a:tc>
                <a:extLst>
                  <a:ext uri="{0D108BD9-81ED-4DB2-BD59-A6C34878D82A}">
                    <a16:rowId xmlns:a16="http://schemas.microsoft.com/office/drawing/2014/main" val="10003"/>
                  </a:ext>
                </a:extLst>
              </a:tr>
              <a:tr h="641228">
                <a:tc>
                  <a:txBody>
                    <a:bodyPr/>
                    <a:lstStyle/>
                    <a:p>
                      <a:r>
                        <a:rPr lang="en-US" sz="2000" dirty="0"/>
                        <a:t>Child Care</a:t>
                      </a:r>
                    </a:p>
                  </a:txBody>
                  <a:tcPr/>
                </a:tc>
                <a:tc>
                  <a:txBody>
                    <a:bodyPr/>
                    <a:lstStyle/>
                    <a:p>
                      <a:r>
                        <a:rPr lang="en-US" sz="2000" dirty="0"/>
                        <a:t>Legal Services</a:t>
                      </a:r>
                    </a:p>
                  </a:txBody>
                  <a:tcPr/>
                </a:tc>
                <a:tc>
                  <a:txBody>
                    <a:bodyPr/>
                    <a:lstStyle/>
                    <a:p>
                      <a:r>
                        <a:rPr lang="en-US" sz="2000" dirty="0"/>
                        <a:t>Substance abuse</a:t>
                      </a:r>
                      <a:r>
                        <a:rPr lang="en-US" sz="2000" baseline="0" dirty="0"/>
                        <a:t> treatment</a:t>
                      </a:r>
                      <a:endParaRPr lang="en-US" sz="2000" dirty="0"/>
                    </a:p>
                  </a:txBody>
                  <a:tcPr/>
                </a:tc>
                <a:extLst>
                  <a:ext uri="{0D108BD9-81ED-4DB2-BD59-A6C34878D82A}">
                    <a16:rowId xmlns:a16="http://schemas.microsoft.com/office/drawing/2014/main" val="10004"/>
                  </a:ext>
                </a:extLst>
              </a:tr>
              <a:tr h="641228">
                <a:tc>
                  <a:txBody>
                    <a:bodyPr/>
                    <a:lstStyle/>
                    <a:p>
                      <a:r>
                        <a:rPr lang="en-US" sz="2000" dirty="0"/>
                        <a:t>Education</a:t>
                      </a:r>
                    </a:p>
                  </a:txBody>
                  <a:tcPr/>
                </a:tc>
                <a:tc>
                  <a:txBody>
                    <a:bodyPr/>
                    <a:lstStyle/>
                    <a:p>
                      <a:r>
                        <a:rPr lang="en-US" sz="2000" dirty="0"/>
                        <a:t>Life Skills Training</a:t>
                      </a:r>
                    </a:p>
                  </a:txBody>
                  <a:tcPr/>
                </a:tc>
                <a:tc>
                  <a:txBody>
                    <a:bodyPr/>
                    <a:lstStyle/>
                    <a:p>
                      <a:r>
                        <a:rPr lang="en-US" sz="2000"/>
                        <a:t>Transportation</a:t>
                      </a:r>
                      <a:endParaRPr lang="en-US" sz="2000" dirty="0"/>
                    </a:p>
                  </a:txBody>
                  <a:tcPr/>
                </a:tc>
                <a:extLst>
                  <a:ext uri="{0D108BD9-81ED-4DB2-BD59-A6C34878D82A}">
                    <a16:rowId xmlns:a16="http://schemas.microsoft.com/office/drawing/2014/main" val="10005"/>
                  </a:ext>
                </a:extLst>
              </a:tr>
              <a:tr h="641228">
                <a:tc>
                  <a:txBody>
                    <a:bodyPr/>
                    <a:lstStyle/>
                    <a:p>
                      <a:r>
                        <a:rPr lang="en-US" sz="2000" dirty="0"/>
                        <a:t>Utility deposits</a:t>
                      </a:r>
                    </a:p>
                  </a:txBody>
                  <a:tcPr/>
                </a:tc>
                <a:tc gridSpan="2">
                  <a:txBody>
                    <a:bodyPr/>
                    <a:lstStyle/>
                    <a:p>
                      <a:r>
                        <a:rPr lang="en-US" sz="2000" u="sng" dirty="0">
                          <a:solidFill>
                            <a:srgbClr val="FF0000"/>
                          </a:solidFill>
                        </a:rPr>
                        <a:t>Any unlisted cost is ineligible. </a:t>
                      </a:r>
                      <a:r>
                        <a:rPr lang="en-US" sz="2000" u="sng" baseline="0" dirty="0">
                          <a:solidFill>
                            <a:srgbClr val="FF0000"/>
                          </a:solidFill>
                        </a:rPr>
                        <a:t> Check </a:t>
                      </a:r>
                      <a:r>
                        <a:rPr lang="en-US" sz="2000" u="sng" baseline="0" dirty="0" err="1">
                          <a:solidFill>
                            <a:srgbClr val="FF0000"/>
                          </a:solidFill>
                        </a:rPr>
                        <a:t>CoC</a:t>
                      </a:r>
                      <a:r>
                        <a:rPr lang="en-US" sz="2000" u="sng" baseline="0" dirty="0">
                          <a:solidFill>
                            <a:srgbClr val="FF0000"/>
                          </a:solidFill>
                        </a:rPr>
                        <a:t> Program Interim Rule for limits on listed expenses.</a:t>
                      </a:r>
                      <a:endParaRPr lang="en-US" sz="2000" u="sng" dirty="0">
                        <a:solidFill>
                          <a:srgbClr val="FF0000"/>
                        </a:solidFill>
                      </a:endParaRPr>
                    </a:p>
                  </a:txBody>
                  <a:tcPr/>
                </a:tc>
                <a:tc hMerge="1">
                  <a:txBody>
                    <a:bodyPr/>
                    <a:lstStyle/>
                    <a:p>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7312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965030" y="963997"/>
            <a:ext cx="3254691" cy="4938361"/>
          </a:xfrm>
        </p:spPr>
        <p:txBody>
          <a:bodyPr anchor="ctr">
            <a:normAutofit/>
          </a:bodyPr>
          <a:lstStyle/>
          <a:p>
            <a:pPr algn="r"/>
            <a:r>
              <a:rPr lang="en-US" sz="4400" dirty="0"/>
              <a:t>Agenda</a:t>
            </a:r>
          </a:p>
        </p:txBody>
      </p:sp>
      <p:cxnSp>
        <p:nvCxnSpPr>
          <p:cNvPr id="14" name="Straight Connector 13">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134882" y="963507"/>
            <a:ext cx="6135097" cy="4938851"/>
          </a:xfrm>
        </p:spPr>
        <p:style>
          <a:lnRef idx="1">
            <a:schemeClr val="accent1"/>
          </a:lnRef>
          <a:fillRef idx="2">
            <a:schemeClr val="accent1"/>
          </a:fillRef>
          <a:effectRef idx="1">
            <a:schemeClr val="accent1"/>
          </a:effectRef>
          <a:fontRef idx="minor">
            <a:schemeClr val="dk1"/>
          </a:fontRef>
        </p:style>
        <p:txBody>
          <a:bodyPr anchor="ctr">
            <a:normAutofit/>
          </a:bodyPr>
          <a:lstStyle/>
          <a:p>
            <a:pPr marL="365760" indent="-457200">
              <a:spcBef>
                <a:spcPts val="0"/>
              </a:spcBef>
              <a:spcAft>
                <a:spcPts val="0"/>
              </a:spcAft>
              <a:buClrTx/>
              <a:buFont typeface="Courier New" pitchFamily="49" charset="0"/>
              <a:buChar char="o"/>
            </a:pPr>
            <a:endParaRPr lang="en-US" sz="1800" dirty="0"/>
          </a:p>
          <a:p>
            <a:pPr marL="365760" indent="-457200">
              <a:spcBef>
                <a:spcPts val="0"/>
              </a:spcBef>
              <a:spcAft>
                <a:spcPts val="0"/>
              </a:spcAft>
              <a:buClrTx/>
              <a:buFont typeface="Courier New" pitchFamily="49" charset="0"/>
              <a:buChar char="o"/>
            </a:pPr>
            <a:r>
              <a:rPr lang="en-US" sz="2800" dirty="0"/>
              <a:t>Welcome &amp; Introductions </a:t>
            </a:r>
          </a:p>
          <a:p>
            <a:pPr marL="457200" indent="-457200">
              <a:buClrTx/>
              <a:buFont typeface="Courier New"/>
              <a:buChar char="o"/>
            </a:pPr>
            <a:r>
              <a:rPr lang="en-US" sz="2800" dirty="0"/>
              <a:t>Overview of Fiscal Components of Grants Management</a:t>
            </a:r>
          </a:p>
          <a:p>
            <a:pPr marL="457200" indent="-457200">
              <a:buClrTx/>
              <a:buFont typeface="Courier New"/>
              <a:buChar char="o"/>
            </a:pPr>
            <a:r>
              <a:rPr lang="en-US" sz="2800" dirty="0"/>
              <a:t>De </a:t>
            </a:r>
            <a:r>
              <a:rPr lang="en-US" sz="2800" dirty="0" err="1"/>
              <a:t>Minimis</a:t>
            </a:r>
            <a:r>
              <a:rPr lang="en-US" sz="2800" dirty="0"/>
              <a:t> Indirect Rate and Project Administrative Costs</a:t>
            </a:r>
          </a:p>
          <a:p>
            <a:pPr marL="457200" indent="-457200">
              <a:buClrTx/>
              <a:buFont typeface="Courier New"/>
              <a:buChar char="o"/>
            </a:pPr>
            <a:r>
              <a:rPr lang="en-US" sz="2800" dirty="0"/>
              <a:t>Additional Tips &amp; Resources</a:t>
            </a:r>
          </a:p>
          <a:p>
            <a:pPr marL="457200" indent="-457200">
              <a:buClrTx/>
              <a:buFont typeface="Courier New"/>
              <a:buChar char="o"/>
            </a:pPr>
            <a:r>
              <a:rPr lang="en-US" sz="2800" dirty="0"/>
              <a:t>Wrap-up and Evaluations</a:t>
            </a:r>
          </a:p>
          <a:p>
            <a:pPr marL="0" indent="0">
              <a:buClrTx/>
              <a:buNone/>
            </a:pPr>
            <a:r>
              <a:rPr lang="en-US" sz="1800" dirty="0"/>
              <a:t> </a:t>
            </a:r>
          </a:p>
          <a:p>
            <a:pPr marL="0" indent="0">
              <a:buNone/>
            </a:pPr>
            <a:endParaRPr lang="en-US" sz="1800" dirty="0"/>
          </a:p>
        </p:txBody>
      </p:sp>
      <p:sp>
        <p:nvSpPr>
          <p:cNvPr id="5" name="Slide Number Placeholder 4"/>
          <p:cNvSpPr>
            <a:spLocks noGrp="1"/>
          </p:cNvSpPr>
          <p:nvPr>
            <p:ph type="sldNum" sz="quarter" idx="12"/>
          </p:nvPr>
        </p:nvSpPr>
        <p:spPr>
          <a:xfrm>
            <a:off x="9900458" y="6459785"/>
            <a:ext cx="1312025" cy="365125"/>
          </a:xfrm>
        </p:spPr>
        <p:txBody>
          <a:bodyPr>
            <a:normAutofit/>
          </a:bodyPr>
          <a:lstStyle/>
          <a:p>
            <a:pPr>
              <a:spcAft>
                <a:spcPts val="600"/>
              </a:spcAft>
            </a:pPr>
            <a:r>
              <a:rPr lang="en-US">
                <a:solidFill>
                  <a:schemeClr val="tx1">
                    <a:lumMod val="65000"/>
                    <a:lumOff val="35000"/>
                  </a:schemeClr>
                </a:solidFill>
              </a:rPr>
              <a:t>2</a:t>
            </a:r>
          </a:p>
        </p:txBody>
      </p:sp>
    </p:spTree>
    <p:extLst>
      <p:ext uri="{BB962C8B-B14F-4D97-AF65-F5344CB8AC3E}">
        <p14:creationId xmlns:p14="http://schemas.microsoft.com/office/powerpoint/2010/main" val="3470002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CFC9789-57F4-4B9C-ABAA-6F7C8BADC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B54F538-07DE-4652-B506-5D16E3EBB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03D56195-A6AC-4958-8B87-F7D009353E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286603"/>
            <a:ext cx="10058400" cy="1450757"/>
          </a:xfrm>
        </p:spPr>
        <p:txBody>
          <a:bodyPr vert="horz" lIns="91440" tIns="45720" rIns="91440" bIns="45720" rtlCol="0" anchor="b">
            <a:normAutofit/>
          </a:bodyPr>
          <a:lstStyle/>
          <a:p>
            <a:r>
              <a:rPr lang="en-US"/>
              <a:t>Ineligible Costs </a:t>
            </a:r>
            <a:r>
              <a:rPr lang="en-US" dirty="0"/>
              <a:t>– Supportive Services</a:t>
            </a:r>
          </a:p>
        </p:txBody>
      </p:sp>
      <p:sp>
        <p:nvSpPr>
          <p:cNvPr id="3" name="Content Placeholder 2"/>
          <p:cNvSpPr>
            <a:spLocks noGrp="1"/>
          </p:cNvSpPr>
          <p:nvPr>
            <p:ph sz="half" idx="1"/>
          </p:nvPr>
        </p:nvSpPr>
        <p:spPr>
          <a:xfrm>
            <a:off x="1097279" y="1845734"/>
            <a:ext cx="6454987" cy="4023360"/>
          </a:xfrm>
        </p:spPr>
        <p:txBody>
          <a:bodyPr vert="horz" lIns="0" tIns="45720" rIns="0" bIns="45720" rtlCol="0">
            <a:normAutofit/>
          </a:bodyPr>
          <a:lstStyle/>
          <a:p>
            <a:pPr marL="341313" indent="-282575">
              <a:buFont typeface="Calibri" panose="020F0502020204030204" pitchFamily="34" charset="0"/>
              <a:buChar char="•"/>
            </a:pPr>
            <a:r>
              <a:rPr lang="en-US" dirty="0"/>
              <a:t>Costs not included in your approved budget</a:t>
            </a:r>
          </a:p>
          <a:p>
            <a:pPr marL="341313" indent="-282575">
              <a:buFont typeface="Calibri" panose="020F0502020204030204" pitchFamily="34" charset="0"/>
              <a:buChar char="•"/>
            </a:pPr>
            <a:r>
              <a:rPr lang="en-US" dirty="0"/>
              <a:t>Staff training and the costs of obtaining professional licenses or certifications - training on the </a:t>
            </a:r>
            <a:r>
              <a:rPr lang="en-US" dirty="0" err="1"/>
              <a:t>CoC</a:t>
            </a:r>
            <a:r>
              <a:rPr lang="en-US" dirty="0"/>
              <a:t> Program only is an eligible cost under project administration.</a:t>
            </a:r>
          </a:p>
          <a:p>
            <a:pPr marL="341313" indent="-282575">
              <a:buFont typeface="Calibri" panose="020F0502020204030204" pitchFamily="34" charset="0"/>
              <a:buChar char="•"/>
            </a:pPr>
            <a:r>
              <a:rPr lang="en-US" dirty="0"/>
              <a:t>Gift Cards </a:t>
            </a:r>
          </a:p>
          <a:p>
            <a:pPr marL="341313" indent="-282575">
              <a:buFont typeface="Calibri" panose="020F0502020204030204" pitchFamily="34" charset="0"/>
              <a:buChar char="•"/>
            </a:pPr>
            <a:r>
              <a:rPr lang="en-US" dirty="0"/>
              <a:t>Car repairs or maintenance on behalf of participant:</a:t>
            </a:r>
          </a:p>
          <a:p>
            <a:pPr marL="679450" indent="-342900">
              <a:buFont typeface="Wingdings" pitchFamily="2" charset="2"/>
              <a:buChar char="ü"/>
            </a:pPr>
            <a:r>
              <a:rPr lang="en-US" dirty="0"/>
              <a:t>if public transportation is insufficient in the area</a:t>
            </a:r>
          </a:p>
          <a:p>
            <a:pPr marL="632333" lvl="1" indent="-339725">
              <a:buFont typeface="Wingdings" pitchFamily="2" charset="2"/>
              <a:buChar char="ü"/>
            </a:pPr>
            <a:r>
              <a:rPr lang="en-US" dirty="0"/>
              <a:t> may not exceed 10% of Blue Book value</a:t>
            </a:r>
          </a:p>
          <a:p>
            <a:pPr marL="339725" indent="-339725">
              <a:buFont typeface="Calibri" panose="020F0502020204030204" pitchFamily="34" charset="0"/>
              <a:buChar char="ü"/>
            </a:pPr>
            <a:endParaRPr lang="en-US" dirty="0"/>
          </a:p>
          <a:p>
            <a:pPr lvl="0"/>
            <a:endParaRPr lang="en-US" u="sng" dirty="0"/>
          </a:p>
          <a:p>
            <a:endParaRPr lang="en-US" dirty="0"/>
          </a:p>
        </p:txBody>
      </p:sp>
      <p:pic>
        <p:nvPicPr>
          <p:cNvPr id="6" name="Content Placeholder 5"/>
          <p:cNvPicPr>
            <a:picLocks noGrp="1" noChangeAspect="1"/>
          </p:cNvPicPr>
          <p:nvPr>
            <p:ph sz="half" idx="2"/>
          </p:nvPr>
        </p:nvPicPr>
        <p:blipFill rotWithShape="1">
          <a:blip r:embed="rId3"/>
          <a:srcRect l="2341" r="3079"/>
          <a:stretch/>
        </p:blipFill>
        <p:spPr>
          <a:xfrm>
            <a:off x="8020570" y="2635448"/>
            <a:ext cx="3135109" cy="2032751"/>
          </a:xfrm>
          <a:prstGeom prst="rect">
            <a:avLst/>
          </a:prstGeom>
        </p:spPr>
      </p:pic>
      <p:sp>
        <p:nvSpPr>
          <p:cNvPr id="4" name="Slide Number Placeholder 3"/>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4FAB73BC-B049-4115-A692-8D63A059BFB8}" type="slidenum">
              <a:rPr lang="en-US" smtClean="0"/>
              <a:pPr defTabSz="914400">
                <a:spcAft>
                  <a:spcPts val="600"/>
                </a:spcAft>
              </a:pPr>
              <a:t>20</a:t>
            </a:fld>
            <a:endParaRPr lang="en-US"/>
          </a:p>
        </p:txBody>
      </p:sp>
    </p:spTree>
    <p:extLst>
      <p:ext uri="{BB962C8B-B14F-4D97-AF65-F5344CB8AC3E}">
        <p14:creationId xmlns:p14="http://schemas.microsoft.com/office/powerpoint/2010/main" val="2884283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65848-BF80-744C-A05F-0F6C8FDB082B}"/>
              </a:ext>
            </a:extLst>
          </p:cNvPr>
          <p:cNvSpPr>
            <a:spLocks noGrp="1"/>
          </p:cNvSpPr>
          <p:nvPr>
            <p:ph type="title"/>
          </p:nvPr>
        </p:nvSpPr>
        <p:spPr/>
        <p:txBody>
          <a:bodyPr/>
          <a:lstStyle/>
          <a:p>
            <a:r>
              <a:rPr lang="en-US" dirty="0"/>
              <a:t>Participant Stipends</a:t>
            </a:r>
          </a:p>
        </p:txBody>
      </p:sp>
      <p:sp>
        <p:nvSpPr>
          <p:cNvPr id="5" name="Content Placeholder 4">
            <a:extLst>
              <a:ext uri="{FF2B5EF4-FFF2-40B4-BE49-F238E27FC236}">
                <a16:creationId xmlns:a16="http://schemas.microsoft.com/office/drawing/2014/main" id="{043649B8-96A2-E14A-9C04-8BA95C93E14A}"/>
              </a:ext>
            </a:extLst>
          </p:cNvPr>
          <p:cNvSpPr>
            <a:spLocks noGrp="1"/>
          </p:cNvSpPr>
          <p:nvPr>
            <p:ph sz="half" idx="1"/>
          </p:nvPr>
        </p:nvSpPr>
        <p:spPr>
          <a:xfrm>
            <a:off x="1097278" y="1845733"/>
            <a:ext cx="10058399" cy="4473423"/>
          </a:xfrm>
        </p:spPr>
        <p:txBody>
          <a:bodyPr>
            <a:normAutofit lnSpcReduction="10000"/>
          </a:bodyPr>
          <a:lstStyle/>
          <a:p>
            <a:pPr marL="357188" indent="-357188">
              <a:buFont typeface="Arial" panose="020B0604020202020204" pitchFamily="34" charset="0"/>
              <a:buChar char="•"/>
            </a:pPr>
            <a:r>
              <a:rPr lang="en-US" sz="2400" dirty="0"/>
              <a:t>YHDP project recipients/subrecipients may pay youth stipends in any appropriate form (e.g., cash, check, gift card). If paying by cash or gift card document why necessary and reasonable.</a:t>
            </a:r>
          </a:p>
          <a:p>
            <a:pPr marL="357188" indent="-357188">
              <a:buFont typeface="Arial" panose="020B0604020202020204" pitchFamily="34" charset="0"/>
              <a:buChar char="•"/>
            </a:pPr>
            <a:r>
              <a:rPr lang="en-US" sz="2400" dirty="0"/>
              <a:t>For all projects stipends are eligible under the Project Administration line item if participants are supporting project monitoring and evaluation activities:</a:t>
            </a:r>
          </a:p>
          <a:p>
            <a:pPr marL="649796" lvl="1" indent="-357188">
              <a:buFont typeface="Arial" panose="020B0604020202020204" pitchFamily="34" charset="0"/>
              <a:buChar char="•"/>
            </a:pPr>
            <a:r>
              <a:rPr lang="en-US" sz="2000" dirty="0"/>
              <a:t>Monitoring progress and compliance with program requirements</a:t>
            </a:r>
          </a:p>
          <a:p>
            <a:pPr marL="649796" lvl="1" indent="-357188">
              <a:buFont typeface="Arial" panose="020B0604020202020204" pitchFamily="34" charset="0"/>
              <a:buChar char="•"/>
            </a:pPr>
            <a:r>
              <a:rPr lang="en-US" sz="2000" dirty="0"/>
              <a:t>Evaluating program results against stated objectives</a:t>
            </a:r>
          </a:p>
          <a:p>
            <a:pPr marL="357188" indent="-357188">
              <a:buFont typeface="Arial" panose="020B0604020202020204" pitchFamily="34" charset="0"/>
              <a:buChar char="•"/>
            </a:pPr>
            <a:r>
              <a:rPr lang="en-US" sz="2400" dirty="0"/>
              <a:t>Recipients/subrecipients may also hire participants to perform eligible activities. </a:t>
            </a:r>
          </a:p>
          <a:p>
            <a:pPr marL="649796" lvl="1" indent="-357188">
              <a:buFont typeface="Arial" panose="020B0604020202020204" pitchFamily="34" charset="0"/>
              <a:buChar char="•"/>
            </a:pPr>
            <a:r>
              <a:rPr lang="en-US" sz="2000" dirty="0"/>
              <a:t>Eligible on the appropriate line item (e.g., employment support is a Supportive Service cost, HMIS data entry is an HMIS cost, project evaluation is and Admin cost)</a:t>
            </a:r>
          </a:p>
          <a:p>
            <a:pPr marL="649796" lvl="1" indent="-357188">
              <a:buFont typeface="Arial" panose="020B0604020202020204" pitchFamily="34" charset="0"/>
              <a:buChar char="•"/>
            </a:pPr>
            <a:r>
              <a:rPr lang="en-US" sz="2000" dirty="0"/>
              <a:t>Must follow the usual HUD requirements</a:t>
            </a:r>
            <a:r>
              <a:rPr lang="en-US" sz="2000" dirty="0">
                <a:sym typeface="Wingdings" pitchFamily="2" charset="2"/>
              </a:rPr>
              <a:t> (e.g., cost must be reasonable, budgeted and documented)</a:t>
            </a:r>
          </a:p>
        </p:txBody>
      </p:sp>
      <p:pic>
        <p:nvPicPr>
          <p:cNvPr id="7" name="Content Placeholder 6">
            <a:extLst>
              <a:ext uri="{FF2B5EF4-FFF2-40B4-BE49-F238E27FC236}">
                <a16:creationId xmlns:a16="http://schemas.microsoft.com/office/drawing/2014/main" id="{6D4AFF9E-AFDE-2B4C-8A73-233B0459C213}"/>
              </a:ext>
            </a:extLst>
          </p:cNvPr>
          <p:cNvPicPr>
            <a:picLocks noGrp="1" noChangeAspect="1"/>
          </p:cNvPicPr>
          <p:nvPr>
            <p:ph sz="half" idx="2"/>
          </p:nvPr>
        </p:nvPicPr>
        <p:blipFill>
          <a:blip r:embed="rId2"/>
          <a:stretch>
            <a:fillRect/>
          </a:stretch>
        </p:blipFill>
        <p:spPr>
          <a:xfrm>
            <a:off x="9855186" y="204964"/>
            <a:ext cx="2001044" cy="1450757"/>
          </a:xfrm>
          <a:prstGeom prst="rect">
            <a:avLst/>
          </a:prstGeom>
        </p:spPr>
      </p:pic>
      <p:sp>
        <p:nvSpPr>
          <p:cNvPr id="4" name="Slide Number Placeholder 3">
            <a:extLst>
              <a:ext uri="{FF2B5EF4-FFF2-40B4-BE49-F238E27FC236}">
                <a16:creationId xmlns:a16="http://schemas.microsoft.com/office/drawing/2014/main" id="{30A81E69-5DCE-7F4E-9C78-E6300561F2F8}"/>
              </a:ext>
            </a:extLst>
          </p:cNvPr>
          <p:cNvSpPr>
            <a:spLocks noGrp="1"/>
          </p:cNvSpPr>
          <p:nvPr>
            <p:ph type="sldNum" sz="quarter" idx="12"/>
          </p:nvPr>
        </p:nvSpPr>
        <p:spPr/>
        <p:txBody>
          <a:bodyPr/>
          <a:lstStyle/>
          <a:p>
            <a:fld id="{4FAB73BC-B049-4115-A692-8D63A059BFB8}" type="slidenum">
              <a:rPr lang="en-US" smtClean="0"/>
              <a:pPr/>
              <a:t>21</a:t>
            </a:fld>
            <a:endParaRPr lang="en-US" dirty="0"/>
          </a:p>
        </p:txBody>
      </p:sp>
    </p:spTree>
    <p:extLst>
      <p:ext uri="{BB962C8B-B14F-4D97-AF65-F5344CB8AC3E}">
        <p14:creationId xmlns:p14="http://schemas.microsoft.com/office/powerpoint/2010/main" val="566801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dirty="0"/>
              <a:t>Eligible Costs – Supportive Services</a:t>
            </a:r>
          </a:p>
        </p:txBody>
      </p:sp>
      <p:pic>
        <p:nvPicPr>
          <p:cNvPr id="7" name="Picture 6" descr="A picture containing person, outdoor, woman, building&#10;&#10;Description automatically generated">
            <a:extLst>
              <a:ext uri="{FF2B5EF4-FFF2-40B4-BE49-F238E27FC236}">
                <a16:creationId xmlns:a16="http://schemas.microsoft.com/office/drawing/2014/main" id="{03EF43CF-5222-A640-9A98-D9E2B166A337}"/>
              </a:ext>
            </a:extLst>
          </p:cNvPr>
          <p:cNvPicPr>
            <a:picLocks noChangeAspect="1"/>
          </p:cNvPicPr>
          <p:nvPr/>
        </p:nvPicPr>
        <p:blipFill>
          <a:blip r:embed="rId3"/>
          <a:stretch>
            <a:fillRect/>
          </a:stretch>
        </p:blipFill>
        <p:spPr>
          <a:xfrm>
            <a:off x="1076432" y="2680769"/>
            <a:ext cx="3094997" cy="1942110"/>
          </a:xfrm>
          <a:prstGeom prst="rect">
            <a:avLst/>
          </a:prstGeom>
        </p:spPr>
      </p:pic>
      <p:sp>
        <p:nvSpPr>
          <p:cNvPr id="3" name="Content Placeholder 2"/>
          <p:cNvSpPr>
            <a:spLocks noGrp="1"/>
          </p:cNvSpPr>
          <p:nvPr>
            <p:ph idx="1"/>
          </p:nvPr>
        </p:nvSpPr>
        <p:spPr>
          <a:xfrm>
            <a:off x="4639733" y="1845734"/>
            <a:ext cx="6515947" cy="4422986"/>
          </a:xfrm>
        </p:spPr>
        <p:txBody>
          <a:bodyPr>
            <a:normAutofit/>
          </a:bodyPr>
          <a:lstStyle/>
          <a:p>
            <a:r>
              <a:rPr lang="en-US" dirty="0"/>
              <a:t>If the supportive services are provided in a facility not contained in a housing structure, the costs of day-to-day operation of the service facility are eligible:</a:t>
            </a:r>
          </a:p>
          <a:p>
            <a:pPr>
              <a:buFont typeface="Wingdings" charset="2"/>
              <a:buChar char="ü"/>
            </a:pPr>
            <a:r>
              <a:rPr lang="en-US" dirty="0"/>
              <a:t>maintenance &amp; repair</a:t>
            </a:r>
          </a:p>
          <a:p>
            <a:pPr>
              <a:buFont typeface="Wingdings" charset="2"/>
              <a:buChar char="ü"/>
            </a:pPr>
            <a:r>
              <a:rPr lang="en-US" dirty="0"/>
              <a:t>building security</a:t>
            </a:r>
          </a:p>
          <a:p>
            <a:pPr>
              <a:buFont typeface="Wingdings" charset="2"/>
              <a:buChar char="ü"/>
            </a:pPr>
            <a:r>
              <a:rPr lang="en-US" dirty="0"/>
              <a:t>furniture</a:t>
            </a:r>
          </a:p>
          <a:p>
            <a:pPr>
              <a:buFont typeface="Wingdings" charset="2"/>
              <a:buChar char="ü"/>
            </a:pPr>
            <a:r>
              <a:rPr lang="en-US" dirty="0"/>
              <a:t>utilities</a:t>
            </a:r>
          </a:p>
          <a:p>
            <a:pPr>
              <a:buFont typeface="Wingdings" charset="2"/>
              <a:buChar char="ü"/>
            </a:pPr>
            <a:r>
              <a:rPr lang="en-US" dirty="0"/>
              <a:t>equipment </a:t>
            </a:r>
          </a:p>
          <a:p>
            <a:r>
              <a:rPr lang="en-US" dirty="0"/>
              <a:t>If supportive services are provided directly by recipient/subrecipient, salary and benefits or supplies and materials for providing supportive services  are eligible.</a:t>
            </a:r>
          </a:p>
          <a:p>
            <a:endParaRPr lang="en-US" sz="1700" dirty="0"/>
          </a:p>
          <a:p>
            <a:endParaRPr lang="en-US" sz="1700" dirty="0"/>
          </a:p>
        </p:txBody>
      </p:sp>
      <p:sp>
        <p:nvSpPr>
          <p:cNvPr id="4" name="Slide Number Placeholder 3"/>
          <p:cNvSpPr>
            <a:spLocks noGrp="1"/>
          </p:cNvSpPr>
          <p:nvPr>
            <p:ph type="sldNum" sz="quarter" idx="12"/>
          </p:nvPr>
        </p:nvSpPr>
        <p:spPr>
          <a:xfrm>
            <a:off x="9900458" y="6459785"/>
            <a:ext cx="1312025" cy="365125"/>
          </a:xfrm>
        </p:spPr>
        <p:txBody>
          <a:bodyPr>
            <a:normAutofit/>
          </a:bodyPr>
          <a:lstStyle/>
          <a:p>
            <a:pPr>
              <a:spcAft>
                <a:spcPts val="600"/>
              </a:spcAft>
            </a:pPr>
            <a:fld id="{4FAB73BC-B049-4115-A692-8D63A059BFB8}" type="slidenum">
              <a:rPr lang="en-US" smtClean="0"/>
              <a:pPr>
                <a:spcAft>
                  <a:spcPts val="600"/>
                </a:spcAft>
              </a:pPr>
              <a:t>22</a:t>
            </a:fld>
            <a:endParaRPr lang="en-US"/>
          </a:p>
        </p:txBody>
      </p:sp>
    </p:spTree>
    <p:extLst>
      <p:ext uri="{BB962C8B-B14F-4D97-AF65-F5344CB8AC3E}">
        <p14:creationId xmlns:p14="http://schemas.microsoft.com/office/powerpoint/2010/main" val="2627840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7BEFB-6372-4B46-8598-80CC199925E3}"/>
              </a:ext>
            </a:extLst>
          </p:cNvPr>
          <p:cNvSpPr>
            <a:spLocks noGrp="1"/>
          </p:cNvSpPr>
          <p:nvPr>
            <p:ph type="title"/>
          </p:nvPr>
        </p:nvSpPr>
        <p:spPr/>
        <p:txBody>
          <a:bodyPr vert="horz" lIns="91440" tIns="45720" rIns="91440" bIns="45720" rtlCol="0" anchor="b">
            <a:normAutofit/>
          </a:bodyPr>
          <a:lstStyle/>
          <a:p>
            <a:r>
              <a:rPr lang="en-US" dirty="0"/>
              <a:t>How can we pay for furniture?</a:t>
            </a:r>
          </a:p>
        </p:txBody>
      </p:sp>
      <p:sp>
        <p:nvSpPr>
          <p:cNvPr id="14" name="Content Placeholder 13">
            <a:extLst>
              <a:ext uri="{FF2B5EF4-FFF2-40B4-BE49-F238E27FC236}">
                <a16:creationId xmlns:a16="http://schemas.microsoft.com/office/drawing/2014/main" id="{1F8265BB-D0AA-874B-9740-577F6385E845}"/>
              </a:ext>
            </a:extLst>
          </p:cNvPr>
          <p:cNvSpPr>
            <a:spLocks noGrp="1"/>
          </p:cNvSpPr>
          <p:nvPr>
            <p:ph sz="half" idx="1"/>
          </p:nvPr>
        </p:nvSpPr>
        <p:spPr>
          <a:xfrm>
            <a:off x="1097279" y="1845734"/>
            <a:ext cx="3025016" cy="4023360"/>
          </a:xfrm>
        </p:spPr>
        <p:txBody>
          <a:bodyPr/>
          <a:lstStyle/>
          <a:p>
            <a:r>
              <a:rPr lang="en-US" dirty="0"/>
              <a:t> </a:t>
            </a:r>
          </a:p>
        </p:txBody>
      </p:sp>
      <p:sp>
        <p:nvSpPr>
          <p:cNvPr id="16" name="Content Placeholder 15">
            <a:extLst>
              <a:ext uri="{FF2B5EF4-FFF2-40B4-BE49-F238E27FC236}">
                <a16:creationId xmlns:a16="http://schemas.microsoft.com/office/drawing/2014/main" id="{C4B86FD3-724B-7C45-878A-3175BAEF1719}"/>
              </a:ext>
            </a:extLst>
          </p:cNvPr>
          <p:cNvSpPr>
            <a:spLocks noGrp="1"/>
          </p:cNvSpPr>
          <p:nvPr>
            <p:ph sz="half" idx="2"/>
          </p:nvPr>
        </p:nvSpPr>
        <p:spPr>
          <a:xfrm>
            <a:off x="4122295" y="1845735"/>
            <a:ext cx="7033385" cy="4023360"/>
          </a:xfrm>
        </p:spPr>
        <p:txBody>
          <a:bodyPr/>
          <a:lstStyle/>
          <a:p>
            <a:r>
              <a:rPr lang="en-US" dirty="0"/>
              <a:t>Furniture for participant units is eligible under:</a:t>
            </a:r>
          </a:p>
          <a:p>
            <a:pPr marL="342900" indent="-284163">
              <a:buFont typeface="Arial" panose="020B0604020202020204" pitchFamily="34" charset="0"/>
              <a:buChar char="•"/>
            </a:pPr>
            <a:r>
              <a:rPr lang="en-US" dirty="0"/>
              <a:t>Operating</a:t>
            </a:r>
          </a:p>
          <a:p>
            <a:pPr marL="342900" indent="-284163">
              <a:buFont typeface="Arial" panose="020B0604020202020204" pitchFamily="34" charset="0"/>
              <a:buChar char="•"/>
            </a:pPr>
            <a:r>
              <a:rPr lang="en-US" dirty="0"/>
              <a:t>Cash or in-kind match</a:t>
            </a:r>
          </a:p>
          <a:p>
            <a:pPr marL="58737" indent="0">
              <a:buNone/>
            </a:pPr>
            <a:r>
              <a:rPr lang="en-US" dirty="0"/>
              <a:t>Furniture for staff offices is eligible under:</a:t>
            </a:r>
          </a:p>
          <a:p>
            <a:pPr marL="401637" indent="-342900">
              <a:buFont typeface="Arial" panose="020B0604020202020204" pitchFamily="34" charset="0"/>
              <a:buChar char="•"/>
            </a:pPr>
            <a:r>
              <a:rPr lang="en-US" dirty="0"/>
              <a:t>Supportive services - if in a supportive services facility</a:t>
            </a:r>
          </a:p>
          <a:p>
            <a:pPr marL="401637" indent="-342900">
              <a:buFont typeface="Arial" panose="020B0604020202020204" pitchFamily="34" charset="0"/>
              <a:buChar char="•"/>
            </a:pPr>
            <a:r>
              <a:rPr lang="en-US" dirty="0"/>
              <a:t>Operating</a:t>
            </a:r>
          </a:p>
          <a:p>
            <a:pPr marL="401637" indent="-342900">
              <a:buFont typeface="Arial" panose="020B0604020202020204" pitchFamily="34" charset="0"/>
              <a:buChar char="•"/>
            </a:pPr>
            <a:r>
              <a:rPr lang="en-US" dirty="0"/>
              <a:t>Indirect</a:t>
            </a:r>
          </a:p>
          <a:p>
            <a:pPr marL="401637" indent="-342900">
              <a:buFont typeface="Arial" panose="020B0604020202020204" pitchFamily="34" charset="0"/>
              <a:buChar char="•"/>
            </a:pPr>
            <a:r>
              <a:rPr lang="en-US" dirty="0"/>
              <a:t>Cash or in-kind match</a:t>
            </a:r>
          </a:p>
          <a:p>
            <a:pPr marL="58737" indent="0">
              <a:buNone/>
            </a:pPr>
            <a:endParaRPr lang="en-US" dirty="0"/>
          </a:p>
          <a:p>
            <a:pPr marL="58737" indent="0">
              <a:buNone/>
            </a:pPr>
            <a:endParaRPr lang="en-US" dirty="0"/>
          </a:p>
        </p:txBody>
      </p:sp>
      <p:sp>
        <p:nvSpPr>
          <p:cNvPr id="4" name="Slide Number Placeholder 3">
            <a:extLst>
              <a:ext uri="{FF2B5EF4-FFF2-40B4-BE49-F238E27FC236}">
                <a16:creationId xmlns:a16="http://schemas.microsoft.com/office/drawing/2014/main" id="{48E6B8C3-49BB-3142-AA95-7DE97309A67E}"/>
              </a:ext>
            </a:extLst>
          </p:cNvPr>
          <p:cNvSpPr>
            <a:spLocks noGrp="1"/>
          </p:cNvSpPr>
          <p:nvPr>
            <p:ph type="sldNum" sz="quarter" idx="12"/>
          </p:nvPr>
        </p:nvSpPr>
        <p:spPr/>
        <p:txBody>
          <a:bodyPr vert="horz" lIns="91440" tIns="45720" rIns="91440" bIns="45720" rtlCol="0" anchor="ctr">
            <a:normAutofit/>
          </a:bodyPr>
          <a:lstStyle/>
          <a:p>
            <a:pPr>
              <a:spcAft>
                <a:spcPts val="600"/>
              </a:spcAft>
            </a:pPr>
            <a:fld id="{4FAB73BC-B049-4115-A692-8D63A059BFB8}" type="slidenum">
              <a:rPr lang="en-US" smtClean="0"/>
              <a:pPr>
                <a:spcAft>
                  <a:spcPts val="600"/>
                </a:spcAft>
              </a:pPr>
              <a:t>23</a:t>
            </a:fld>
            <a:endParaRPr lang="en-US"/>
          </a:p>
        </p:txBody>
      </p:sp>
      <p:pic>
        <p:nvPicPr>
          <p:cNvPr id="8" name="Picture 7">
            <a:extLst>
              <a:ext uri="{FF2B5EF4-FFF2-40B4-BE49-F238E27FC236}">
                <a16:creationId xmlns:a16="http://schemas.microsoft.com/office/drawing/2014/main" id="{3135D4E3-5635-154A-B516-8494D04F44E9}"/>
              </a:ext>
            </a:extLst>
          </p:cNvPr>
          <p:cNvPicPr>
            <a:picLocks noChangeAspect="1"/>
          </p:cNvPicPr>
          <p:nvPr/>
        </p:nvPicPr>
        <p:blipFill rotWithShape="1">
          <a:blip r:embed="rId3"/>
          <a:srcRect l="29679" r="23162" b="-2"/>
          <a:stretch/>
        </p:blipFill>
        <p:spPr>
          <a:xfrm>
            <a:off x="1124263" y="1845734"/>
            <a:ext cx="1692511" cy="2472468"/>
          </a:xfrm>
          <a:prstGeom prst="rect">
            <a:avLst/>
          </a:prstGeom>
        </p:spPr>
      </p:pic>
      <p:pic>
        <p:nvPicPr>
          <p:cNvPr id="12" name="Picture 11">
            <a:extLst>
              <a:ext uri="{FF2B5EF4-FFF2-40B4-BE49-F238E27FC236}">
                <a16:creationId xmlns:a16="http://schemas.microsoft.com/office/drawing/2014/main" id="{E6F0CEB6-144D-BA49-BA27-5A5868A86829}"/>
              </a:ext>
            </a:extLst>
          </p:cNvPr>
          <p:cNvPicPr>
            <a:picLocks noChangeAspect="1"/>
          </p:cNvPicPr>
          <p:nvPr/>
        </p:nvPicPr>
        <p:blipFill>
          <a:blip r:embed="rId4"/>
          <a:stretch>
            <a:fillRect/>
          </a:stretch>
        </p:blipFill>
        <p:spPr>
          <a:xfrm>
            <a:off x="2288187" y="4426090"/>
            <a:ext cx="1719494" cy="1719494"/>
          </a:xfrm>
          <a:prstGeom prst="rect">
            <a:avLst/>
          </a:prstGeom>
        </p:spPr>
      </p:pic>
    </p:spTree>
    <p:extLst>
      <p:ext uri="{BB962C8B-B14F-4D97-AF65-F5344CB8AC3E}">
        <p14:creationId xmlns:p14="http://schemas.microsoft.com/office/powerpoint/2010/main" val="1830966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4045D-2CBD-3741-903F-768BFB99605C}"/>
              </a:ext>
            </a:extLst>
          </p:cNvPr>
          <p:cNvSpPr>
            <a:spLocks noGrp="1"/>
          </p:cNvSpPr>
          <p:nvPr>
            <p:ph type="title"/>
          </p:nvPr>
        </p:nvSpPr>
        <p:spPr>
          <a:xfrm>
            <a:off x="1097280" y="286607"/>
            <a:ext cx="10058400" cy="1450757"/>
          </a:xfrm>
        </p:spPr>
        <p:txBody>
          <a:bodyPr/>
          <a:lstStyle/>
          <a:p>
            <a:r>
              <a:rPr lang="en-US"/>
              <a:t>How can we pay for household supplies?</a:t>
            </a:r>
            <a:endParaRPr lang="en-US" dirty="0"/>
          </a:p>
        </p:txBody>
      </p:sp>
      <p:sp>
        <p:nvSpPr>
          <p:cNvPr id="3" name="Content Placeholder 2">
            <a:extLst>
              <a:ext uri="{FF2B5EF4-FFF2-40B4-BE49-F238E27FC236}">
                <a16:creationId xmlns:a16="http://schemas.microsoft.com/office/drawing/2014/main" id="{940B5AE8-6C99-1347-905B-3D15D912E4CB}"/>
              </a:ext>
            </a:extLst>
          </p:cNvPr>
          <p:cNvSpPr>
            <a:spLocks noGrp="1"/>
          </p:cNvSpPr>
          <p:nvPr>
            <p:ph sz="half" idx="1"/>
          </p:nvPr>
        </p:nvSpPr>
        <p:spPr>
          <a:xfrm>
            <a:off x="1097279" y="1845734"/>
            <a:ext cx="7546962" cy="4345204"/>
          </a:xfrm>
        </p:spPr>
        <p:txBody>
          <a:bodyPr>
            <a:normAutofit/>
          </a:bodyPr>
          <a:lstStyle/>
          <a:p>
            <a:pPr marL="298450" indent="-284163">
              <a:buFont typeface="Arial" panose="020B0604020202020204" pitchFamily="34" charset="0"/>
              <a:buChar char="•"/>
            </a:pPr>
            <a:r>
              <a:rPr lang="en-US" sz="2200" dirty="0"/>
              <a:t>Supplies used to maintain and repair housing units are Operating costs.</a:t>
            </a:r>
          </a:p>
          <a:p>
            <a:pPr marL="342900" indent="-328613">
              <a:buFont typeface="Arial" panose="020B0604020202020204" pitchFamily="34" charset="0"/>
              <a:buChar char="•"/>
            </a:pPr>
            <a:r>
              <a:rPr lang="en-US" sz="2200" dirty="0"/>
              <a:t>If necessary to assist the program participant to function independently in the community, costs of teaching life skills are Supportive Services expenses (life skills training ) </a:t>
            </a:r>
          </a:p>
          <a:p>
            <a:pPr marL="635508" lvl="1" indent="-328613">
              <a:buFont typeface="Courier New" panose="02070309020205020404" pitchFamily="49" charset="0"/>
              <a:buChar char="o"/>
            </a:pPr>
            <a:r>
              <a:rPr lang="en-US" sz="2200" dirty="0"/>
              <a:t>e.g., kitchen wares, linens &amp; cleaning supplies, necessary to teach household management and nutrition.</a:t>
            </a:r>
          </a:p>
          <a:p>
            <a:pPr marL="342900" indent="-328613">
              <a:buFont typeface="Arial" panose="020B0604020202020204" pitchFamily="34" charset="0"/>
              <a:buChar char="•"/>
            </a:pPr>
            <a:r>
              <a:rPr lang="en-US" sz="2200" dirty="0"/>
              <a:t>Costs of activities to engage participants for the purpose of providing immediate support and intervention and identifying potential program participants are eligible Supportive Service expenses (outreach) - includes addressing “urgent physical needs” such as providing blankets and toiletries.</a:t>
            </a:r>
          </a:p>
          <a:p>
            <a:pPr marL="298450" indent="-284163">
              <a:buFont typeface="Arial" panose="020B0604020202020204" pitchFamily="34" charset="0"/>
              <a:buChar char="•"/>
            </a:pPr>
            <a:endParaRPr lang="en-US" dirty="0"/>
          </a:p>
          <a:p>
            <a:pPr marL="298450" indent="-284163">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6" name="Content Placeholder 5">
            <a:extLst>
              <a:ext uri="{FF2B5EF4-FFF2-40B4-BE49-F238E27FC236}">
                <a16:creationId xmlns:a16="http://schemas.microsoft.com/office/drawing/2014/main" id="{05932F69-EC18-A844-89A6-FEB7244A7F3F}"/>
              </a:ext>
            </a:extLst>
          </p:cNvPr>
          <p:cNvPicPr>
            <a:picLocks noGrp="1" noChangeAspect="1"/>
          </p:cNvPicPr>
          <p:nvPr>
            <p:ph sz="half" idx="2"/>
          </p:nvPr>
        </p:nvPicPr>
        <p:blipFill>
          <a:blip r:embed="rId2"/>
          <a:stretch>
            <a:fillRect/>
          </a:stretch>
        </p:blipFill>
        <p:spPr>
          <a:xfrm>
            <a:off x="9031450" y="4131068"/>
            <a:ext cx="1738026" cy="1738026"/>
          </a:xfrm>
          <a:prstGeom prst="rect">
            <a:avLst/>
          </a:prstGeom>
        </p:spPr>
      </p:pic>
      <p:sp>
        <p:nvSpPr>
          <p:cNvPr id="5" name="Slide Number Placeholder 4">
            <a:extLst>
              <a:ext uri="{FF2B5EF4-FFF2-40B4-BE49-F238E27FC236}">
                <a16:creationId xmlns:a16="http://schemas.microsoft.com/office/drawing/2014/main" id="{032DE838-7FA5-0B42-879A-8DE53D09B0E8}"/>
              </a:ext>
            </a:extLst>
          </p:cNvPr>
          <p:cNvSpPr>
            <a:spLocks noGrp="1"/>
          </p:cNvSpPr>
          <p:nvPr>
            <p:ph type="sldNum" sz="quarter" idx="12"/>
          </p:nvPr>
        </p:nvSpPr>
        <p:spPr>
          <a:xfrm>
            <a:off x="9900464" y="6459793"/>
            <a:ext cx="1312025" cy="365125"/>
          </a:xfrm>
        </p:spPr>
        <p:txBody>
          <a:bodyPr/>
          <a:lstStyle/>
          <a:p>
            <a:fld id="{4FAB73BC-B049-4115-A692-8D63A059BFB8}" type="slidenum">
              <a:rPr lang="en-US" smtClean="0"/>
              <a:pPr/>
              <a:t>24</a:t>
            </a:fld>
            <a:endParaRPr lang="en-US" dirty="0"/>
          </a:p>
        </p:txBody>
      </p:sp>
      <p:pic>
        <p:nvPicPr>
          <p:cNvPr id="7" name="Picture 6">
            <a:extLst>
              <a:ext uri="{FF2B5EF4-FFF2-40B4-BE49-F238E27FC236}">
                <a16:creationId xmlns:a16="http://schemas.microsoft.com/office/drawing/2014/main" id="{FD01490B-55C6-7C44-AFCF-F944E513B9E2}"/>
              </a:ext>
            </a:extLst>
          </p:cNvPr>
          <p:cNvPicPr>
            <a:picLocks noChangeAspect="1"/>
          </p:cNvPicPr>
          <p:nvPr/>
        </p:nvPicPr>
        <p:blipFill>
          <a:blip r:embed="rId3"/>
          <a:stretch>
            <a:fillRect/>
          </a:stretch>
        </p:blipFill>
        <p:spPr>
          <a:xfrm>
            <a:off x="8644241" y="2188564"/>
            <a:ext cx="2512445" cy="1668850"/>
          </a:xfrm>
          <a:prstGeom prst="rect">
            <a:avLst/>
          </a:prstGeom>
        </p:spPr>
      </p:pic>
    </p:spTree>
    <p:extLst>
      <p:ext uri="{BB962C8B-B14F-4D97-AF65-F5344CB8AC3E}">
        <p14:creationId xmlns:p14="http://schemas.microsoft.com/office/powerpoint/2010/main" val="387831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8247643-37AB-47DE-B7BD-7A64FEB13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AEBC3119-F8E7-4266-91B8-7A1E808B4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57D15890-6502-4FAA-AB03-AFAC88EE29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C5138816-AF06-47EE-964C-EC93C016D5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9C3E27-E9F4-674B-A352-615C2695B701}"/>
              </a:ext>
            </a:extLst>
          </p:cNvPr>
          <p:cNvSpPr>
            <a:spLocks noGrp="1"/>
          </p:cNvSpPr>
          <p:nvPr>
            <p:ph type="title"/>
          </p:nvPr>
        </p:nvSpPr>
        <p:spPr>
          <a:xfrm>
            <a:off x="4974771" y="634946"/>
            <a:ext cx="6574972" cy="1450757"/>
          </a:xfrm>
        </p:spPr>
        <p:txBody>
          <a:bodyPr vert="horz" lIns="91440" tIns="45720" rIns="91440" bIns="45720" rtlCol="0" anchor="b">
            <a:normAutofit/>
          </a:bodyPr>
          <a:lstStyle/>
          <a:p>
            <a:r>
              <a:rPr lang="en-US" dirty="0"/>
              <a:t>How can we pay for office supplies?</a:t>
            </a:r>
          </a:p>
        </p:txBody>
      </p:sp>
      <p:pic>
        <p:nvPicPr>
          <p:cNvPr id="6" name="Content Placeholder 5" descr="A picture containing stationary, colorful, writing implement, wall&#10;&#10;Description automatically generated">
            <a:extLst>
              <a:ext uri="{FF2B5EF4-FFF2-40B4-BE49-F238E27FC236}">
                <a16:creationId xmlns:a16="http://schemas.microsoft.com/office/drawing/2014/main" id="{65643D51-F486-3843-85B9-570355DB48B7}"/>
              </a:ext>
            </a:extLst>
          </p:cNvPr>
          <p:cNvPicPr>
            <a:picLocks noGrp="1" noChangeAspect="1"/>
          </p:cNvPicPr>
          <p:nvPr>
            <p:ph sz="half" idx="2"/>
          </p:nvPr>
        </p:nvPicPr>
        <p:blipFill rotWithShape="1">
          <a:blip r:embed="rId2"/>
          <a:srcRect r="-1" b="3908"/>
          <a:stretch/>
        </p:blipFill>
        <p:spPr>
          <a:xfrm>
            <a:off x="633999" y="640081"/>
            <a:ext cx="4001315" cy="5314406"/>
          </a:xfrm>
          <a:prstGeom prst="rect">
            <a:avLst/>
          </a:prstGeom>
        </p:spPr>
      </p:pic>
      <p:cxnSp>
        <p:nvCxnSpPr>
          <p:cNvPr id="19" name="Straight Connector 18">
            <a:extLst>
              <a:ext uri="{FF2B5EF4-FFF2-40B4-BE49-F238E27FC236}">
                <a16:creationId xmlns:a16="http://schemas.microsoft.com/office/drawing/2014/main" id="{87ED8B4E-BB7E-447F-A35F-4D3AF6C0A6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D072CC-D463-AE47-919C-402039484818}"/>
              </a:ext>
            </a:extLst>
          </p:cNvPr>
          <p:cNvSpPr>
            <a:spLocks noGrp="1"/>
          </p:cNvSpPr>
          <p:nvPr>
            <p:ph sz="half" idx="1"/>
          </p:nvPr>
        </p:nvSpPr>
        <p:spPr>
          <a:xfrm>
            <a:off x="4974769" y="2198914"/>
            <a:ext cx="6574973" cy="3670180"/>
          </a:xfrm>
        </p:spPr>
        <p:txBody>
          <a:bodyPr vert="horz" lIns="0" tIns="45720" rIns="0" bIns="45720" rtlCol="0">
            <a:normAutofit/>
          </a:bodyPr>
          <a:lstStyle/>
          <a:p>
            <a:pPr marL="461963" indent="-342900">
              <a:buFont typeface="Calibri" panose="020F0502020204030204" pitchFamily="34" charset="0"/>
              <a:buChar char="•"/>
            </a:pPr>
            <a:r>
              <a:rPr lang="en-US" sz="2400" dirty="0"/>
              <a:t>When delivering eligible supportive services, the costs of supplies and materials incurred in directly providing those services to participants are eligible supportive service costs.</a:t>
            </a:r>
          </a:p>
          <a:p>
            <a:pPr marL="461963" indent="-342900">
              <a:buFont typeface="Calibri" panose="020F0502020204030204" pitchFamily="34" charset="0"/>
              <a:buChar char="•"/>
            </a:pPr>
            <a:r>
              <a:rPr lang="en-US" sz="2400" dirty="0"/>
              <a:t>Costs for supplies and materials that cannot be readily assignable to an eligible activity at </a:t>
            </a:r>
            <a:r>
              <a:rPr lang="en-US" sz="2400"/>
              <a:t>the CoC</a:t>
            </a:r>
            <a:r>
              <a:rPr lang="en-US" sz="2400" dirty="0"/>
              <a:t> project (e.g., office supplies for your HR department) are an indirect expense.</a:t>
            </a:r>
          </a:p>
        </p:txBody>
      </p:sp>
      <p:sp>
        <p:nvSpPr>
          <p:cNvPr id="21" name="Rectangle 20">
            <a:extLst>
              <a:ext uri="{FF2B5EF4-FFF2-40B4-BE49-F238E27FC236}">
                <a16:creationId xmlns:a16="http://schemas.microsoft.com/office/drawing/2014/main" id="{10DC0642-5384-4897-BC9B-E85F63D7B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26015513-D3C4-4477-AA12-D8FF240AA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04C20260-A144-8142-949C-ED1621B631B9}"/>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4FAB73BC-B049-4115-A692-8D63A059BFB8}" type="slidenum">
              <a:rPr lang="en-US" smtClean="0"/>
              <a:pPr defTabSz="914400">
                <a:spcAft>
                  <a:spcPts val="600"/>
                </a:spcAft>
              </a:pPr>
              <a:t>25</a:t>
            </a:fld>
            <a:endParaRPr lang="en-US"/>
          </a:p>
        </p:txBody>
      </p:sp>
    </p:spTree>
    <p:extLst>
      <p:ext uri="{BB962C8B-B14F-4D97-AF65-F5344CB8AC3E}">
        <p14:creationId xmlns:p14="http://schemas.microsoft.com/office/powerpoint/2010/main" val="654168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8CF3-6E26-4C96-8181-00EEDDB102FF}"/>
              </a:ext>
            </a:extLst>
          </p:cNvPr>
          <p:cNvSpPr>
            <a:spLocks noGrp="1"/>
          </p:cNvSpPr>
          <p:nvPr>
            <p:ph type="title"/>
          </p:nvPr>
        </p:nvSpPr>
        <p:spPr>
          <a:xfrm>
            <a:off x="1451579" y="804519"/>
            <a:ext cx="9603275" cy="1049235"/>
          </a:xfrm>
        </p:spPr>
        <p:txBody>
          <a:bodyPr>
            <a:normAutofit fontScale="90000"/>
          </a:bodyPr>
          <a:lstStyle/>
          <a:p>
            <a:r>
              <a:rPr lang="en-US"/>
              <a:t>What Are Administrative Costs?</a:t>
            </a:r>
            <a:br>
              <a:rPr lang="en-US"/>
            </a:br>
            <a:r>
              <a:rPr lang="en-US"/>
              <a:t>What Are Indirect Costs?</a:t>
            </a:r>
          </a:p>
        </p:txBody>
      </p:sp>
      <p:graphicFrame>
        <p:nvGraphicFramePr>
          <p:cNvPr id="48" name="Content Placeholder 2">
            <a:extLst>
              <a:ext uri="{FF2B5EF4-FFF2-40B4-BE49-F238E27FC236}">
                <a16:creationId xmlns:a16="http://schemas.microsoft.com/office/drawing/2014/main" id="{774AEFDF-BA97-48C5-8916-755FC30B9A34}"/>
              </a:ext>
            </a:extLst>
          </p:cNvPr>
          <p:cNvGraphicFramePr>
            <a:graphicFrameLocks noGrp="1"/>
          </p:cNvGraphicFramePr>
          <p:nvPr>
            <p:ph idx="1"/>
            <p:extLst/>
          </p:nvPr>
        </p:nvGraphicFramePr>
        <p:xfrm>
          <a:off x="1450479" y="2188035"/>
          <a:ext cx="9604375" cy="3746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9E9D235-AA39-4AB2-8A95-B11B178AB8D8}"/>
              </a:ext>
            </a:extLst>
          </p:cNvPr>
          <p:cNvSpPr>
            <a:spLocks noGrp="1"/>
          </p:cNvSpPr>
          <p:nvPr>
            <p:ph type="sldNum" sz="quarter" idx="12"/>
          </p:nvPr>
        </p:nvSpPr>
        <p:spPr/>
        <p:txBody>
          <a:bodyPr/>
          <a:lstStyle/>
          <a:p>
            <a:fld id="{0FE1FADC-922F-4AC1-BFB6-FDADC3C3D2D3}" type="slidenum">
              <a:rPr lang="en-US" smtClean="0"/>
              <a:t>26</a:t>
            </a:fld>
            <a:endParaRPr lang="en-US"/>
          </a:p>
        </p:txBody>
      </p:sp>
    </p:spTree>
    <p:extLst>
      <p:ext uri="{BB962C8B-B14F-4D97-AF65-F5344CB8AC3E}">
        <p14:creationId xmlns:p14="http://schemas.microsoft.com/office/powerpoint/2010/main" val="74280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73C04-2420-4FF9-8D0F-0FE0FAD7A5CB}"/>
              </a:ext>
            </a:extLst>
          </p:cNvPr>
          <p:cNvSpPr>
            <a:spLocks noGrp="1"/>
          </p:cNvSpPr>
          <p:nvPr>
            <p:ph type="title"/>
          </p:nvPr>
        </p:nvSpPr>
        <p:spPr>
          <a:xfrm>
            <a:off x="1451579" y="804519"/>
            <a:ext cx="9603275" cy="1049235"/>
          </a:xfrm>
        </p:spPr>
        <p:txBody>
          <a:bodyPr>
            <a:normAutofit fontScale="90000"/>
          </a:bodyPr>
          <a:lstStyle/>
          <a:p>
            <a:r>
              <a:rPr lang="en-US"/>
              <a:t>Are Indirect and Administrative Costs Charged Differently?</a:t>
            </a:r>
          </a:p>
        </p:txBody>
      </p:sp>
      <p:graphicFrame>
        <p:nvGraphicFramePr>
          <p:cNvPr id="27" name="Content Placeholder 2">
            <a:extLst>
              <a:ext uri="{FF2B5EF4-FFF2-40B4-BE49-F238E27FC236}">
                <a16:creationId xmlns:a16="http://schemas.microsoft.com/office/drawing/2014/main" id="{11A311C6-487F-4310-8BC8-92952CCFCEE6}"/>
              </a:ext>
            </a:extLst>
          </p:cNvPr>
          <p:cNvGraphicFramePr>
            <a:graphicFrameLocks noGrp="1"/>
          </p:cNvGraphicFramePr>
          <p:nvPr>
            <p:ph idx="1"/>
            <p:extLst>
              <p:ext uri="{D42A27DB-BD31-4B8C-83A1-F6EECF244321}">
                <p14:modId xmlns:p14="http://schemas.microsoft.com/office/powerpoint/2010/main" val="3462245675"/>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DC630F3-0442-4EF4-9F2E-5B827CCAA0BF}"/>
              </a:ext>
            </a:extLst>
          </p:cNvPr>
          <p:cNvSpPr>
            <a:spLocks noGrp="1"/>
          </p:cNvSpPr>
          <p:nvPr>
            <p:ph type="sldNum" sz="quarter" idx="12"/>
          </p:nvPr>
        </p:nvSpPr>
        <p:spPr/>
        <p:txBody>
          <a:bodyPr/>
          <a:lstStyle/>
          <a:p>
            <a:fld id="{0FE1FADC-922F-4AC1-BFB6-FDADC3C3D2D3}" type="slidenum">
              <a:rPr lang="en-US" smtClean="0"/>
              <a:t>27</a:t>
            </a:fld>
            <a:endParaRPr lang="en-US"/>
          </a:p>
        </p:txBody>
      </p:sp>
    </p:spTree>
    <p:extLst>
      <p:ext uri="{BB962C8B-B14F-4D97-AF65-F5344CB8AC3E}">
        <p14:creationId xmlns:p14="http://schemas.microsoft.com/office/powerpoint/2010/main" val="3911480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Content Placeholder 2"/>
          <p:cNvSpPr>
            <a:spLocks noGrp="1"/>
          </p:cNvSpPr>
          <p:nvPr>
            <p:ph idx="1"/>
          </p:nvPr>
        </p:nvSpPr>
        <p:spPr>
          <a:xfrm>
            <a:off x="393403" y="1905103"/>
            <a:ext cx="11125200" cy="4341861"/>
          </a:xfrm>
        </p:spPr>
        <p:txBody>
          <a:bodyPr>
            <a:normAutofit fontScale="92500" lnSpcReduction="10000"/>
          </a:bodyPr>
          <a:lstStyle/>
          <a:p>
            <a:pPr marL="795338" lvl="3" indent="0">
              <a:buNone/>
            </a:pPr>
            <a:r>
              <a:rPr lang="en-US" sz="2400" dirty="0"/>
              <a:t>General management, oversight, and coordination:  </a:t>
            </a:r>
          </a:p>
          <a:p>
            <a:pPr marL="1258888" lvl="5" indent="-342900">
              <a:buFont typeface="Wingdings" charset="2"/>
              <a:buChar char="ü"/>
            </a:pPr>
            <a:r>
              <a:rPr lang="en-US" sz="2400" dirty="0"/>
              <a:t>Preparing program budgets and schedules</a:t>
            </a:r>
          </a:p>
          <a:p>
            <a:pPr marL="1258888" lvl="5" indent="-342900">
              <a:buFont typeface="Wingdings" charset="2"/>
              <a:buChar char="ü"/>
            </a:pPr>
            <a:r>
              <a:rPr lang="en-US" sz="2400" dirty="0"/>
              <a:t>Developing compliance systems</a:t>
            </a:r>
          </a:p>
          <a:p>
            <a:pPr marL="1258888" lvl="5" indent="-342900">
              <a:buFont typeface="Wingdings" charset="2"/>
              <a:buChar char="ü"/>
            </a:pPr>
            <a:r>
              <a:rPr lang="en-US" sz="2400" dirty="0"/>
              <a:t>Monitoring compliance</a:t>
            </a:r>
          </a:p>
          <a:p>
            <a:pPr marL="1258888" lvl="5" indent="-342900">
              <a:buFont typeface="Wingdings" charset="2"/>
              <a:buChar char="ü"/>
            </a:pPr>
            <a:r>
              <a:rPr lang="en-US" sz="2400" dirty="0"/>
              <a:t>Developing agreements with </a:t>
            </a:r>
            <a:r>
              <a:rPr lang="en-US" sz="2400" dirty="0" err="1"/>
              <a:t>subrecipients</a:t>
            </a:r>
            <a:r>
              <a:rPr lang="en-US" sz="2400" dirty="0"/>
              <a:t> and contractors</a:t>
            </a:r>
          </a:p>
          <a:p>
            <a:pPr marL="1258888" lvl="5" indent="-342900">
              <a:buFont typeface="Wingdings" charset="2"/>
              <a:buChar char="ü"/>
            </a:pPr>
            <a:r>
              <a:rPr lang="en-US" sz="2400" dirty="0"/>
              <a:t>Preparing reports and documents for HUD</a:t>
            </a:r>
          </a:p>
          <a:p>
            <a:pPr marL="1258888" lvl="5" indent="-342900">
              <a:buFont typeface="Wingdings" charset="2"/>
              <a:buChar char="ü"/>
            </a:pPr>
            <a:r>
              <a:rPr lang="en-US" sz="2400" dirty="0"/>
              <a:t>Coordinating audit and monitoring findings resolution</a:t>
            </a:r>
          </a:p>
          <a:p>
            <a:pPr marL="1258888" lvl="5" indent="-342900">
              <a:buFont typeface="Wingdings" charset="2"/>
              <a:buChar char="ü"/>
            </a:pPr>
            <a:r>
              <a:rPr lang="en-US" sz="2400" dirty="0"/>
              <a:t>Evaluating the program against state objectives</a:t>
            </a:r>
          </a:p>
          <a:p>
            <a:pPr marL="1258888" lvl="5" indent="-342900">
              <a:buFont typeface="Wingdings" charset="2"/>
              <a:buChar char="ü"/>
            </a:pPr>
            <a:r>
              <a:rPr lang="en-US" sz="2400" dirty="0"/>
              <a:t>Managing/supervising the functions above</a:t>
            </a:r>
          </a:p>
          <a:p>
            <a:pPr marL="1258888" lvl="5" indent="-342900">
              <a:buFont typeface="Wingdings" charset="2"/>
              <a:buChar char="ü"/>
            </a:pPr>
            <a:r>
              <a:rPr lang="en-US" sz="2400" dirty="0"/>
              <a:t>Third party contracts:  Legal, accounting, and audit services</a:t>
            </a:r>
          </a:p>
          <a:p>
            <a:pPr marL="1258888" lvl="5" indent="-342900">
              <a:buFont typeface="Wingdings" charset="2"/>
              <a:buChar char="ü"/>
            </a:pPr>
            <a:r>
              <a:rPr lang="en-US" sz="2400" dirty="0"/>
              <a:t>Rental or purchase of equipment, insurance, utilities, office supplies, rental/maintenance of office space</a:t>
            </a:r>
          </a:p>
          <a:p>
            <a:pPr marL="1716088" lvl="5" indent="-342900">
              <a:buFont typeface="Wingdings" charset="2"/>
              <a:buChar char="ü"/>
            </a:pPr>
            <a:endParaRPr lang="en-US" sz="2400" dirty="0"/>
          </a:p>
          <a:p>
            <a:pPr marL="1716088" lvl="5" indent="-342900">
              <a:buFont typeface="Wingdings" charset="2"/>
              <a:buChar char="ü"/>
            </a:pPr>
            <a:endParaRPr lang="en-US" sz="2400" dirty="0"/>
          </a:p>
          <a:p>
            <a:pPr marL="1703070" lvl="3" indent="-285750">
              <a:buFont typeface="Wingdings" charset="2"/>
              <a:buChar char="ü"/>
            </a:pPr>
            <a:endParaRPr lang="en-US" sz="2400" dirty="0"/>
          </a:p>
        </p:txBody>
      </p:sp>
      <p:sp>
        <p:nvSpPr>
          <p:cNvPr id="117762" name="Title 1"/>
          <p:cNvSpPr>
            <a:spLocks noGrp="1"/>
          </p:cNvSpPr>
          <p:nvPr>
            <p:ph type="title"/>
          </p:nvPr>
        </p:nvSpPr>
        <p:spPr>
          <a:xfrm>
            <a:off x="1166594" y="714991"/>
            <a:ext cx="9585319" cy="835675"/>
          </a:xfrm>
        </p:spPr>
        <p:txBody>
          <a:bodyPr>
            <a:normAutofit/>
          </a:bodyPr>
          <a:lstStyle/>
          <a:p>
            <a:r>
              <a:rPr lang="en-US" sz="4000" dirty="0"/>
              <a:t>Eligible Costs − Project Administration</a:t>
            </a:r>
          </a:p>
        </p:txBody>
      </p:sp>
      <p:pic>
        <p:nvPicPr>
          <p:cNvPr id="4" name="Picture 3"/>
          <p:cNvPicPr>
            <a:picLocks noChangeAspect="1"/>
          </p:cNvPicPr>
          <p:nvPr/>
        </p:nvPicPr>
        <p:blipFill>
          <a:blip r:embed="rId3"/>
          <a:stretch>
            <a:fillRect/>
          </a:stretch>
        </p:blipFill>
        <p:spPr>
          <a:xfrm>
            <a:off x="8963567" y="577022"/>
            <a:ext cx="2918327" cy="1942014"/>
          </a:xfrm>
          <a:prstGeom prst="rect">
            <a:avLst/>
          </a:prstGeom>
        </p:spPr>
      </p:pic>
      <p:sp>
        <p:nvSpPr>
          <p:cNvPr id="2" name="Slide Number Placeholder 1"/>
          <p:cNvSpPr>
            <a:spLocks noGrp="1"/>
          </p:cNvSpPr>
          <p:nvPr>
            <p:ph type="sldNum" sz="quarter" idx="12"/>
          </p:nvPr>
        </p:nvSpPr>
        <p:spPr/>
        <p:txBody>
          <a:bodyPr/>
          <a:lstStyle/>
          <a:p>
            <a:fld id="{4FAB73BC-B049-4115-A692-8D63A059BFB8}" type="slidenum">
              <a:rPr lang="en-US" smtClean="0"/>
              <a:pPr/>
              <a:t>28</a:t>
            </a:fld>
            <a:endParaRPr lang="en-US" dirty="0"/>
          </a:p>
        </p:txBody>
      </p:sp>
    </p:spTree>
    <p:extLst>
      <p:ext uri="{BB962C8B-B14F-4D97-AF65-F5344CB8AC3E}">
        <p14:creationId xmlns:p14="http://schemas.microsoft.com/office/powerpoint/2010/main" val="13432098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Content Placeholder 2"/>
          <p:cNvSpPr>
            <a:spLocks noGrp="1"/>
          </p:cNvSpPr>
          <p:nvPr>
            <p:ph idx="1"/>
          </p:nvPr>
        </p:nvSpPr>
        <p:spPr>
          <a:xfrm>
            <a:off x="1122292" y="2189889"/>
            <a:ext cx="10366776" cy="4308138"/>
          </a:xfrm>
        </p:spPr>
        <p:txBody>
          <a:bodyPr>
            <a:normAutofit lnSpcReduction="10000"/>
          </a:bodyPr>
          <a:lstStyle/>
          <a:p>
            <a:pPr marL="458788" lvl="3" indent="-342900" defTabSz="280988">
              <a:buFont typeface="Arial"/>
              <a:buChar char="•"/>
              <a:tabLst>
                <a:tab pos="1195388" algn="l"/>
              </a:tabLst>
            </a:pPr>
            <a:r>
              <a:rPr lang="en-US" sz="2400" dirty="0"/>
              <a:t>Training on </a:t>
            </a:r>
            <a:r>
              <a:rPr lang="en-US" sz="2400" dirty="0" err="1"/>
              <a:t>CoC</a:t>
            </a:r>
            <a:r>
              <a:rPr lang="en-US" sz="2400" dirty="0"/>
              <a:t> requirements and attending HUD-sponsored </a:t>
            </a:r>
            <a:r>
              <a:rPr lang="en-US" sz="2400" dirty="0" err="1"/>
              <a:t>CoC</a:t>
            </a:r>
            <a:r>
              <a:rPr lang="en-US" sz="2400" dirty="0"/>
              <a:t> trainings</a:t>
            </a:r>
          </a:p>
          <a:p>
            <a:pPr marL="458788" lvl="3" indent="-342900" defTabSz="280988">
              <a:buFont typeface="Arial"/>
              <a:buChar char="•"/>
              <a:tabLst>
                <a:tab pos="1195388" algn="l"/>
              </a:tabLst>
            </a:pPr>
            <a:r>
              <a:rPr lang="en-US" sz="2400" dirty="0"/>
              <a:t>Environmental review</a:t>
            </a:r>
          </a:p>
          <a:p>
            <a:pPr marL="115888" lvl="3" indent="0" defTabSz="280988">
              <a:buNone/>
              <a:tabLst>
                <a:tab pos="1195388" algn="l"/>
              </a:tabLst>
            </a:pPr>
            <a:endParaRPr lang="en-US" sz="2400" dirty="0"/>
          </a:p>
          <a:p>
            <a:pPr marL="115888" lvl="3" indent="0" defTabSz="280988">
              <a:buNone/>
              <a:tabLst>
                <a:tab pos="1195388" algn="l"/>
              </a:tabLst>
            </a:pPr>
            <a:r>
              <a:rPr lang="en-US" sz="2400" dirty="0">
                <a:solidFill>
                  <a:srgbClr val="FF0000"/>
                </a:solidFill>
              </a:rPr>
              <a:t>Costs not listed are ineligible.</a:t>
            </a:r>
          </a:p>
          <a:p>
            <a:pPr marL="115888" lvl="3" indent="0" defTabSz="280988">
              <a:buNone/>
              <a:tabLst>
                <a:tab pos="1195388" algn="l"/>
              </a:tabLst>
            </a:pPr>
            <a:endParaRPr lang="en-US" sz="2400" dirty="0"/>
          </a:p>
          <a:p>
            <a:pPr marL="458788" lvl="3" indent="-342900" defTabSz="280988">
              <a:buFont typeface="Arial"/>
              <a:buChar char="•"/>
              <a:tabLst>
                <a:tab pos="1195388" algn="l"/>
              </a:tabLst>
            </a:pPr>
            <a:r>
              <a:rPr lang="en-US" sz="2400" dirty="0"/>
              <a:t>Must allocate administrative costs to actual eligible expenses &amp; may not bill admin at a standard rate (e.g., 7%).</a:t>
            </a:r>
          </a:p>
          <a:p>
            <a:pPr marL="115888" lvl="3" indent="0" defTabSz="280988">
              <a:buNone/>
              <a:tabLst>
                <a:tab pos="1195388" algn="l"/>
              </a:tabLst>
            </a:pPr>
            <a:endParaRPr lang="en-US" sz="2400" dirty="0"/>
          </a:p>
          <a:p>
            <a:pPr marL="458788" lvl="3" indent="-342900" defTabSz="280988">
              <a:buFont typeface="Arial"/>
              <a:buChar char="•"/>
              <a:tabLst>
                <a:tab pos="1195388" algn="l"/>
              </a:tabLst>
            </a:pPr>
            <a:r>
              <a:rPr lang="en-US" sz="2400" dirty="0"/>
              <a:t>Recipients must share at least 50% of project administrative funds with its sub-recipients.</a:t>
            </a:r>
          </a:p>
          <a:p>
            <a:pPr marL="115888" lvl="3" indent="0" defTabSz="280988">
              <a:buNone/>
              <a:tabLst>
                <a:tab pos="1195388" algn="l"/>
              </a:tabLst>
            </a:pPr>
            <a:r>
              <a:rPr lang="en-US" sz="2400" dirty="0"/>
              <a:t> </a:t>
            </a:r>
          </a:p>
          <a:p>
            <a:pPr marL="458788" lvl="3" indent="-342900" defTabSz="280988">
              <a:buFont typeface="Arial"/>
              <a:buChar char="•"/>
              <a:tabLst>
                <a:tab pos="1195388" algn="l"/>
              </a:tabLst>
            </a:pPr>
            <a:endParaRPr lang="en-US" sz="2400" dirty="0"/>
          </a:p>
          <a:p>
            <a:pPr marL="458788" lvl="3" indent="-342900" defTabSz="280988">
              <a:buFont typeface="Arial"/>
              <a:buChar char="•"/>
              <a:tabLst>
                <a:tab pos="1195388" algn="l"/>
              </a:tabLst>
            </a:pPr>
            <a:endParaRPr lang="en-US" sz="2400" dirty="0"/>
          </a:p>
        </p:txBody>
      </p:sp>
      <p:sp>
        <p:nvSpPr>
          <p:cNvPr id="117762" name="Title 1"/>
          <p:cNvSpPr>
            <a:spLocks noGrp="1"/>
          </p:cNvSpPr>
          <p:nvPr>
            <p:ph type="title"/>
          </p:nvPr>
        </p:nvSpPr>
        <p:spPr>
          <a:xfrm>
            <a:off x="1166594" y="714991"/>
            <a:ext cx="9585319" cy="835675"/>
          </a:xfrm>
        </p:spPr>
        <p:txBody>
          <a:bodyPr>
            <a:normAutofit/>
          </a:bodyPr>
          <a:lstStyle/>
          <a:p>
            <a:r>
              <a:rPr lang="en-US" sz="4000" dirty="0"/>
              <a:t>Eligible Costs − Project Administration (2)</a:t>
            </a:r>
          </a:p>
        </p:txBody>
      </p:sp>
      <p:pic>
        <p:nvPicPr>
          <p:cNvPr id="2" name="Picture 1"/>
          <p:cNvPicPr>
            <a:picLocks noChangeAspect="1"/>
          </p:cNvPicPr>
          <p:nvPr/>
        </p:nvPicPr>
        <p:blipFill>
          <a:blip r:embed="rId3"/>
          <a:stretch>
            <a:fillRect/>
          </a:stretch>
        </p:blipFill>
        <p:spPr>
          <a:xfrm>
            <a:off x="9692292" y="325748"/>
            <a:ext cx="2499707" cy="1817969"/>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29</a:t>
            </a:fld>
            <a:endParaRPr lang="en-US" dirty="0"/>
          </a:p>
        </p:txBody>
      </p:sp>
    </p:spTree>
    <p:extLst>
      <p:ext uri="{BB962C8B-B14F-4D97-AF65-F5344CB8AC3E}">
        <p14:creationId xmlns:p14="http://schemas.microsoft.com/office/powerpoint/2010/main" val="58292420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you here today?</a:t>
            </a:r>
          </a:p>
        </p:txBody>
      </p:sp>
      <p:sp>
        <p:nvSpPr>
          <p:cNvPr id="3" name="Content Placeholder 2"/>
          <p:cNvSpPr>
            <a:spLocks noGrp="1"/>
          </p:cNvSpPr>
          <p:nvPr>
            <p:ph sz="half" idx="1"/>
          </p:nvPr>
        </p:nvSpPr>
        <p:spPr/>
        <p:txBody>
          <a:bodyPr>
            <a:normAutofit/>
          </a:bodyPr>
          <a:lstStyle/>
          <a:p>
            <a:endParaRPr lang="en-US" sz="2800" dirty="0"/>
          </a:p>
          <a:p>
            <a:endParaRPr lang="en-US" sz="2800" dirty="0"/>
          </a:p>
          <a:p>
            <a:r>
              <a:rPr lang="en-US" sz="3200" dirty="0"/>
              <a:t>What do you hope to get out of today’s session?</a:t>
            </a:r>
          </a:p>
        </p:txBody>
      </p:sp>
      <p:sp>
        <p:nvSpPr>
          <p:cNvPr id="5" name="Content Placeholder 4"/>
          <p:cNvSpPr>
            <a:spLocks noGrp="1"/>
          </p:cNvSpPr>
          <p:nvPr>
            <p:ph sz="half" idx="2"/>
          </p:nvPr>
        </p:nvSpPr>
        <p:spPr/>
        <p:txBody>
          <a:bodyPr/>
          <a:lstStyle/>
          <a:p>
            <a:r>
              <a:rPr lang="en-US" dirty="0"/>
              <a:t> </a:t>
            </a:r>
          </a:p>
        </p:txBody>
      </p:sp>
      <p:sp>
        <p:nvSpPr>
          <p:cNvPr id="4" name="Slide Number Placeholder 3"/>
          <p:cNvSpPr>
            <a:spLocks noGrp="1"/>
          </p:cNvSpPr>
          <p:nvPr>
            <p:ph type="sldNum" sz="quarter" idx="12"/>
          </p:nvPr>
        </p:nvSpPr>
        <p:spPr/>
        <p:txBody>
          <a:bodyPr/>
          <a:lstStyle/>
          <a:p>
            <a:fld id="{4FAB73BC-B049-4115-A692-8D63A059BFB8}" type="slidenum">
              <a:rPr lang="en-US" smtClean="0"/>
              <a:pPr/>
              <a:t>3</a:t>
            </a:fld>
            <a:endParaRPr lang="en-US" dirty="0"/>
          </a:p>
        </p:txBody>
      </p:sp>
      <p:pic>
        <p:nvPicPr>
          <p:cNvPr id="7" name="Picture 6">
            <a:extLst>
              <a:ext uri="{FF2B5EF4-FFF2-40B4-BE49-F238E27FC236}">
                <a16:creationId xmlns:a16="http://schemas.microsoft.com/office/drawing/2014/main" id="{7C244E49-6C40-3F4B-B25B-480CC8BB5C20}"/>
              </a:ext>
            </a:extLst>
          </p:cNvPr>
          <p:cNvPicPr>
            <a:picLocks noChangeAspect="1"/>
          </p:cNvPicPr>
          <p:nvPr/>
        </p:nvPicPr>
        <p:blipFill>
          <a:blip r:embed="rId3"/>
          <a:stretch>
            <a:fillRect/>
          </a:stretch>
        </p:blipFill>
        <p:spPr>
          <a:xfrm>
            <a:off x="6277044" y="2328062"/>
            <a:ext cx="4817677" cy="3493735"/>
          </a:xfrm>
          <a:prstGeom prst="rect">
            <a:avLst/>
          </a:prstGeom>
        </p:spPr>
      </p:pic>
    </p:spTree>
    <p:extLst>
      <p:ext uri="{BB962C8B-B14F-4D97-AF65-F5344CB8AC3E}">
        <p14:creationId xmlns:p14="http://schemas.microsoft.com/office/powerpoint/2010/main" val="487690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Content Placeholder 2"/>
          <p:cNvSpPr>
            <a:spLocks noGrp="1"/>
          </p:cNvSpPr>
          <p:nvPr>
            <p:ph idx="1"/>
          </p:nvPr>
        </p:nvSpPr>
        <p:spPr>
          <a:xfrm>
            <a:off x="393403" y="2080478"/>
            <a:ext cx="11125200" cy="3317875"/>
          </a:xfrm>
        </p:spPr>
        <p:txBody>
          <a:bodyPr>
            <a:normAutofit/>
          </a:bodyPr>
          <a:lstStyle/>
          <a:p>
            <a:pPr marL="1138238" lvl="3" indent="-342900">
              <a:buFont typeface="Arial"/>
              <a:buChar char="•"/>
            </a:pPr>
            <a:r>
              <a:rPr lang="en-US" sz="2400" dirty="0"/>
              <a:t>Staff and overhead costs directly related to carrying out operating, leasing, rental assistance, and support services activities are eligible under those activities not admin.</a:t>
            </a:r>
          </a:p>
          <a:p>
            <a:pPr marL="1145530" lvl="5" indent="0">
              <a:buNone/>
            </a:pPr>
            <a:r>
              <a:rPr lang="en-US" sz="2400" dirty="0"/>
              <a:t>EXAMPLES:</a:t>
            </a:r>
          </a:p>
          <a:p>
            <a:pPr marL="1487488" lvl="5" indent="-55563">
              <a:buFont typeface="Wingdings" charset="2"/>
              <a:buChar char="§"/>
            </a:pPr>
            <a:r>
              <a:rPr lang="en-US" sz="2400" dirty="0"/>
              <a:t>	 HQS Inspections</a:t>
            </a:r>
          </a:p>
          <a:p>
            <a:pPr marL="1885950" lvl="5" indent="-454025">
              <a:buFont typeface="Wingdings" charset="2"/>
              <a:buChar char="§"/>
              <a:tabLst>
                <a:tab pos="1830388" algn="l"/>
              </a:tabLst>
            </a:pPr>
            <a:r>
              <a:rPr lang="en-US" sz="2400" dirty="0"/>
              <a:t>Rent Reasonableness Determinations</a:t>
            </a:r>
          </a:p>
          <a:p>
            <a:pPr marL="1885950" lvl="5" indent="-454025">
              <a:buFont typeface="Wingdings" charset="2"/>
              <a:buChar char="§"/>
              <a:tabLst>
                <a:tab pos="1830388" algn="l"/>
              </a:tabLst>
            </a:pPr>
            <a:r>
              <a:rPr lang="en-US" sz="2400" dirty="0"/>
              <a:t>Supervision of Property Management and Social Services Staff</a:t>
            </a:r>
          </a:p>
          <a:p>
            <a:pPr marL="1145530" lvl="5" indent="0">
              <a:buNone/>
            </a:pPr>
            <a:endParaRPr lang="en-US" sz="2400" dirty="0"/>
          </a:p>
        </p:txBody>
      </p:sp>
      <p:sp>
        <p:nvSpPr>
          <p:cNvPr id="117762" name="Title 1"/>
          <p:cNvSpPr>
            <a:spLocks noGrp="1"/>
          </p:cNvSpPr>
          <p:nvPr>
            <p:ph type="title"/>
          </p:nvPr>
        </p:nvSpPr>
        <p:spPr>
          <a:xfrm>
            <a:off x="1166594" y="714991"/>
            <a:ext cx="9585319" cy="835675"/>
          </a:xfrm>
        </p:spPr>
        <p:txBody>
          <a:bodyPr>
            <a:normAutofit/>
          </a:bodyPr>
          <a:lstStyle/>
          <a:p>
            <a:r>
              <a:rPr lang="en-US" sz="4000" dirty="0">
                <a:solidFill>
                  <a:srgbClr val="FF0000"/>
                </a:solidFill>
              </a:rPr>
              <a:t>Ineligible Costs </a:t>
            </a:r>
            <a:r>
              <a:rPr lang="en-US" sz="4000" dirty="0"/>
              <a:t>− Project Administration</a:t>
            </a:r>
          </a:p>
        </p:txBody>
      </p:sp>
      <p:pic>
        <p:nvPicPr>
          <p:cNvPr id="2" name="Picture 1"/>
          <p:cNvPicPr>
            <a:picLocks noChangeAspect="1"/>
          </p:cNvPicPr>
          <p:nvPr/>
        </p:nvPicPr>
        <p:blipFill rotWithShape="1">
          <a:blip r:embed="rId3"/>
          <a:srcRect t="13233" b="17242"/>
          <a:stretch/>
        </p:blipFill>
        <p:spPr>
          <a:xfrm>
            <a:off x="4389309" y="4891118"/>
            <a:ext cx="2931571" cy="1442755"/>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30</a:t>
            </a:fld>
            <a:endParaRPr lang="en-US" dirty="0"/>
          </a:p>
        </p:txBody>
      </p:sp>
    </p:spTree>
    <p:extLst>
      <p:ext uri="{BB962C8B-B14F-4D97-AF65-F5344CB8AC3E}">
        <p14:creationId xmlns:p14="http://schemas.microsoft.com/office/powerpoint/2010/main" val="188195511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 of expense is this?</a:t>
            </a:r>
          </a:p>
        </p:txBody>
      </p:sp>
      <p:sp>
        <p:nvSpPr>
          <p:cNvPr id="3" name="Content Placeholder 2"/>
          <p:cNvSpPr>
            <a:spLocks noGrp="1"/>
          </p:cNvSpPr>
          <p:nvPr>
            <p:ph idx="1"/>
          </p:nvPr>
        </p:nvSpPr>
        <p:spPr>
          <a:xfrm>
            <a:off x="1097280" y="1845734"/>
            <a:ext cx="10058400" cy="4410868"/>
          </a:xfrm>
        </p:spPr>
        <p:txBody>
          <a:bodyPr>
            <a:normAutofit fontScale="92500" lnSpcReduction="10000"/>
          </a:bodyPr>
          <a:lstStyle/>
          <a:p>
            <a:pPr marL="117475" lvl="1" indent="0">
              <a:buNone/>
            </a:pPr>
            <a:r>
              <a:rPr lang="en-US" sz="2000" dirty="0"/>
              <a:t>Staff salary for conducting HQS inspections</a:t>
            </a:r>
          </a:p>
          <a:p>
            <a:pPr marL="586105" lvl="2" indent="-285750">
              <a:buFont typeface="Wingdings" charset="2"/>
              <a:buChar char="ü"/>
            </a:pPr>
            <a:r>
              <a:rPr lang="en-US" sz="2000" dirty="0">
                <a:solidFill>
                  <a:srgbClr val="FF0000"/>
                </a:solidFill>
              </a:rPr>
              <a:t>Rental Assistance</a:t>
            </a:r>
          </a:p>
          <a:p>
            <a:pPr marL="117475" lvl="1" indent="0">
              <a:buNone/>
            </a:pPr>
            <a:r>
              <a:rPr lang="en-US" sz="2000" dirty="0"/>
              <a:t>Benefits for case management supervisor</a:t>
            </a:r>
          </a:p>
          <a:p>
            <a:pPr marL="625475" lvl="1" indent="-342900">
              <a:buFont typeface="Wingdings" charset="2"/>
              <a:buChar char="ü"/>
            </a:pPr>
            <a:r>
              <a:rPr lang="en-US" sz="2000" dirty="0">
                <a:solidFill>
                  <a:srgbClr val="FF0000"/>
                </a:solidFill>
              </a:rPr>
              <a:t>Supportive Services</a:t>
            </a:r>
          </a:p>
          <a:p>
            <a:pPr marL="117475" lvl="1" indent="0">
              <a:buNone/>
            </a:pPr>
            <a:r>
              <a:rPr lang="en-US" sz="2000" dirty="0"/>
              <a:t>Staff salary and travel costs to attend Motivational Interviewing training</a:t>
            </a:r>
          </a:p>
          <a:p>
            <a:pPr marL="625475" lvl="1" indent="-342900">
              <a:buFont typeface="Wingdings" charset="2"/>
              <a:buChar char="ü"/>
            </a:pPr>
            <a:r>
              <a:rPr lang="en-US" sz="2000" dirty="0">
                <a:solidFill>
                  <a:srgbClr val="FF0000"/>
                </a:solidFill>
              </a:rPr>
              <a:t>Ineligible (Costs to attend HUD training are eligible under Admin)</a:t>
            </a:r>
          </a:p>
          <a:p>
            <a:r>
              <a:rPr lang="en-US" dirty="0"/>
              <a:t>Staff salary to compile the APR</a:t>
            </a:r>
          </a:p>
          <a:p>
            <a:pPr marL="630238" lvl="1" indent="-341313">
              <a:buFont typeface="Wingdings" charset="2"/>
              <a:buChar char="ü"/>
            </a:pPr>
            <a:r>
              <a:rPr lang="en-US" sz="2000" dirty="0">
                <a:solidFill>
                  <a:srgbClr val="FF0000"/>
                </a:solidFill>
              </a:rPr>
              <a:t>Administrative</a:t>
            </a:r>
          </a:p>
          <a:p>
            <a:pPr marL="114300" lvl="1" indent="0">
              <a:buNone/>
            </a:pPr>
            <a:r>
              <a:rPr lang="en-US" sz="2000" dirty="0"/>
              <a:t>Costs associated with payroll management</a:t>
            </a:r>
          </a:p>
          <a:p>
            <a:pPr marL="633413" lvl="1" indent="-342900">
              <a:buFont typeface="Wingdings" charset="2"/>
              <a:buChar char="ü"/>
            </a:pPr>
            <a:r>
              <a:rPr lang="en-US" sz="2000" dirty="0">
                <a:solidFill>
                  <a:srgbClr val="FF0000"/>
                </a:solidFill>
              </a:rPr>
              <a:t>Indirect (possibly admin if can be readily allocated to individual project &amp; supported by activity log)</a:t>
            </a:r>
          </a:p>
          <a:p>
            <a:pPr marL="61912" lvl="1" indent="0">
              <a:buNone/>
            </a:pPr>
            <a:r>
              <a:rPr lang="en-US" sz="2000" dirty="0"/>
              <a:t>Salaries for IT staff who maintain the agency’s network</a:t>
            </a:r>
          </a:p>
          <a:p>
            <a:pPr marL="633413" lvl="1" indent="-342900">
              <a:buFont typeface="Wingdings" charset="2"/>
              <a:buChar char="ü"/>
            </a:pPr>
            <a:r>
              <a:rPr lang="en-US" sz="2000" dirty="0">
                <a:solidFill>
                  <a:srgbClr val="FF0000"/>
                </a:solidFill>
              </a:rPr>
              <a:t>Indirect (possibly admin if can be readily allocated to individual project &amp; supported by activity log)</a:t>
            </a:r>
          </a:p>
          <a:p>
            <a:pPr marL="630238" lvl="1" indent="-342900">
              <a:buFont typeface="Wingdings" charset="2"/>
              <a:buChar char="ü"/>
            </a:pPr>
            <a:endParaRPr lang="en-US" sz="2000" dirty="0">
              <a:solidFill>
                <a:srgbClr val="FF0000"/>
              </a:solidFill>
            </a:endParaRPr>
          </a:p>
          <a:p>
            <a:pPr marL="61912" lvl="1" indent="0">
              <a:buNone/>
            </a:pPr>
            <a:endParaRPr lang="en-US" sz="20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31</a:t>
            </a:fld>
            <a:endParaRPr lang="en-US" dirty="0"/>
          </a:p>
        </p:txBody>
      </p:sp>
      <p:pic>
        <p:nvPicPr>
          <p:cNvPr id="5" name="Picture 4">
            <a:extLst>
              <a:ext uri="{FF2B5EF4-FFF2-40B4-BE49-F238E27FC236}">
                <a16:creationId xmlns:a16="http://schemas.microsoft.com/office/drawing/2014/main" id="{F4C3876E-9C98-2746-98EE-1E018505CC60}"/>
              </a:ext>
            </a:extLst>
          </p:cNvPr>
          <p:cNvPicPr>
            <a:picLocks noChangeAspect="1"/>
          </p:cNvPicPr>
          <p:nvPr/>
        </p:nvPicPr>
        <p:blipFill>
          <a:blip r:embed="rId3"/>
          <a:stretch>
            <a:fillRect/>
          </a:stretch>
        </p:blipFill>
        <p:spPr>
          <a:xfrm>
            <a:off x="9758680" y="1020239"/>
            <a:ext cx="1397000" cy="1447800"/>
          </a:xfrm>
          <a:prstGeom prst="rect">
            <a:avLst/>
          </a:prstGeom>
        </p:spPr>
      </p:pic>
    </p:spTree>
    <p:extLst>
      <p:ext uri="{BB962C8B-B14F-4D97-AF65-F5344CB8AC3E}">
        <p14:creationId xmlns:p14="http://schemas.microsoft.com/office/powerpoint/2010/main" val="194944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 of expense is this?</a:t>
            </a:r>
          </a:p>
        </p:txBody>
      </p:sp>
      <p:sp>
        <p:nvSpPr>
          <p:cNvPr id="3" name="Content Placeholder 2"/>
          <p:cNvSpPr>
            <a:spLocks noGrp="1"/>
          </p:cNvSpPr>
          <p:nvPr>
            <p:ph idx="1"/>
          </p:nvPr>
        </p:nvSpPr>
        <p:spPr>
          <a:xfrm>
            <a:off x="1097280" y="1845734"/>
            <a:ext cx="10058400" cy="4410868"/>
          </a:xfrm>
        </p:spPr>
        <p:txBody>
          <a:bodyPr>
            <a:normAutofit/>
          </a:bodyPr>
          <a:lstStyle/>
          <a:p>
            <a:pPr marL="117475" lvl="1" indent="0">
              <a:buNone/>
            </a:pPr>
            <a:r>
              <a:rPr lang="en-US" sz="2000" dirty="0"/>
              <a:t>Directors and Officers (D&amp;O) Insurance</a:t>
            </a:r>
          </a:p>
          <a:p>
            <a:pPr marL="586105" lvl="2" indent="-285750">
              <a:buFont typeface="Wingdings" charset="2"/>
              <a:buChar char="ü"/>
            </a:pPr>
            <a:r>
              <a:rPr lang="en-US" sz="2000" dirty="0">
                <a:solidFill>
                  <a:srgbClr val="FF0000"/>
                </a:solidFill>
              </a:rPr>
              <a:t>Indirect</a:t>
            </a:r>
          </a:p>
          <a:p>
            <a:pPr marL="117475" lvl="1" indent="0">
              <a:buNone/>
            </a:pPr>
            <a:r>
              <a:rPr lang="en-US" sz="2000" dirty="0"/>
              <a:t>Broker’s Fee to help locate suitable units</a:t>
            </a:r>
          </a:p>
          <a:p>
            <a:pPr marL="625475" lvl="1" indent="-342900">
              <a:buFont typeface="Wingdings" charset="2"/>
              <a:buChar char="ü"/>
            </a:pPr>
            <a:r>
              <a:rPr lang="en-US" sz="2000" dirty="0">
                <a:solidFill>
                  <a:srgbClr val="FF0000"/>
                </a:solidFill>
              </a:rPr>
              <a:t>Supportive Service</a:t>
            </a:r>
          </a:p>
          <a:p>
            <a:pPr marL="117475" lvl="1" indent="0">
              <a:buNone/>
            </a:pPr>
            <a:r>
              <a:rPr lang="en-US" sz="2000" dirty="0"/>
              <a:t>Laptops for case managers</a:t>
            </a:r>
          </a:p>
          <a:p>
            <a:pPr marL="625475" lvl="1" indent="-342900">
              <a:buFont typeface="Wingdings" charset="2"/>
              <a:buChar char="ü"/>
            </a:pPr>
            <a:r>
              <a:rPr lang="en-US" sz="2000" dirty="0">
                <a:solidFill>
                  <a:srgbClr val="FF0000"/>
                </a:solidFill>
              </a:rPr>
              <a:t>Supportive Service</a:t>
            </a:r>
          </a:p>
          <a:p>
            <a:r>
              <a:rPr lang="en-US" dirty="0"/>
              <a:t>Food for staff meetings &amp; trainings</a:t>
            </a:r>
          </a:p>
          <a:p>
            <a:pPr marL="630238" lvl="1" indent="-341313">
              <a:buFont typeface="Wingdings" charset="2"/>
              <a:buChar char="ü"/>
            </a:pPr>
            <a:r>
              <a:rPr lang="en-US" sz="2000" dirty="0">
                <a:solidFill>
                  <a:srgbClr val="FF0000"/>
                </a:solidFill>
              </a:rPr>
              <a:t>Ineligible</a:t>
            </a:r>
          </a:p>
          <a:p>
            <a:pPr marL="114300" lvl="1" indent="0">
              <a:buNone/>
            </a:pPr>
            <a:r>
              <a:rPr lang="en-US" sz="2000" dirty="0"/>
              <a:t>Utility deposit for participants</a:t>
            </a:r>
          </a:p>
          <a:p>
            <a:pPr marL="633413" lvl="1" indent="-342900">
              <a:buFont typeface="Wingdings" charset="2"/>
              <a:buChar char="ü"/>
            </a:pPr>
            <a:r>
              <a:rPr lang="en-US" sz="2000" dirty="0">
                <a:solidFill>
                  <a:srgbClr val="FF0000"/>
                </a:solidFill>
              </a:rPr>
              <a:t>Supportive Service</a:t>
            </a:r>
          </a:p>
          <a:p>
            <a:pPr marL="287338" lvl="1" indent="0">
              <a:buNone/>
            </a:pPr>
            <a:endParaRPr lang="en-US" sz="2000" dirty="0">
              <a:solidFill>
                <a:srgbClr val="FF0000"/>
              </a:solidFill>
            </a:endParaRPr>
          </a:p>
          <a:p>
            <a:pPr marL="61912" lvl="1" indent="0">
              <a:buNone/>
            </a:pPr>
            <a:endParaRPr lang="en-US" sz="20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32</a:t>
            </a:fld>
            <a:endParaRPr lang="en-US" dirty="0"/>
          </a:p>
        </p:txBody>
      </p:sp>
      <p:pic>
        <p:nvPicPr>
          <p:cNvPr id="5" name="Picture 4">
            <a:extLst>
              <a:ext uri="{FF2B5EF4-FFF2-40B4-BE49-F238E27FC236}">
                <a16:creationId xmlns:a16="http://schemas.microsoft.com/office/drawing/2014/main" id="{10399F11-9596-BD4F-827F-0CE6512CBBEF}"/>
              </a:ext>
            </a:extLst>
          </p:cNvPr>
          <p:cNvPicPr>
            <a:picLocks noChangeAspect="1"/>
          </p:cNvPicPr>
          <p:nvPr/>
        </p:nvPicPr>
        <p:blipFill>
          <a:blip r:embed="rId3"/>
          <a:stretch>
            <a:fillRect/>
          </a:stretch>
        </p:blipFill>
        <p:spPr>
          <a:xfrm>
            <a:off x="8383824" y="2438400"/>
            <a:ext cx="2771856" cy="1351280"/>
          </a:xfrm>
          <a:prstGeom prst="rect">
            <a:avLst/>
          </a:prstGeom>
        </p:spPr>
      </p:pic>
    </p:spTree>
    <p:extLst>
      <p:ext uri="{BB962C8B-B14F-4D97-AF65-F5344CB8AC3E}">
        <p14:creationId xmlns:p14="http://schemas.microsoft.com/office/powerpoint/2010/main" val="248813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p:txBody>
          <a:bodyPr/>
          <a:lstStyle/>
          <a:p>
            <a:r>
              <a:rPr lang="en-US" dirty="0"/>
              <a:t>Program Income</a:t>
            </a:r>
          </a:p>
        </p:txBody>
      </p:sp>
      <p:sp>
        <p:nvSpPr>
          <p:cNvPr id="141314" name="Content Placeholder 2"/>
          <p:cNvSpPr>
            <a:spLocks noGrp="1"/>
          </p:cNvSpPr>
          <p:nvPr>
            <p:ph idx="1"/>
          </p:nvPr>
        </p:nvSpPr>
        <p:spPr>
          <a:xfrm>
            <a:off x="609600" y="2007028"/>
            <a:ext cx="10871200" cy="4258481"/>
          </a:xfrm>
        </p:spPr>
        <p:txBody>
          <a:bodyPr>
            <a:normAutofit lnSpcReduction="10000"/>
          </a:bodyPr>
          <a:lstStyle/>
          <a:p>
            <a:pPr marL="450850" indent="-387350">
              <a:buFont typeface="Arial"/>
              <a:buChar char="•"/>
            </a:pPr>
            <a:r>
              <a:rPr lang="en-US" sz="2800" dirty="0"/>
              <a:t>Program income:  income received by the recipient or subrecipient that is directly generated by a grant-supported activity</a:t>
            </a:r>
          </a:p>
          <a:p>
            <a:pPr marL="915988" lvl="1" indent="-350838">
              <a:buFont typeface="Wingdings" charset="2"/>
              <a:buChar char="ü"/>
            </a:pPr>
            <a:r>
              <a:rPr lang="en-US" sz="2000" dirty="0"/>
              <a:t>Examples:  Rent and occupancy charges, returned security deposits, laundry machines </a:t>
            </a:r>
          </a:p>
          <a:p>
            <a:pPr marL="460375" lvl="1" indent="-401638">
              <a:buFont typeface="Arial"/>
              <a:buChar char="•"/>
            </a:pPr>
            <a:r>
              <a:rPr lang="en-US" sz="2800" dirty="0"/>
              <a:t>Program income must be used for eligible expenses during the operating year in which it is received.</a:t>
            </a:r>
          </a:p>
          <a:p>
            <a:pPr marL="404813" indent="-341313">
              <a:buFont typeface="Arial"/>
              <a:buChar char="•"/>
            </a:pPr>
            <a:r>
              <a:rPr lang="en-US" sz="2800" dirty="0"/>
              <a:t>Program income from rent and occupancy charges in transitional housing can be used to assist residents moving to permanent housing.</a:t>
            </a:r>
          </a:p>
          <a:p>
            <a:pPr marL="404813" indent="-341313">
              <a:buFont typeface="Arial"/>
              <a:buChar char="•"/>
            </a:pPr>
            <a:r>
              <a:rPr lang="en-US" sz="2800" dirty="0"/>
              <a:t>Program income in the 2016 NOFA became an eligible source of match.</a:t>
            </a:r>
          </a:p>
          <a:p>
            <a:pPr marL="404813" indent="-341313">
              <a:buFont typeface="Arial"/>
              <a:buChar char="•"/>
            </a:pPr>
            <a:r>
              <a:rPr lang="en-US" sz="2800" dirty="0"/>
              <a:t>Recipients and subrecipients may </a:t>
            </a:r>
            <a:r>
              <a:rPr lang="en-US" sz="2800" b="1" u="sng" dirty="0">
                <a:solidFill>
                  <a:srgbClr val="FF0000"/>
                </a:solidFill>
              </a:rPr>
              <a:t>not</a:t>
            </a:r>
            <a:r>
              <a:rPr lang="en-US" sz="2800" dirty="0"/>
              <a:t> charge program participants program fees.</a:t>
            </a:r>
          </a:p>
          <a:p>
            <a:pPr marL="404813" indent="-341313">
              <a:buFont typeface="Arial"/>
              <a:buChar char="•"/>
            </a:pPr>
            <a:endParaRPr lang="en-US" sz="2800" dirty="0"/>
          </a:p>
        </p:txBody>
      </p:sp>
      <p:pic>
        <p:nvPicPr>
          <p:cNvPr id="2" name="Picture 1"/>
          <p:cNvPicPr>
            <a:picLocks noChangeAspect="1"/>
          </p:cNvPicPr>
          <p:nvPr/>
        </p:nvPicPr>
        <p:blipFill>
          <a:blip r:embed="rId3"/>
          <a:stretch>
            <a:fillRect/>
          </a:stretch>
        </p:blipFill>
        <p:spPr>
          <a:xfrm>
            <a:off x="9227127" y="266559"/>
            <a:ext cx="2222980" cy="1665089"/>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33</a:t>
            </a:fld>
            <a:endParaRPr lang="en-US" dirty="0"/>
          </a:p>
        </p:txBody>
      </p:sp>
    </p:spTree>
    <p:extLst>
      <p:ext uri="{BB962C8B-B14F-4D97-AF65-F5344CB8AC3E}">
        <p14:creationId xmlns:p14="http://schemas.microsoft.com/office/powerpoint/2010/main" val="704385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impermissible fees</a:t>
            </a:r>
          </a:p>
        </p:txBody>
      </p:sp>
      <p:sp>
        <p:nvSpPr>
          <p:cNvPr id="5" name="Content Placeholder 4"/>
          <p:cNvSpPr>
            <a:spLocks noGrp="1"/>
          </p:cNvSpPr>
          <p:nvPr>
            <p:ph sz="half" idx="1"/>
          </p:nvPr>
        </p:nvSpPr>
        <p:spPr>
          <a:xfrm>
            <a:off x="1097278" y="1845733"/>
            <a:ext cx="10040101" cy="4446545"/>
          </a:xfrm>
        </p:spPr>
        <p:txBody>
          <a:bodyPr/>
          <a:lstStyle/>
          <a:p>
            <a:pPr marL="58738" indent="0">
              <a:buNone/>
            </a:pPr>
            <a:r>
              <a:rPr lang="en-US" sz="2400" dirty="0"/>
              <a:t>Recipients and sub-recipients may not charge participants any fee other than rent or occupancy charges.  May not charge:</a:t>
            </a:r>
          </a:p>
          <a:p>
            <a:pPr marL="401638" indent="-342900">
              <a:buFont typeface="Arial"/>
              <a:buChar char="•"/>
            </a:pPr>
            <a:r>
              <a:rPr lang="en-US" sz="2400" dirty="0"/>
              <a:t>Program fees</a:t>
            </a:r>
          </a:p>
          <a:p>
            <a:pPr marL="401638" indent="-342900">
              <a:buFont typeface="Arial"/>
              <a:buChar char="•"/>
            </a:pPr>
            <a:r>
              <a:rPr lang="en-US" sz="2400" dirty="0"/>
              <a:t>Air conditioning fees</a:t>
            </a:r>
          </a:p>
          <a:p>
            <a:pPr marL="401638" indent="-342900">
              <a:buFont typeface="Arial"/>
              <a:buChar char="•"/>
            </a:pPr>
            <a:r>
              <a:rPr lang="en-US" sz="2400" dirty="0"/>
              <a:t>Lost key fees</a:t>
            </a:r>
          </a:p>
          <a:p>
            <a:pPr marL="401638" indent="-342900">
              <a:buFont typeface="Arial"/>
              <a:buChar char="•"/>
            </a:pPr>
            <a:r>
              <a:rPr lang="en-US" sz="2400" dirty="0"/>
              <a:t>Legal fees</a:t>
            </a:r>
          </a:p>
          <a:p>
            <a:pPr marL="401638" indent="-342900">
              <a:buFont typeface="Arial"/>
              <a:buChar char="•"/>
            </a:pPr>
            <a:r>
              <a:rPr lang="en-US" sz="2400" dirty="0"/>
              <a:t>Security deposits</a:t>
            </a:r>
          </a:p>
          <a:p>
            <a:pPr marL="401638" indent="-342900">
              <a:buFont typeface="Arial"/>
              <a:buChar char="•"/>
            </a:pPr>
            <a:r>
              <a:rPr lang="en-US" sz="2400" dirty="0"/>
              <a:t>Damage fees</a:t>
            </a:r>
          </a:p>
          <a:p>
            <a:pPr marL="401638" indent="-342900">
              <a:buFont typeface="Arial"/>
              <a:buChar char="•"/>
            </a:pPr>
            <a:r>
              <a:rPr lang="en-US" sz="2400" dirty="0"/>
              <a:t>Mandatory savings</a:t>
            </a:r>
          </a:p>
          <a:p>
            <a:pPr marL="401638" indent="-342900">
              <a:buFont typeface="Arial"/>
              <a:buChar char="•"/>
            </a:pPr>
            <a:endParaRPr lang="en-US" sz="2400" dirty="0"/>
          </a:p>
          <a:p>
            <a:pPr marL="401638" indent="-342900">
              <a:buFont typeface="Arial"/>
              <a:buChar char="•"/>
            </a:pPr>
            <a:endParaRPr lang="en-US" dirty="0"/>
          </a:p>
          <a:p>
            <a:pPr marL="401638" indent="-342900"/>
            <a:endParaRPr lang="en-US" dirty="0"/>
          </a:p>
          <a:p>
            <a:pPr marL="58738" indent="0">
              <a:buNone/>
            </a:pP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34</a:t>
            </a:fld>
            <a:endParaRPr lang="en-US" dirty="0"/>
          </a:p>
        </p:txBody>
      </p:sp>
      <p:pic>
        <p:nvPicPr>
          <p:cNvPr id="7" name="Content Placeholder 6"/>
          <p:cNvPicPr>
            <a:picLocks noGrp="1"/>
          </p:cNvPicPr>
          <p:nvPr>
            <p:ph sz="half" idx="2"/>
          </p:nvPr>
        </p:nvPicPr>
        <p:blipFill>
          <a:blip r:embed="rId3">
            <a:extLst>
              <a:ext uri="{28A0092B-C50C-407E-A947-70E740481C1C}">
                <a14:useLocalDpi xmlns:a14="http://schemas.microsoft.com/office/drawing/2010/main" val="0"/>
              </a:ext>
            </a:extLst>
          </a:blip>
          <a:srcRect l="15520" r="15520"/>
          <a:stretch>
            <a:fillRect/>
          </a:stretch>
        </p:blipFill>
        <p:spPr bwMode="auto">
          <a:xfrm>
            <a:off x="8320192" y="2736290"/>
            <a:ext cx="2835488" cy="2490244"/>
          </a:xfrm>
          <a:prstGeom prst="rect">
            <a:avLst/>
          </a:prstGeom>
          <a:noFill/>
          <a:ln>
            <a:noFill/>
          </a:ln>
        </p:spPr>
      </p:pic>
      <p:sp>
        <p:nvSpPr>
          <p:cNvPr id="8" name="TextBox 7"/>
          <p:cNvSpPr txBox="1"/>
          <p:nvPr/>
        </p:nvSpPr>
        <p:spPr>
          <a:xfrm>
            <a:off x="1561861" y="6365275"/>
            <a:ext cx="9079226" cy="379581"/>
          </a:xfrm>
          <a:prstGeom prst="rect">
            <a:avLst/>
          </a:prstGeom>
          <a:noFill/>
        </p:spPr>
        <p:txBody>
          <a:bodyPr wrap="square" rtlCol="0">
            <a:spAutoFit/>
          </a:bodyPr>
          <a:lstStyle/>
          <a:p>
            <a:r>
              <a:rPr lang="en-US" dirty="0"/>
              <a:t>Source:  </a:t>
            </a:r>
            <a:r>
              <a:rPr lang="en-US" dirty="0" err="1"/>
              <a:t>CoC</a:t>
            </a:r>
            <a:r>
              <a:rPr lang="en-US" dirty="0"/>
              <a:t> Program Interim Rule Section 578.87(d); HUD AAQ Question ID 75171</a:t>
            </a:r>
          </a:p>
        </p:txBody>
      </p:sp>
    </p:spTree>
    <p:extLst>
      <p:ext uri="{BB962C8B-B14F-4D97-AF65-F5344CB8AC3E}">
        <p14:creationId xmlns:p14="http://schemas.microsoft.com/office/powerpoint/2010/main" val="1290200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Fully Spending Grant Funds</a:t>
            </a:r>
          </a:p>
        </p:txBody>
      </p:sp>
      <p:sp>
        <p:nvSpPr>
          <p:cNvPr id="6" name="Text Placeholder 5"/>
          <p:cNvSpPr>
            <a:spLocks noGrp="1"/>
          </p:cNvSpPr>
          <p:nvPr>
            <p:ph type="body" idx="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4FAB73BC-B049-4115-A692-8D63A059BFB8}" type="slidenum">
              <a:rPr lang="en-US" smtClean="0"/>
              <a:pPr/>
              <a:t>35</a:t>
            </a:fld>
            <a:endParaRPr lang="en-US" dirty="0"/>
          </a:p>
        </p:txBody>
      </p:sp>
    </p:spTree>
    <p:extLst>
      <p:ext uri="{BB962C8B-B14F-4D97-AF65-F5344CB8AC3E}">
        <p14:creationId xmlns:p14="http://schemas.microsoft.com/office/powerpoint/2010/main" val="1972183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B3242E-3BF5-BE41-8270-E93E34822120}"/>
              </a:ext>
            </a:extLst>
          </p:cNvPr>
          <p:cNvSpPr>
            <a:spLocks noGrp="1"/>
          </p:cNvSpPr>
          <p:nvPr>
            <p:ph type="title"/>
          </p:nvPr>
        </p:nvSpPr>
        <p:spPr/>
        <p:txBody>
          <a:bodyPr/>
          <a:lstStyle/>
          <a:p>
            <a:r>
              <a:rPr lang="en-US" dirty="0"/>
              <a:t>CT BOS 2019 Spending Criteria</a:t>
            </a:r>
          </a:p>
        </p:txBody>
      </p:sp>
      <p:graphicFrame>
        <p:nvGraphicFramePr>
          <p:cNvPr id="8" name="Content Placeholder 7">
            <a:extLst>
              <a:ext uri="{FF2B5EF4-FFF2-40B4-BE49-F238E27FC236}">
                <a16:creationId xmlns:a16="http://schemas.microsoft.com/office/drawing/2014/main" id="{BA5FECDF-5F7A-2148-BB4A-535857F8FDEB}"/>
              </a:ext>
            </a:extLst>
          </p:cNvPr>
          <p:cNvGraphicFramePr>
            <a:graphicFrameLocks noGrp="1"/>
          </p:cNvGraphicFramePr>
          <p:nvPr>
            <p:ph sz="half" idx="1"/>
            <p:extLst>
              <p:ext uri="{D42A27DB-BD31-4B8C-83A1-F6EECF244321}">
                <p14:modId xmlns:p14="http://schemas.microsoft.com/office/powerpoint/2010/main" val="1557280594"/>
              </p:ext>
            </p:extLst>
          </p:nvPr>
        </p:nvGraphicFramePr>
        <p:xfrm>
          <a:off x="1096963" y="1845734"/>
          <a:ext cx="4938712" cy="4023359"/>
        </p:xfrm>
        <a:graphic>
          <a:graphicData uri="http://schemas.openxmlformats.org/drawingml/2006/table">
            <a:tbl>
              <a:tblPr/>
              <a:tblGrid>
                <a:gridCol w="4938712">
                  <a:extLst>
                    <a:ext uri="{9D8B030D-6E8A-4147-A177-3AD203B41FA5}">
                      <a16:colId xmlns:a16="http://schemas.microsoft.com/office/drawing/2014/main" val="2858403357"/>
                    </a:ext>
                  </a:extLst>
                </a:gridCol>
              </a:tblGrid>
              <a:tr h="4023359">
                <a:tc>
                  <a:txBody>
                    <a:bodyPr/>
                    <a:lstStyle/>
                    <a:p>
                      <a:pPr marL="457200" indent="-457200">
                        <a:buFont typeface="Arial" panose="020B0604020202020204" pitchFamily="34" charset="0"/>
                        <a:buChar char="•"/>
                      </a:pPr>
                      <a:r>
                        <a:rPr lang="en-US" sz="2800" b="0" dirty="0">
                          <a:effectLst/>
                          <a:latin typeface="Calibri" panose="020F0502020204030204" pitchFamily="34" charset="0"/>
                        </a:rPr>
                        <a:t>Projects over $2M must spend at least 95% &amp; leave less than $75K unspent.</a:t>
                      </a:r>
                    </a:p>
                    <a:p>
                      <a:pPr marL="457200" indent="-457200">
                        <a:buFont typeface="Arial" panose="020B0604020202020204" pitchFamily="34" charset="0"/>
                        <a:buChar char="•"/>
                      </a:pPr>
                      <a:r>
                        <a:rPr lang="en-US" sz="2800" b="0" dirty="0">
                          <a:effectLst/>
                          <a:latin typeface="Calibri" panose="020F0502020204030204" pitchFamily="34" charset="0"/>
                        </a:rPr>
                        <a:t>Projects under $100K must spend at least 90%.</a:t>
                      </a:r>
                    </a:p>
                    <a:p>
                      <a:pPr marL="457200" indent="-457200">
                        <a:buFont typeface="Arial" panose="020B0604020202020204" pitchFamily="34" charset="0"/>
                        <a:buChar char="•"/>
                      </a:pPr>
                      <a:r>
                        <a:rPr lang="en-US" sz="2800" b="0" dirty="0">
                          <a:effectLst/>
                          <a:latin typeface="Calibri" panose="020F0502020204030204" pitchFamily="34" charset="0"/>
                        </a:rPr>
                        <a:t>All other projects must spend at least 95% &amp; leave less than $50K unspent.</a:t>
                      </a:r>
                    </a:p>
                  </a:txBody>
                  <a:tcPr marL="23384" marR="23384" marT="0" marB="0">
                    <a:lnL>
                      <a:noFill/>
                    </a:lnL>
                    <a:lnR>
                      <a:noFill/>
                    </a:lnR>
                    <a:lnT>
                      <a:noFill/>
                    </a:lnT>
                    <a:lnB>
                      <a:noFill/>
                    </a:lnB>
                  </a:tcPr>
                </a:tc>
                <a:extLst>
                  <a:ext uri="{0D108BD9-81ED-4DB2-BD59-A6C34878D82A}">
                    <a16:rowId xmlns:a16="http://schemas.microsoft.com/office/drawing/2014/main" val="541863663"/>
                  </a:ext>
                </a:extLst>
              </a:tr>
            </a:tbl>
          </a:graphicData>
        </a:graphic>
      </p:graphicFrame>
      <p:sp>
        <p:nvSpPr>
          <p:cNvPr id="4" name="Slide Number Placeholder 3">
            <a:extLst>
              <a:ext uri="{FF2B5EF4-FFF2-40B4-BE49-F238E27FC236}">
                <a16:creationId xmlns:a16="http://schemas.microsoft.com/office/drawing/2014/main" id="{301F2C33-461D-D44D-8E1B-56FB314FE016}"/>
              </a:ext>
            </a:extLst>
          </p:cNvPr>
          <p:cNvSpPr>
            <a:spLocks noGrp="1"/>
          </p:cNvSpPr>
          <p:nvPr>
            <p:ph type="sldNum" sz="quarter" idx="12"/>
          </p:nvPr>
        </p:nvSpPr>
        <p:spPr/>
        <p:txBody>
          <a:bodyPr/>
          <a:lstStyle/>
          <a:p>
            <a:fld id="{4FAB73BC-B049-4115-A692-8D63A059BFB8}" type="slidenum">
              <a:rPr lang="en-US" smtClean="0"/>
              <a:pPr/>
              <a:t>36</a:t>
            </a:fld>
            <a:endParaRPr lang="en-US" dirty="0"/>
          </a:p>
        </p:txBody>
      </p:sp>
      <p:sp>
        <p:nvSpPr>
          <p:cNvPr id="9" name="Rectangle 1">
            <a:extLst>
              <a:ext uri="{FF2B5EF4-FFF2-40B4-BE49-F238E27FC236}">
                <a16:creationId xmlns:a16="http://schemas.microsoft.com/office/drawing/2014/main" id="{C05421AB-0194-CE43-B281-2BEF8FDED91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 name="Content Placeholder 9" descr="Slippery">
            <a:extLst>
              <a:ext uri="{FF2B5EF4-FFF2-40B4-BE49-F238E27FC236}">
                <a16:creationId xmlns:a16="http://schemas.microsoft.com/office/drawing/2014/main" id="{79E0030E-D8D8-4C4F-A29E-E315DD36D3EB}"/>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50691" y="2247159"/>
            <a:ext cx="3220508" cy="3220508"/>
          </a:xfrm>
          <a:prstGeom prst="rect">
            <a:avLst/>
          </a:prstGeom>
        </p:spPr>
      </p:pic>
    </p:spTree>
    <p:extLst>
      <p:ext uri="{BB962C8B-B14F-4D97-AF65-F5344CB8AC3E}">
        <p14:creationId xmlns:p14="http://schemas.microsoft.com/office/powerpoint/2010/main" val="1575009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8247643-37AB-47DE-B7BD-7A64FEB13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AEBC3119-F8E7-4266-91B8-7A1E808B4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57D15890-6502-4FAA-AB03-AFAC88EE29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B80045BC-58DB-469C-8997-6C0C16B17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CE3D3E-87A2-184E-A519-17BB1A73017A}"/>
              </a:ext>
            </a:extLst>
          </p:cNvPr>
          <p:cNvSpPr>
            <a:spLocks noGrp="1"/>
          </p:cNvSpPr>
          <p:nvPr>
            <p:ph type="title"/>
          </p:nvPr>
        </p:nvSpPr>
        <p:spPr>
          <a:xfrm>
            <a:off x="7859485" y="634946"/>
            <a:ext cx="3690257" cy="1450757"/>
          </a:xfrm>
        </p:spPr>
        <p:txBody>
          <a:bodyPr vert="horz" lIns="91440" tIns="45720" rIns="91440" bIns="45720" rtlCol="0" anchor="b">
            <a:normAutofit/>
          </a:bodyPr>
          <a:lstStyle/>
          <a:p>
            <a:r>
              <a:rPr lang="en-US" sz="4400"/>
              <a:t>Underspending in CT BOS</a:t>
            </a:r>
          </a:p>
        </p:txBody>
      </p:sp>
      <p:pic>
        <p:nvPicPr>
          <p:cNvPr id="6" name="Content Placeholder 5">
            <a:extLst>
              <a:ext uri="{FF2B5EF4-FFF2-40B4-BE49-F238E27FC236}">
                <a16:creationId xmlns:a16="http://schemas.microsoft.com/office/drawing/2014/main" id="{EC575EF0-391B-9D40-8BD1-FAF583CE8EFD}"/>
              </a:ext>
            </a:extLst>
          </p:cNvPr>
          <p:cNvPicPr>
            <a:picLocks noGrp="1" noChangeAspect="1"/>
          </p:cNvPicPr>
          <p:nvPr>
            <p:ph sz="half" idx="2"/>
          </p:nvPr>
        </p:nvPicPr>
        <p:blipFill rotWithShape="1">
          <a:blip r:embed="rId2"/>
          <a:srcRect r="27189"/>
          <a:stretch/>
        </p:blipFill>
        <p:spPr>
          <a:xfrm>
            <a:off x="633999" y="640081"/>
            <a:ext cx="6909801" cy="5314406"/>
          </a:xfrm>
          <a:prstGeom prst="rect">
            <a:avLst/>
          </a:prstGeom>
        </p:spPr>
      </p:pic>
      <p:cxnSp>
        <p:nvCxnSpPr>
          <p:cNvPr id="19" name="Straight Connector 18">
            <a:extLst>
              <a:ext uri="{FF2B5EF4-FFF2-40B4-BE49-F238E27FC236}">
                <a16:creationId xmlns:a16="http://schemas.microsoft.com/office/drawing/2014/main" id="{83EF6BB5-A95D-4C59-808C-3B64F444F2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8C9783D-E5AE-7747-B42B-70E5BD84FC9C}"/>
              </a:ext>
            </a:extLst>
          </p:cNvPr>
          <p:cNvSpPr>
            <a:spLocks noGrp="1"/>
          </p:cNvSpPr>
          <p:nvPr>
            <p:ph sz="half" idx="1"/>
          </p:nvPr>
        </p:nvSpPr>
        <p:spPr>
          <a:xfrm>
            <a:off x="7859485" y="2198914"/>
            <a:ext cx="3690257" cy="3670180"/>
          </a:xfrm>
        </p:spPr>
        <p:txBody>
          <a:bodyPr vert="horz" lIns="0" tIns="45720" rIns="0" bIns="45720" rtlCol="0">
            <a:normAutofit/>
          </a:bodyPr>
          <a:lstStyle/>
          <a:p>
            <a:endParaRPr lang="en-US" b="1" dirty="0"/>
          </a:p>
          <a:p>
            <a:pPr marL="347663" indent="-338138">
              <a:buFont typeface="Calibri" panose="020F0502020204030204" pitchFamily="34" charset="0"/>
              <a:buChar char="•"/>
            </a:pPr>
            <a:r>
              <a:rPr lang="en-US" dirty="0"/>
              <a:t>Despite significant progress, CT BOS projects left unspent more than $1.5M on grants awarded in 2016.</a:t>
            </a:r>
          </a:p>
          <a:p>
            <a:pPr marL="347663" indent="-338138">
              <a:buFont typeface="Calibri" panose="020F0502020204030204" pitchFamily="34" charset="0"/>
              <a:buChar char="•"/>
            </a:pPr>
            <a:r>
              <a:rPr lang="en-US" dirty="0"/>
              <a:t>Funds not spent are returned to Washington &amp; not available to fund solutions to homelessness.</a:t>
            </a:r>
          </a:p>
          <a:p>
            <a:endParaRPr lang="en-US" dirty="0"/>
          </a:p>
        </p:txBody>
      </p:sp>
      <p:sp>
        <p:nvSpPr>
          <p:cNvPr id="21" name="Rectangle 20">
            <a:extLst>
              <a:ext uri="{FF2B5EF4-FFF2-40B4-BE49-F238E27FC236}">
                <a16:creationId xmlns:a16="http://schemas.microsoft.com/office/drawing/2014/main" id="{150BDA68-EBDD-443C-9B6B-03CA14AFF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00C07DB3-666C-4A9D-81CE-83B435F95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4108F994-CE46-A84E-AAB4-B75A25E7E422}"/>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4FAB73BC-B049-4115-A692-8D63A059BFB8}" type="slidenum">
              <a:rPr lang="en-US" smtClean="0"/>
              <a:pPr defTabSz="914400">
                <a:spcAft>
                  <a:spcPts val="600"/>
                </a:spcAft>
              </a:pPr>
              <a:t>37</a:t>
            </a:fld>
            <a:endParaRPr lang="en-US"/>
          </a:p>
        </p:txBody>
      </p:sp>
    </p:spTree>
    <p:extLst>
      <p:ext uri="{BB962C8B-B14F-4D97-AF65-F5344CB8AC3E}">
        <p14:creationId xmlns:p14="http://schemas.microsoft.com/office/powerpoint/2010/main" val="3999407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Under Spending</a:t>
            </a:r>
          </a:p>
        </p:txBody>
      </p:sp>
      <p:sp>
        <p:nvSpPr>
          <p:cNvPr id="3" name="Content Placeholder 2"/>
          <p:cNvSpPr>
            <a:spLocks noGrp="1"/>
          </p:cNvSpPr>
          <p:nvPr>
            <p:ph idx="1"/>
          </p:nvPr>
        </p:nvSpPr>
        <p:spPr>
          <a:xfrm>
            <a:off x="1097280" y="1845733"/>
            <a:ext cx="10058400" cy="4373549"/>
          </a:xfrm>
        </p:spPr>
        <p:txBody>
          <a:bodyPr>
            <a:normAutofit fontScale="92500" lnSpcReduction="10000"/>
          </a:bodyPr>
          <a:lstStyle/>
          <a:p>
            <a:r>
              <a:rPr lang="en-US" sz="2700" dirty="0"/>
              <a:t>All project partners are responsible for closely monitoring spending on all </a:t>
            </a:r>
            <a:r>
              <a:rPr lang="en-US" sz="2700" dirty="0" err="1"/>
              <a:t>CoC</a:t>
            </a:r>
            <a:r>
              <a:rPr lang="en-US" sz="2700" dirty="0"/>
              <a:t> grants:</a:t>
            </a:r>
          </a:p>
          <a:p>
            <a:pPr marL="334963" lvl="0" indent="-334963">
              <a:buFont typeface="Wingdings" charset="2"/>
              <a:buChar char="§"/>
            </a:pPr>
            <a:r>
              <a:rPr lang="en-US" sz="2700" dirty="0"/>
              <a:t>Regularly assess expenditures against the pro-rated grant amount available on each eligible budget line item (e.g., Rental Assistance, Leasing, Operating, Supportive Services, Project Administrative Costs).</a:t>
            </a:r>
          </a:p>
          <a:p>
            <a:pPr marL="334963" lvl="0" indent="-334963">
              <a:buFont typeface="Wingdings" charset="2"/>
              <a:buChar char="§"/>
            </a:pPr>
            <a:r>
              <a:rPr lang="en-US" sz="2700" dirty="0"/>
              <a:t>Promptly determine reason for under spending and whether the under spending is anticipated to continue and result in funds not being fully spent at the end of the grant term.</a:t>
            </a:r>
          </a:p>
          <a:p>
            <a:pPr marL="334963" lvl="0" indent="-334963">
              <a:buFont typeface="Wingdings" charset="2"/>
              <a:buChar char="§"/>
            </a:pPr>
            <a:r>
              <a:rPr lang="en-US" sz="2700" dirty="0"/>
              <a:t>Track spending over time to identify patterns that may indicate that the project is regularly unable to fully spend allocated funds.</a:t>
            </a:r>
            <a:endParaRPr lang="en-US" dirty="0"/>
          </a:p>
          <a:p>
            <a:r>
              <a:rPr lang="en-US" dirty="0"/>
              <a:t> </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38</a:t>
            </a:fld>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9093825" y="222713"/>
            <a:ext cx="2723476" cy="1354007"/>
          </a:xfrm>
          <a:prstGeom prst="rect">
            <a:avLst/>
          </a:prstGeom>
          <a:noFill/>
          <a:ln>
            <a:noFill/>
          </a:ln>
        </p:spPr>
      </p:pic>
    </p:spTree>
    <p:extLst>
      <p:ext uri="{BB962C8B-B14F-4D97-AF65-F5344CB8AC3E}">
        <p14:creationId xmlns:p14="http://schemas.microsoft.com/office/powerpoint/2010/main" val="13081445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Under Spending - </a:t>
            </a:r>
          </a:p>
        </p:txBody>
      </p:sp>
      <p:sp>
        <p:nvSpPr>
          <p:cNvPr id="3" name="Content Placeholder 2"/>
          <p:cNvSpPr>
            <a:spLocks noGrp="1"/>
          </p:cNvSpPr>
          <p:nvPr>
            <p:ph idx="1"/>
          </p:nvPr>
        </p:nvSpPr>
        <p:spPr>
          <a:xfrm>
            <a:off x="1097280" y="1845734"/>
            <a:ext cx="10058400" cy="4336356"/>
          </a:xfrm>
        </p:spPr>
        <p:txBody>
          <a:bodyPr>
            <a:normAutofit/>
          </a:bodyPr>
          <a:lstStyle/>
          <a:p>
            <a:pPr lvl="0"/>
            <a:r>
              <a:rPr lang="en-US" sz="2400" b="1" dirty="0"/>
              <a:t>Serve more households than indicated in your project application.  </a:t>
            </a:r>
          </a:p>
          <a:p>
            <a:pPr marL="334963" lvl="0" indent="-334963">
              <a:buFont typeface="Arial"/>
              <a:buChar char="•"/>
            </a:pPr>
            <a:r>
              <a:rPr lang="en-US" sz="2400" dirty="0"/>
              <a:t>This does not require a grant agreement amendment. </a:t>
            </a:r>
          </a:p>
          <a:p>
            <a:r>
              <a:rPr lang="en-US" sz="2400" b="1" dirty="0"/>
              <a:t>For RRH project application budgets, don’t assume each household you serve will receive 100% rent for the full 12 months.</a:t>
            </a:r>
          </a:p>
          <a:p>
            <a:pPr marL="233363" indent="-233363">
              <a:buFont typeface="Arial" panose="020B0604020202020204" pitchFamily="34" charset="0"/>
              <a:buChar char="•"/>
            </a:pPr>
            <a:r>
              <a:rPr lang="en-US" sz="2400" dirty="0"/>
              <a:t>RRH projects may anticipate serving more than one household during a year in a single budgeted unit -does not mean that households are sharing units</a:t>
            </a:r>
          </a:p>
          <a:p>
            <a:pPr marL="525971" lvl="1" indent="-233363">
              <a:buFont typeface="Arial" panose="020B0604020202020204" pitchFamily="34" charset="0"/>
              <a:buChar char="•"/>
            </a:pPr>
            <a:r>
              <a:rPr lang="en-US" sz="2200" dirty="0"/>
              <a:t>Example #1:  If anticipating average length of RA at 50% of FMR for 12 months in a project budgeted for 10 units, you would plan to actually serve 20 households/year.</a:t>
            </a:r>
          </a:p>
          <a:p>
            <a:pPr marL="525971" lvl="1" indent="-233363">
              <a:buFont typeface="Arial" panose="020B0604020202020204" pitchFamily="34" charset="0"/>
              <a:buChar char="•"/>
            </a:pPr>
            <a:r>
              <a:rPr lang="en-US" sz="2200" dirty="0"/>
              <a:t>Example #2:  If anticipating average length of RA at 50% of FMR for 6 months in a project budgeted for 10 units, you would plan to actually serve 40 households/year.</a:t>
            </a:r>
          </a:p>
          <a:p>
            <a:pPr marL="525971" lvl="1" indent="-233363">
              <a:buFont typeface="Arial" panose="020B0604020202020204" pitchFamily="34" charset="0"/>
              <a:buChar char="•"/>
            </a:pPr>
            <a:endParaRPr lang="en-US" sz="22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39</a:t>
            </a:fld>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9753600" y="394977"/>
            <a:ext cx="1973059" cy="1620090"/>
          </a:xfrm>
          <a:prstGeom prst="rect">
            <a:avLst/>
          </a:prstGeom>
          <a:noFill/>
          <a:ln>
            <a:noFill/>
          </a:ln>
        </p:spPr>
      </p:pic>
    </p:spTree>
    <p:extLst>
      <p:ext uri="{BB962C8B-B14F-4D97-AF65-F5344CB8AC3E}">
        <p14:creationId xmlns:p14="http://schemas.microsoft.com/office/powerpoint/2010/main" val="3635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Overview of Fiscal Requirements</a:t>
            </a:r>
          </a:p>
        </p:txBody>
      </p:sp>
      <p:sp>
        <p:nvSpPr>
          <p:cNvPr id="6" name="Text Placeholder 5"/>
          <p:cNvSpPr>
            <a:spLocks noGrp="1"/>
          </p:cNvSpPr>
          <p:nvPr>
            <p:ph type="body" idx="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4FAB73BC-B049-4115-A692-8D63A059BFB8}" type="slidenum">
              <a:rPr lang="en-US" smtClean="0"/>
              <a:pPr/>
              <a:t>4</a:t>
            </a:fld>
            <a:endParaRPr lang="en-US" dirty="0"/>
          </a:p>
        </p:txBody>
      </p:sp>
      <p:pic>
        <p:nvPicPr>
          <p:cNvPr id="7" name="Picture 6"/>
          <p:cNvPicPr>
            <a:picLocks noChangeAspect="1"/>
          </p:cNvPicPr>
          <p:nvPr/>
        </p:nvPicPr>
        <p:blipFill>
          <a:blip r:embed="rId3"/>
          <a:stretch>
            <a:fillRect/>
          </a:stretch>
        </p:blipFill>
        <p:spPr>
          <a:xfrm>
            <a:off x="8800027" y="488629"/>
            <a:ext cx="2857500" cy="2857500"/>
          </a:xfrm>
          <a:prstGeom prst="rect">
            <a:avLst/>
          </a:prstGeom>
        </p:spPr>
      </p:pic>
    </p:spTree>
    <p:extLst>
      <p:ext uri="{BB962C8B-B14F-4D97-AF65-F5344CB8AC3E}">
        <p14:creationId xmlns:p14="http://schemas.microsoft.com/office/powerpoint/2010/main" val="1237617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Under Spending (2) </a:t>
            </a:r>
          </a:p>
        </p:txBody>
      </p:sp>
      <p:sp>
        <p:nvSpPr>
          <p:cNvPr id="3" name="Content Placeholder 2"/>
          <p:cNvSpPr>
            <a:spLocks noGrp="1"/>
          </p:cNvSpPr>
          <p:nvPr>
            <p:ph idx="1"/>
          </p:nvPr>
        </p:nvSpPr>
        <p:spPr>
          <a:xfrm>
            <a:off x="1097280" y="1845734"/>
            <a:ext cx="10058400" cy="4344350"/>
          </a:xfrm>
        </p:spPr>
        <p:txBody>
          <a:bodyPr>
            <a:normAutofit fontScale="92500" lnSpcReduction="10000"/>
          </a:bodyPr>
          <a:lstStyle/>
          <a:p>
            <a:pPr marL="0" lvl="0" indent="0">
              <a:buNone/>
            </a:pPr>
            <a:r>
              <a:rPr lang="en-US" sz="2400" b="1" dirty="0"/>
              <a:t>Apply for rental assistance at less than FMR to offset tenant payments </a:t>
            </a:r>
            <a:r>
              <a:rPr lang="en-US" sz="1900" b="1" dirty="0"/>
              <a:t>(renewal only)</a:t>
            </a:r>
            <a:r>
              <a:rPr lang="en-US" sz="2400" b="1" dirty="0"/>
              <a:t>. </a:t>
            </a:r>
          </a:p>
          <a:p>
            <a:pPr marL="334963" lvl="0" indent="-334963">
              <a:buFont typeface="Arial"/>
              <a:buChar char="•"/>
            </a:pPr>
            <a:r>
              <a:rPr lang="en-US" sz="2400" dirty="0"/>
              <a:t>Would occur upon submission to HUD of the next renewal application. </a:t>
            </a:r>
          </a:p>
          <a:p>
            <a:pPr marL="334963" lvl="0" indent="-334963">
              <a:buFont typeface="Arial"/>
              <a:buChar char="•"/>
            </a:pPr>
            <a:r>
              <a:rPr lang="en-US" sz="2400" dirty="0"/>
              <a:t>Reduction would be permanent - critical that changes be informed by a careful assessment to avoid a short-fall.</a:t>
            </a:r>
          </a:p>
          <a:p>
            <a:pPr marL="344488" lvl="0" indent="-344488">
              <a:buFont typeface="Arial"/>
              <a:buChar char="•"/>
            </a:pPr>
            <a:r>
              <a:rPr lang="en-US" sz="2400" dirty="0"/>
              <a:t>Notify the </a:t>
            </a:r>
            <a:r>
              <a:rPr lang="en-US" sz="2400" dirty="0" err="1"/>
              <a:t>CoC</a:t>
            </a:r>
            <a:r>
              <a:rPr lang="en-US" sz="2400" dirty="0"/>
              <a:t> in advance so funds can be reallocated or seek grant amendment to move funds to supportive services line.</a:t>
            </a:r>
          </a:p>
          <a:p>
            <a:pPr marL="0" lvl="0" indent="0">
              <a:buNone/>
            </a:pPr>
            <a:r>
              <a:rPr lang="en-US" sz="2400" b="1" dirty="0"/>
              <a:t>Budget modifications</a:t>
            </a:r>
          </a:p>
          <a:p>
            <a:pPr marL="295275" lvl="0" indent="-295275">
              <a:buFont typeface="Arial"/>
              <a:buChar char="•"/>
            </a:pPr>
            <a:r>
              <a:rPr lang="en-US" sz="2400" dirty="0"/>
              <a:t>Shifting up to 10% from one approved eligible activity to another activity – does not require a grant agreement amendment. </a:t>
            </a:r>
          </a:p>
          <a:p>
            <a:pPr marL="295275" indent="-295275">
              <a:buFont typeface="Arial"/>
              <a:buChar char="•"/>
            </a:pPr>
            <a:r>
              <a:rPr lang="en-US" sz="2400" dirty="0"/>
              <a:t>Shifting more than 10% from one approved eligible activity to another activity –requires a HUD approval of a grant agreement amendment. </a:t>
            </a:r>
            <a:endParaRPr lang="en-US" sz="2400" b="1" dirty="0"/>
          </a:p>
          <a:p>
            <a:pPr marL="0" lvl="0" indent="0">
              <a:buNone/>
            </a:pPr>
            <a:endParaRPr lang="en-US" sz="2400" b="1"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40</a:t>
            </a:fld>
            <a:endParaRPr 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9794471" y="262786"/>
            <a:ext cx="2397529" cy="1605918"/>
          </a:xfrm>
          <a:prstGeom prst="rect">
            <a:avLst/>
          </a:prstGeom>
          <a:noFill/>
          <a:ln>
            <a:noFill/>
          </a:ln>
        </p:spPr>
      </p:pic>
    </p:spTree>
    <p:extLst>
      <p:ext uri="{BB962C8B-B14F-4D97-AF65-F5344CB8AC3E}">
        <p14:creationId xmlns:p14="http://schemas.microsoft.com/office/powerpoint/2010/main" val="8833950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Under Spending (3) </a:t>
            </a:r>
          </a:p>
        </p:txBody>
      </p:sp>
      <p:sp>
        <p:nvSpPr>
          <p:cNvPr id="3" name="Content Placeholder 2"/>
          <p:cNvSpPr>
            <a:spLocks noGrp="1"/>
          </p:cNvSpPr>
          <p:nvPr>
            <p:ph idx="1"/>
          </p:nvPr>
        </p:nvSpPr>
        <p:spPr>
          <a:xfrm>
            <a:off x="1097280" y="1845734"/>
            <a:ext cx="10058400" cy="4344350"/>
          </a:xfrm>
        </p:spPr>
        <p:txBody>
          <a:bodyPr>
            <a:normAutofit/>
          </a:bodyPr>
          <a:lstStyle/>
          <a:p>
            <a:pPr marL="0" lvl="0" indent="0">
              <a:buNone/>
            </a:pPr>
            <a:r>
              <a:rPr lang="en-US" sz="2400" b="1" dirty="0"/>
              <a:t>Give money you are unable to spend regularly back to the </a:t>
            </a:r>
            <a:r>
              <a:rPr lang="en-US" sz="2400" b="1" dirty="0" err="1"/>
              <a:t>CoC</a:t>
            </a:r>
            <a:r>
              <a:rPr lang="en-US" sz="2400" b="1" dirty="0"/>
              <a:t> for reallocation.</a:t>
            </a:r>
          </a:p>
          <a:p>
            <a:pPr marL="0" lvl="0" indent="0">
              <a:buNone/>
            </a:pPr>
            <a:r>
              <a:rPr lang="en-US" sz="2400" b="1" dirty="0"/>
              <a:t>Other strategies</a:t>
            </a:r>
          </a:p>
          <a:p>
            <a:pPr marL="334963" lvl="0" indent="-334963">
              <a:buFont typeface="Arial"/>
              <a:buChar char="•"/>
            </a:pPr>
            <a:r>
              <a:rPr lang="en-US" sz="2400" dirty="0"/>
              <a:t>Promptly fill staff vacancies. </a:t>
            </a:r>
          </a:p>
          <a:p>
            <a:pPr marL="334963" lvl="0" indent="-334963">
              <a:buFont typeface="Arial"/>
              <a:buChar char="•"/>
            </a:pPr>
            <a:r>
              <a:rPr lang="en-US" sz="2400" dirty="0"/>
              <a:t>Review </a:t>
            </a:r>
            <a:r>
              <a:rPr lang="en-US" sz="2400" dirty="0" err="1"/>
              <a:t>CoC</a:t>
            </a:r>
            <a:r>
              <a:rPr lang="en-US" sz="2400" dirty="0"/>
              <a:t> Program eligible expenses for opportunities to use </a:t>
            </a:r>
            <a:r>
              <a:rPr lang="en-US" sz="2400" dirty="0" err="1"/>
              <a:t>CoC</a:t>
            </a:r>
            <a:r>
              <a:rPr lang="en-US" sz="2400" dirty="0"/>
              <a:t> funds to support eligible costs (security deposits, first and last months rent, brokers fees, damages, participant transportation, etc.)</a:t>
            </a:r>
          </a:p>
          <a:p>
            <a:pPr marL="334963" lvl="0" indent="-334963">
              <a:buFont typeface="Arial"/>
              <a:buChar char="•"/>
            </a:pPr>
            <a:r>
              <a:rPr lang="en-US" sz="2400" dirty="0"/>
              <a:t>Purchase necessary supplies (e.g., phones or laptops for supportive service staff)</a:t>
            </a:r>
          </a:p>
          <a:p>
            <a:pPr marL="334963" lvl="0" indent="-334963">
              <a:buFont typeface="Arial"/>
              <a:buChar char="•"/>
            </a:pPr>
            <a:r>
              <a:rPr lang="en-US" sz="2400" dirty="0"/>
              <a:t>Use flexibility to provide two months security deposit for hard-to-place clients</a:t>
            </a:r>
          </a:p>
          <a:p>
            <a:pPr marL="334963" lvl="0" indent="-334963">
              <a:buFont typeface="Arial"/>
              <a:buChar char="•"/>
            </a:pPr>
            <a:endParaRPr lang="en-US" sz="2400" b="1" dirty="0"/>
          </a:p>
          <a:p>
            <a:pPr marL="0" lvl="0" indent="0">
              <a:buNone/>
            </a:pPr>
            <a:endParaRPr lang="en-US" sz="2400" b="1"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41</a:t>
            </a:fld>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9356566" y="251658"/>
            <a:ext cx="2577330" cy="1266664"/>
          </a:xfrm>
          <a:prstGeom prst="rect">
            <a:avLst/>
          </a:prstGeom>
          <a:noFill/>
          <a:ln>
            <a:noFill/>
          </a:ln>
        </p:spPr>
      </p:pic>
    </p:spTree>
    <p:extLst>
      <p:ext uri="{BB962C8B-B14F-4D97-AF65-F5344CB8AC3E}">
        <p14:creationId xmlns:p14="http://schemas.microsoft.com/office/powerpoint/2010/main" val="117196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CFC9789-57F4-4B9C-ABAA-6F7C8BADC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9B54F538-07DE-4652-B506-5D16E3EBB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03D56195-A6AC-4958-8B87-F7D009353E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975219DE-C821-412B-BF34-1F970885C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883DAC5-877A-4069-84E0-F651E2679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901260-208A-D849-ADEB-B67FCCCBE4A2}"/>
              </a:ext>
            </a:extLst>
          </p:cNvPr>
          <p:cNvSpPr>
            <a:spLocks noGrp="1"/>
          </p:cNvSpPr>
          <p:nvPr>
            <p:ph type="title"/>
          </p:nvPr>
        </p:nvSpPr>
        <p:spPr>
          <a:xfrm>
            <a:off x="544531" y="516835"/>
            <a:ext cx="6617620" cy="1162025"/>
          </a:xfrm>
        </p:spPr>
        <p:txBody>
          <a:bodyPr vert="horz" lIns="91440" tIns="45720" rIns="91440" bIns="45720" rtlCol="0" anchor="b">
            <a:normAutofit/>
          </a:bodyPr>
          <a:lstStyle/>
          <a:p>
            <a:r>
              <a:rPr lang="en-US" sz="4000" u="sng" dirty="0">
                <a:solidFill>
                  <a:srgbClr val="FFFFFF"/>
                </a:solidFill>
              </a:rPr>
              <a:t>Expending funds after end date</a:t>
            </a:r>
          </a:p>
        </p:txBody>
      </p:sp>
      <p:sp>
        <p:nvSpPr>
          <p:cNvPr id="5" name="Content Placeholder 4">
            <a:extLst>
              <a:ext uri="{FF2B5EF4-FFF2-40B4-BE49-F238E27FC236}">
                <a16:creationId xmlns:a16="http://schemas.microsoft.com/office/drawing/2014/main" id="{E620D379-7360-EB4E-B57E-6C53EA74986C}"/>
              </a:ext>
            </a:extLst>
          </p:cNvPr>
          <p:cNvSpPr>
            <a:spLocks noGrp="1"/>
          </p:cNvSpPr>
          <p:nvPr>
            <p:ph sz="half" idx="1"/>
          </p:nvPr>
        </p:nvSpPr>
        <p:spPr>
          <a:xfrm>
            <a:off x="1097279" y="2236304"/>
            <a:ext cx="5977938" cy="3652667"/>
          </a:xfrm>
        </p:spPr>
        <p:txBody>
          <a:bodyPr vert="horz" lIns="0" tIns="45720" rIns="0" bIns="45720" rtlCol="0">
            <a:normAutofit lnSpcReduction="10000"/>
          </a:bodyPr>
          <a:lstStyle/>
          <a:p>
            <a:pPr marL="234950" indent="-225425">
              <a:buFont typeface="Calibri" panose="020F0502020204030204" pitchFamily="34" charset="0"/>
              <a:buChar char="•"/>
            </a:pPr>
            <a:r>
              <a:rPr lang="en-US" sz="2400" dirty="0">
                <a:solidFill>
                  <a:srgbClr val="FFFFFF"/>
                </a:solidFill>
              </a:rPr>
              <a:t>Funds can be drawn down for 90 days following the grant end date to cover expenses incurred during the operating year.</a:t>
            </a:r>
          </a:p>
          <a:p>
            <a:pPr marL="234950" indent="-225425">
              <a:buFont typeface="Calibri" panose="020F0502020204030204" pitchFamily="34" charset="0"/>
              <a:buChar char="•"/>
            </a:pPr>
            <a:r>
              <a:rPr lang="en-US" sz="2400" dirty="0">
                <a:solidFill>
                  <a:srgbClr val="FFFFFF"/>
                </a:solidFill>
              </a:rPr>
              <a:t>Grant funds may not be used cover expenses occurred outside of the operating year.</a:t>
            </a:r>
          </a:p>
          <a:p>
            <a:pPr marL="234950" indent="-225425">
              <a:buFont typeface="Calibri" panose="020F0502020204030204" pitchFamily="34" charset="0"/>
              <a:buChar char="•"/>
            </a:pPr>
            <a:r>
              <a:rPr lang="en-US" sz="2400" dirty="0">
                <a:solidFill>
                  <a:srgbClr val="FFFFFF"/>
                </a:solidFill>
              </a:rPr>
              <a:t>Can we make a bulk purchase at the end of the year (e.g., bus tickets)?</a:t>
            </a:r>
          </a:p>
          <a:p>
            <a:pPr marL="639763" indent="-342900">
              <a:buFont typeface="Calibri" panose="020F0502020204030204" pitchFamily="34" charset="0"/>
              <a:buChar char="o"/>
            </a:pPr>
            <a:r>
              <a:rPr lang="en-US" sz="2400" dirty="0">
                <a:solidFill>
                  <a:srgbClr val="FFFFFF"/>
                </a:solidFill>
              </a:rPr>
              <a:t>If not used during the operating year, HUD may find such an end of the year purchase ineligible.</a:t>
            </a:r>
          </a:p>
          <a:p>
            <a:pPr marL="234950" indent="-225425">
              <a:buFont typeface="Calibri" panose="020F0502020204030204" pitchFamily="34" charset="0"/>
              <a:buChar char="•"/>
            </a:pPr>
            <a:endParaRPr lang="en-US" sz="1800" dirty="0">
              <a:solidFill>
                <a:srgbClr val="FFFFFF"/>
              </a:solidFill>
            </a:endParaRPr>
          </a:p>
        </p:txBody>
      </p:sp>
      <p:sp>
        <p:nvSpPr>
          <p:cNvPr id="23" name="Rectangle 22">
            <a:extLst>
              <a:ext uri="{FF2B5EF4-FFF2-40B4-BE49-F238E27FC236}">
                <a16:creationId xmlns:a16="http://schemas.microsoft.com/office/drawing/2014/main" id="{10A9524C-9867-46B4-ABAF-CB92D6611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Content Placeholder 7" descr="A close up of a sign&#10;&#10;Description automatically generated">
            <a:extLst>
              <a:ext uri="{FF2B5EF4-FFF2-40B4-BE49-F238E27FC236}">
                <a16:creationId xmlns:a16="http://schemas.microsoft.com/office/drawing/2014/main" id="{C1280EEE-2B90-2140-B220-E5372134621A}"/>
              </a:ext>
            </a:extLst>
          </p:cNvPr>
          <p:cNvPicPr>
            <a:picLocks noGrp="1" noChangeAspect="1"/>
          </p:cNvPicPr>
          <p:nvPr>
            <p:ph sz="half" idx="2"/>
          </p:nvPr>
        </p:nvPicPr>
        <p:blipFill>
          <a:blip r:embed="rId2"/>
          <a:stretch>
            <a:fillRect/>
          </a:stretch>
        </p:blipFill>
        <p:spPr>
          <a:xfrm>
            <a:off x="8251982" y="1141447"/>
            <a:ext cx="3294253" cy="4553313"/>
          </a:xfrm>
          <a:prstGeom prst="rect">
            <a:avLst/>
          </a:prstGeom>
        </p:spPr>
      </p:pic>
      <p:sp>
        <p:nvSpPr>
          <p:cNvPr id="4" name="Slide Number Placeholder 3">
            <a:extLst>
              <a:ext uri="{FF2B5EF4-FFF2-40B4-BE49-F238E27FC236}">
                <a16:creationId xmlns:a16="http://schemas.microsoft.com/office/drawing/2014/main" id="{BD9D2BA7-7F4C-E549-8D31-9227C93D7107}"/>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4FAB73BC-B049-4115-A692-8D63A059BFB8}" type="slidenum">
              <a:rPr lang="en-US">
                <a:solidFill>
                  <a:schemeClr val="tx2"/>
                </a:solidFill>
              </a:rPr>
              <a:pPr defTabSz="914400">
                <a:spcAft>
                  <a:spcPts val="600"/>
                </a:spcAft>
              </a:pPr>
              <a:t>42</a:t>
            </a:fld>
            <a:endParaRPr lang="en-US">
              <a:solidFill>
                <a:schemeClr val="tx2"/>
              </a:solidFill>
            </a:endParaRPr>
          </a:p>
        </p:txBody>
      </p:sp>
    </p:spTree>
    <p:extLst>
      <p:ext uri="{BB962C8B-B14F-4D97-AF65-F5344CB8AC3E}">
        <p14:creationId xmlns:p14="http://schemas.microsoft.com/office/powerpoint/2010/main" val="16478664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Other fiscal requirements</a:t>
            </a:r>
          </a:p>
        </p:txBody>
      </p:sp>
      <p:sp>
        <p:nvSpPr>
          <p:cNvPr id="6" name="Text Placeholder 5"/>
          <p:cNvSpPr>
            <a:spLocks noGrp="1"/>
          </p:cNvSpPr>
          <p:nvPr>
            <p:ph type="body" idx="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4FAB73BC-B049-4115-A692-8D63A059BFB8}" type="slidenum">
              <a:rPr lang="en-US" smtClean="0"/>
              <a:pPr/>
              <a:t>43</a:t>
            </a:fld>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7911479" y="748055"/>
            <a:ext cx="3847085" cy="5120846"/>
          </a:xfrm>
          <a:prstGeom prst="rect">
            <a:avLst/>
          </a:prstGeom>
          <a:noFill/>
          <a:ln>
            <a:noFill/>
          </a:ln>
        </p:spPr>
      </p:pic>
    </p:spTree>
    <p:extLst>
      <p:ext uri="{BB962C8B-B14F-4D97-AF65-F5344CB8AC3E}">
        <p14:creationId xmlns:p14="http://schemas.microsoft.com/office/powerpoint/2010/main" val="1382957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9"/>
          <p:cNvSpPr>
            <a:spLocks noGrp="1" noChangeArrowheads="1"/>
          </p:cNvSpPr>
          <p:nvPr>
            <p:ph type="title"/>
          </p:nvPr>
        </p:nvSpPr>
        <p:spPr/>
        <p:txBody>
          <a:bodyPr/>
          <a:lstStyle/>
          <a:p>
            <a:pPr eaLnBrk="1" hangingPunct="1"/>
            <a:r>
              <a:rPr lang="en-US" dirty="0"/>
              <a:t>Documenting Time</a:t>
            </a:r>
          </a:p>
        </p:txBody>
      </p:sp>
      <p:sp>
        <p:nvSpPr>
          <p:cNvPr id="543754" name="Rectangle 10"/>
          <p:cNvSpPr>
            <a:spLocks noGrp="1" noChangeArrowheads="1"/>
          </p:cNvSpPr>
          <p:nvPr>
            <p:ph type="body" idx="1"/>
          </p:nvPr>
        </p:nvSpPr>
        <p:spPr>
          <a:xfrm>
            <a:off x="1184568" y="1737364"/>
            <a:ext cx="10058400" cy="4023360"/>
          </a:xfrm>
        </p:spPr>
        <p:txBody>
          <a:bodyPr>
            <a:normAutofit lnSpcReduction="10000"/>
          </a:bodyPr>
          <a:lstStyle/>
          <a:p>
            <a:pPr marL="341313" indent="-282575" eaLnBrk="1" hangingPunct="1">
              <a:buFont typeface="Arial"/>
              <a:buChar char="•"/>
            </a:pPr>
            <a:r>
              <a:rPr lang="en-US" sz="2800" dirty="0"/>
              <a:t>Timesheets suffice for employees who work in a single indirect cost activity (e.g. accounting)</a:t>
            </a:r>
          </a:p>
          <a:p>
            <a:pPr marL="341313" indent="-282575" eaLnBrk="1" hangingPunct="1">
              <a:buFont typeface="Arial"/>
              <a:buChar char="•"/>
            </a:pPr>
            <a:r>
              <a:rPr lang="en-US" sz="2800" dirty="0"/>
              <a:t>Timesheets, with periodic certifications, suffice for employees who work on a single federal award category (e.g. supportive services)</a:t>
            </a:r>
          </a:p>
          <a:p>
            <a:pPr marL="341313" indent="-282575" eaLnBrk="1" hangingPunct="1">
              <a:buFont typeface="Arial"/>
              <a:buChar char="•"/>
            </a:pPr>
            <a:r>
              <a:rPr lang="en-US" sz="2800" dirty="0"/>
              <a:t>For employees who work on more than one project or activity, timesheets must be supported by personnel activity logs (can also use case notes, maintenance logs)</a:t>
            </a:r>
          </a:p>
          <a:p>
            <a:pPr marL="341313" indent="-282575" eaLnBrk="1" hangingPunct="1">
              <a:lnSpc>
                <a:spcPct val="60000"/>
              </a:lnSpc>
              <a:buFont typeface="Arial"/>
              <a:buChar char="•"/>
            </a:pPr>
            <a:r>
              <a:rPr lang="en-US" sz="2800" dirty="0"/>
              <a:t>Time sheets must reconcile to activity logs</a:t>
            </a:r>
          </a:p>
          <a:p>
            <a:pPr marL="341313" indent="-282575" eaLnBrk="1" hangingPunct="1">
              <a:lnSpc>
                <a:spcPct val="60000"/>
              </a:lnSpc>
              <a:buFont typeface="Arial"/>
              <a:buChar char="•"/>
            </a:pPr>
            <a:r>
              <a:rPr lang="en-US" sz="2800" dirty="0"/>
              <a:t>Sample activity log available at </a:t>
            </a:r>
            <a:r>
              <a:rPr lang="en-US" sz="2800" dirty="0">
                <a:hlinkClick r:id="rId3"/>
              </a:rPr>
              <a:t>www.ctbos.org</a:t>
            </a:r>
            <a:endParaRPr lang="en-US" sz="2800" dirty="0"/>
          </a:p>
          <a:p>
            <a:pPr marL="341313" indent="-282575" eaLnBrk="1" hangingPunct="1">
              <a:lnSpc>
                <a:spcPct val="60000"/>
              </a:lnSpc>
              <a:buFont typeface="Arial"/>
              <a:buChar char="•"/>
            </a:pPr>
            <a:endParaRPr lang="en-US" sz="2800" dirty="0"/>
          </a:p>
        </p:txBody>
      </p:sp>
      <p:sp>
        <p:nvSpPr>
          <p:cNvPr id="2" name="Slide Number Placeholder 1"/>
          <p:cNvSpPr>
            <a:spLocks noGrp="1"/>
          </p:cNvSpPr>
          <p:nvPr>
            <p:ph type="sldNum" sz="quarter" idx="12"/>
          </p:nvPr>
        </p:nvSpPr>
        <p:spPr/>
        <p:txBody>
          <a:bodyPr/>
          <a:lstStyle/>
          <a:p>
            <a:fld id="{4FAB73BC-B049-4115-A692-8D63A059BFB8}" type="slidenum">
              <a:rPr lang="en-US" smtClean="0"/>
              <a:pPr/>
              <a:t>44</a:t>
            </a:fld>
            <a:endParaRPr lang="en-US" dirty="0"/>
          </a:p>
        </p:txBody>
      </p:sp>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9900464" y="4563570"/>
            <a:ext cx="1776831" cy="1692314"/>
          </a:xfrm>
          <a:prstGeom prst="rect">
            <a:avLst/>
          </a:prstGeom>
          <a:noFill/>
          <a:ln>
            <a:noFill/>
          </a:ln>
        </p:spPr>
      </p:pic>
    </p:spTree>
    <p:extLst>
      <p:ext uri="{BB962C8B-B14F-4D97-AF65-F5344CB8AC3E}">
        <p14:creationId xmlns:p14="http://schemas.microsoft.com/office/powerpoint/2010/main" val="16374676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5D946D-705F-41A5-A177-3CF52A12CA24}"/>
              </a:ext>
            </a:extLst>
          </p:cNvPr>
          <p:cNvSpPr>
            <a:spLocks noGrp="1"/>
          </p:cNvSpPr>
          <p:nvPr>
            <p:ph type="sldNum" sz="quarter" idx="12"/>
          </p:nvPr>
        </p:nvSpPr>
        <p:spPr>
          <a:xfrm>
            <a:off x="480060" y="5007437"/>
            <a:ext cx="811019" cy="503578"/>
          </a:xfrm>
        </p:spPr>
        <p:txBody>
          <a:bodyPr>
            <a:normAutofit/>
          </a:bodyPr>
          <a:lstStyle/>
          <a:p>
            <a:pPr>
              <a:lnSpc>
                <a:spcPct val="90000"/>
              </a:lnSpc>
              <a:spcAft>
                <a:spcPts val="600"/>
              </a:spcAft>
            </a:pPr>
            <a:fld id="{0FE1FADC-922F-4AC1-BFB6-FDADC3C3D2D3}" type="slidenum">
              <a:rPr lang="en-US" smtClean="0"/>
              <a:pPr>
                <a:lnSpc>
                  <a:spcPct val="90000"/>
                </a:lnSpc>
                <a:spcAft>
                  <a:spcPts val="600"/>
                </a:spcAft>
              </a:pPr>
              <a:t>45</a:t>
            </a:fld>
            <a:endParaRPr lang="en-US"/>
          </a:p>
        </p:txBody>
      </p:sp>
      <p:graphicFrame>
        <p:nvGraphicFramePr>
          <p:cNvPr id="5" name="Content Placeholder 4">
            <a:extLst>
              <a:ext uri="{FF2B5EF4-FFF2-40B4-BE49-F238E27FC236}">
                <a16:creationId xmlns:a16="http://schemas.microsoft.com/office/drawing/2014/main" id="{EFD99442-D33A-48C2-90D5-570C16C19B7C}"/>
              </a:ext>
            </a:extLst>
          </p:cNvPr>
          <p:cNvGraphicFramePr>
            <a:graphicFrameLocks noGrp="1"/>
          </p:cNvGraphicFramePr>
          <p:nvPr>
            <p:ph idx="1"/>
            <p:extLst>
              <p:ext uri="{D42A27DB-BD31-4B8C-83A1-F6EECF244321}">
                <p14:modId xmlns:p14="http://schemas.microsoft.com/office/powerpoint/2010/main" val="525091413"/>
              </p:ext>
            </p:extLst>
          </p:nvPr>
        </p:nvGraphicFramePr>
        <p:xfrm>
          <a:off x="1150706" y="933450"/>
          <a:ext cx="10078948" cy="4799530"/>
        </p:xfrm>
        <a:graphic>
          <a:graphicData uri="http://schemas.openxmlformats.org/drawingml/2006/table">
            <a:tbl>
              <a:tblPr firstRow="1" bandRow="1">
                <a:tableStyleId>{8EC20E35-A176-4012-BC5E-935CFFF8708E}</a:tableStyleId>
              </a:tblPr>
              <a:tblGrid>
                <a:gridCol w="1778521">
                  <a:extLst>
                    <a:ext uri="{9D8B030D-6E8A-4147-A177-3AD203B41FA5}">
                      <a16:colId xmlns:a16="http://schemas.microsoft.com/office/drawing/2014/main" val="2362055736"/>
                    </a:ext>
                  </a:extLst>
                </a:gridCol>
                <a:gridCol w="1126932">
                  <a:extLst>
                    <a:ext uri="{9D8B030D-6E8A-4147-A177-3AD203B41FA5}">
                      <a16:colId xmlns:a16="http://schemas.microsoft.com/office/drawing/2014/main" val="4285893125"/>
                    </a:ext>
                  </a:extLst>
                </a:gridCol>
                <a:gridCol w="960201">
                  <a:extLst>
                    <a:ext uri="{9D8B030D-6E8A-4147-A177-3AD203B41FA5}">
                      <a16:colId xmlns:a16="http://schemas.microsoft.com/office/drawing/2014/main" val="1999108738"/>
                    </a:ext>
                  </a:extLst>
                </a:gridCol>
                <a:gridCol w="1571545">
                  <a:extLst>
                    <a:ext uri="{9D8B030D-6E8A-4147-A177-3AD203B41FA5}">
                      <a16:colId xmlns:a16="http://schemas.microsoft.com/office/drawing/2014/main" val="2232286583"/>
                    </a:ext>
                  </a:extLst>
                </a:gridCol>
                <a:gridCol w="3804200">
                  <a:extLst>
                    <a:ext uri="{9D8B030D-6E8A-4147-A177-3AD203B41FA5}">
                      <a16:colId xmlns:a16="http://schemas.microsoft.com/office/drawing/2014/main" val="3885027812"/>
                    </a:ext>
                  </a:extLst>
                </a:gridCol>
                <a:gridCol w="837549">
                  <a:extLst>
                    <a:ext uri="{9D8B030D-6E8A-4147-A177-3AD203B41FA5}">
                      <a16:colId xmlns:a16="http://schemas.microsoft.com/office/drawing/2014/main" val="1249062276"/>
                    </a:ext>
                  </a:extLst>
                </a:gridCol>
              </a:tblGrid>
              <a:tr h="435917">
                <a:tc gridSpan="6">
                  <a:txBody>
                    <a:bodyPr/>
                    <a:lstStyle/>
                    <a:p>
                      <a:pPr algn="ctr" fontAlgn="b"/>
                      <a:r>
                        <a:rPr lang="en-US" sz="1800" u="none" strike="noStrike" dirty="0">
                          <a:effectLst/>
                        </a:rPr>
                        <a:t>Personnel Activity Log</a:t>
                      </a:r>
                      <a:endParaRPr lang="en-US" sz="1800" b="1" i="0" u="none" strike="noStrike" dirty="0">
                        <a:solidFill>
                          <a:srgbClr val="000000"/>
                        </a:solidFill>
                        <a:effectLst/>
                        <a:latin typeface="Calibri" panose="020F0502020204030204" pitchFamily="34" charset="0"/>
                      </a:endParaRPr>
                    </a:p>
                  </a:txBody>
                  <a:tcPr marL="10822" marR="10822" marT="10822"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2678582"/>
                  </a:ext>
                </a:extLst>
              </a:tr>
              <a:tr h="619219">
                <a:tc>
                  <a:txBody>
                    <a:bodyPr/>
                    <a:lstStyle/>
                    <a:p>
                      <a:pPr algn="ctr" fontAlgn="b"/>
                      <a:r>
                        <a:rPr lang="en-US" sz="1400" b="1" u="none" strike="noStrike" dirty="0">
                          <a:effectLst/>
                        </a:rPr>
                        <a:t>Staff Name</a:t>
                      </a:r>
                      <a:endParaRPr lang="en-US" sz="1400" b="1" i="0" u="none" strike="noStrike" dirty="0">
                        <a:solidFill>
                          <a:srgbClr val="000000"/>
                        </a:solidFill>
                        <a:effectLst/>
                        <a:latin typeface="Calibri" panose="020F0502020204030204" pitchFamily="34" charset="0"/>
                      </a:endParaRPr>
                    </a:p>
                  </a:txBody>
                  <a:tcPr marL="10822" marR="10822" marT="10822" marB="0" anchor="b"/>
                </a:tc>
                <a:tc>
                  <a:txBody>
                    <a:bodyPr/>
                    <a:lstStyle/>
                    <a:p>
                      <a:pPr algn="ctr" fontAlgn="b"/>
                      <a:r>
                        <a:rPr lang="en-US" sz="1400" b="1" u="none" strike="noStrike">
                          <a:effectLst/>
                        </a:rPr>
                        <a:t>Staff Title</a:t>
                      </a:r>
                      <a:endParaRPr lang="en-US" sz="1400" b="1" i="0" u="none" strike="noStrike">
                        <a:solidFill>
                          <a:srgbClr val="000000"/>
                        </a:solidFill>
                        <a:effectLst/>
                        <a:latin typeface="Calibri" panose="020F0502020204030204" pitchFamily="34" charset="0"/>
                      </a:endParaRPr>
                    </a:p>
                  </a:txBody>
                  <a:tcPr marL="10822" marR="10822" marT="10822" marB="0" anchor="b"/>
                </a:tc>
                <a:tc>
                  <a:txBody>
                    <a:bodyPr/>
                    <a:lstStyle/>
                    <a:p>
                      <a:pPr algn="ctr" fontAlgn="b"/>
                      <a:r>
                        <a:rPr lang="en-US" sz="1400" b="1" u="none" strike="noStrike">
                          <a:effectLst/>
                        </a:rPr>
                        <a:t>Activity Date</a:t>
                      </a:r>
                      <a:endParaRPr lang="en-US" sz="1400" b="1" i="0" u="none" strike="noStrike">
                        <a:solidFill>
                          <a:srgbClr val="000000"/>
                        </a:solidFill>
                        <a:effectLst/>
                        <a:latin typeface="Calibri" panose="020F0502020204030204" pitchFamily="34" charset="0"/>
                      </a:endParaRPr>
                    </a:p>
                  </a:txBody>
                  <a:tcPr marL="10822" marR="10822" marT="10822" marB="0" anchor="b"/>
                </a:tc>
                <a:tc>
                  <a:txBody>
                    <a:bodyPr/>
                    <a:lstStyle/>
                    <a:p>
                      <a:pPr algn="ctr" fontAlgn="b"/>
                      <a:r>
                        <a:rPr lang="en-US" sz="1400" b="1" u="none" strike="noStrike">
                          <a:effectLst/>
                        </a:rPr>
                        <a:t>Eligible Activity</a:t>
                      </a:r>
                      <a:endParaRPr lang="en-US" sz="1400" b="1" i="0" u="none" strike="noStrike">
                        <a:solidFill>
                          <a:srgbClr val="000000"/>
                        </a:solidFill>
                        <a:effectLst/>
                        <a:latin typeface="Calibri" panose="020F0502020204030204" pitchFamily="34" charset="0"/>
                      </a:endParaRPr>
                    </a:p>
                  </a:txBody>
                  <a:tcPr marL="10822" marR="10822" marT="10822" marB="0" anchor="b"/>
                </a:tc>
                <a:tc>
                  <a:txBody>
                    <a:bodyPr/>
                    <a:lstStyle/>
                    <a:p>
                      <a:pPr algn="ctr" fontAlgn="b"/>
                      <a:r>
                        <a:rPr lang="en-US" sz="1400" b="1" u="none" strike="noStrike">
                          <a:effectLst/>
                        </a:rPr>
                        <a:t>Brief Description</a:t>
                      </a:r>
                      <a:endParaRPr lang="en-US" sz="1400" b="1" i="0" u="none" strike="noStrike">
                        <a:solidFill>
                          <a:srgbClr val="000000"/>
                        </a:solidFill>
                        <a:effectLst/>
                        <a:latin typeface="Calibri" panose="020F0502020204030204" pitchFamily="34" charset="0"/>
                      </a:endParaRPr>
                    </a:p>
                  </a:txBody>
                  <a:tcPr marL="10822" marR="10822" marT="10822" marB="0" anchor="b"/>
                </a:tc>
                <a:tc>
                  <a:txBody>
                    <a:bodyPr/>
                    <a:lstStyle/>
                    <a:p>
                      <a:pPr algn="ctr" fontAlgn="b"/>
                      <a:r>
                        <a:rPr lang="en-US" sz="1400" b="1" u="none" strike="noStrike" dirty="0">
                          <a:effectLst/>
                        </a:rPr>
                        <a:t>Hours</a:t>
                      </a:r>
                      <a:endParaRPr lang="en-US" sz="1400" b="1" i="0" u="none" strike="noStrike" dirty="0">
                        <a:solidFill>
                          <a:srgbClr val="000000"/>
                        </a:solidFill>
                        <a:effectLst/>
                        <a:latin typeface="Calibri" panose="020F0502020204030204" pitchFamily="34" charset="0"/>
                      </a:endParaRPr>
                    </a:p>
                  </a:txBody>
                  <a:tcPr marL="10822" marR="10822" marT="10822" marB="0" anchor="b"/>
                </a:tc>
                <a:extLst>
                  <a:ext uri="{0D108BD9-81ED-4DB2-BD59-A6C34878D82A}">
                    <a16:rowId xmlns:a16="http://schemas.microsoft.com/office/drawing/2014/main" val="2462922643"/>
                  </a:ext>
                </a:extLst>
              </a:tr>
              <a:tr h="619219">
                <a:tc>
                  <a:txBody>
                    <a:bodyPr/>
                    <a:lstStyle/>
                    <a:p>
                      <a:pPr algn="l" fontAlgn="b"/>
                      <a:r>
                        <a:rPr lang="en-US" sz="1400" u="none" strike="noStrike" dirty="0">
                          <a:effectLst/>
                        </a:rPr>
                        <a:t>Jane Doe</a:t>
                      </a:r>
                      <a:endParaRPr lang="en-US" sz="1400" b="0" i="0" u="none" strike="noStrike" dirty="0">
                        <a:solidFill>
                          <a:srgbClr val="000000"/>
                        </a:solidFill>
                        <a:effectLst/>
                        <a:latin typeface="Calibri" panose="020F0502020204030204" pitchFamily="34" charset="0"/>
                      </a:endParaRPr>
                    </a:p>
                  </a:txBody>
                  <a:tcPr marL="10822" marR="10822" marT="10822" marB="0" anchor="b"/>
                </a:tc>
                <a:tc>
                  <a:txBody>
                    <a:bodyPr/>
                    <a:lstStyle/>
                    <a:p>
                      <a:pPr algn="l" fontAlgn="b"/>
                      <a:r>
                        <a:rPr lang="en-US" sz="1400" u="none" strike="noStrike" dirty="0">
                          <a:effectLst/>
                        </a:rPr>
                        <a:t>Project Manager</a:t>
                      </a:r>
                      <a:endParaRPr lang="en-US" sz="1400" b="0" i="0" u="none" strike="noStrike" dirty="0">
                        <a:solidFill>
                          <a:srgbClr val="000000"/>
                        </a:solidFill>
                        <a:effectLst/>
                        <a:latin typeface="Calibri" panose="020F0502020204030204" pitchFamily="34" charset="0"/>
                      </a:endParaRPr>
                    </a:p>
                  </a:txBody>
                  <a:tcPr marL="10822" marR="10822" marT="10822" marB="0" anchor="b"/>
                </a:tc>
                <a:tc>
                  <a:txBody>
                    <a:bodyPr/>
                    <a:lstStyle/>
                    <a:p>
                      <a:pPr algn="l" fontAlgn="b"/>
                      <a:r>
                        <a:rPr lang="en-US" sz="1400" u="none" strike="noStrike" dirty="0">
                          <a:effectLst/>
                        </a:rPr>
                        <a:t>3/10/19</a:t>
                      </a:r>
                      <a:endParaRPr lang="en-US" sz="1400" b="0" i="0" u="none" strike="noStrike" dirty="0">
                        <a:solidFill>
                          <a:srgbClr val="000000"/>
                        </a:solidFill>
                        <a:effectLst/>
                        <a:latin typeface="Calibri" panose="020F0502020204030204" pitchFamily="34" charset="0"/>
                      </a:endParaRPr>
                    </a:p>
                  </a:txBody>
                  <a:tcPr marL="10822" marR="10822" marT="10822" marB="0" anchor="b"/>
                </a:tc>
                <a:tc>
                  <a:txBody>
                    <a:bodyPr/>
                    <a:lstStyle/>
                    <a:p>
                      <a:pPr algn="l" fontAlgn="b"/>
                      <a:r>
                        <a:rPr lang="en-US" sz="1400" u="none" strike="noStrike" dirty="0">
                          <a:effectLst/>
                        </a:rPr>
                        <a:t>Project</a:t>
                      </a:r>
                    </a:p>
                    <a:p>
                      <a:pPr algn="l" fontAlgn="b"/>
                      <a:r>
                        <a:rPr lang="en-US" sz="1400" u="none" strike="noStrike" dirty="0">
                          <a:effectLst/>
                        </a:rPr>
                        <a:t>Administration</a:t>
                      </a:r>
                      <a:endParaRPr lang="en-US" sz="1400" b="0" i="0" u="none" strike="noStrike" dirty="0">
                        <a:solidFill>
                          <a:srgbClr val="000000"/>
                        </a:solidFill>
                        <a:effectLst/>
                        <a:latin typeface="Calibri" panose="020F0502020204030204" pitchFamily="34" charset="0"/>
                      </a:endParaRPr>
                    </a:p>
                  </a:txBody>
                  <a:tcPr marL="10822" marR="10822" marT="10822" marB="0" anchor="b"/>
                </a:tc>
                <a:tc>
                  <a:txBody>
                    <a:bodyPr/>
                    <a:lstStyle/>
                    <a:p>
                      <a:pPr algn="l" fontAlgn="b"/>
                      <a:r>
                        <a:rPr lang="en-US" sz="1400" u="none" strike="noStrike">
                          <a:effectLst/>
                        </a:rPr>
                        <a:t>Completion of Annual Performance Report</a:t>
                      </a:r>
                      <a:endParaRPr lang="en-US" sz="1400" b="0" i="0" u="none" strike="noStrike">
                        <a:solidFill>
                          <a:srgbClr val="000000"/>
                        </a:solidFill>
                        <a:effectLst/>
                        <a:latin typeface="Calibri" panose="020F0502020204030204" pitchFamily="34" charset="0"/>
                      </a:endParaRPr>
                    </a:p>
                  </a:txBody>
                  <a:tcPr marL="10822" marR="10822" marT="10822" marB="0" anchor="b"/>
                </a:tc>
                <a:tc>
                  <a:txBody>
                    <a:bodyPr/>
                    <a:lstStyle/>
                    <a:p>
                      <a:pPr algn="ctr" fontAlgn="b"/>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10822" marR="10822" marT="10822" marB="0" anchor="b"/>
                </a:tc>
                <a:extLst>
                  <a:ext uri="{0D108BD9-81ED-4DB2-BD59-A6C34878D82A}">
                    <a16:rowId xmlns:a16="http://schemas.microsoft.com/office/drawing/2014/main" val="2491273774"/>
                  </a:ext>
                </a:extLst>
              </a:tr>
              <a:tr h="619219">
                <a:tc>
                  <a:txBody>
                    <a:bodyPr/>
                    <a:lstStyle/>
                    <a:p>
                      <a:pPr algn="l" fontAlgn="b"/>
                      <a:r>
                        <a:rPr lang="en-US" sz="1400" u="none" strike="noStrike" dirty="0">
                          <a:effectLst/>
                        </a:rPr>
                        <a:t>Jane Doe</a:t>
                      </a:r>
                      <a:endParaRPr lang="en-US" sz="1400" b="0" i="0" u="none" strike="noStrike" dirty="0">
                        <a:solidFill>
                          <a:srgbClr val="000000"/>
                        </a:solidFill>
                        <a:effectLst/>
                        <a:latin typeface="Calibri" panose="020F0502020204030204" pitchFamily="34" charset="0"/>
                      </a:endParaRPr>
                    </a:p>
                  </a:txBody>
                  <a:tcPr marL="10822" marR="10822" marT="10822" marB="0" anchor="b"/>
                </a:tc>
                <a:tc>
                  <a:txBody>
                    <a:bodyPr/>
                    <a:lstStyle/>
                    <a:p>
                      <a:pPr algn="l" fontAlgn="b"/>
                      <a:r>
                        <a:rPr lang="en-US" sz="1400" u="none" strike="noStrike" dirty="0">
                          <a:effectLst/>
                        </a:rPr>
                        <a:t>Project Manager</a:t>
                      </a:r>
                      <a:endParaRPr lang="en-US" sz="1400" b="0" i="0" u="none" strike="noStrike" dirty="0">
                        <a:solidFill>
                          <a:srgbClr val="000000"/>
                        </a:solidFill>
                        <a:effectLst/>
                        <a:latin typeface="Calibri" panose="020F0502020204030204" pitchFamily="34" charset="0"/>
                      </a:endParaRPr>
                    </a:p>
                  </a:txBody>
                  <a:tcPr marL="10822" marR="10822" marT="10822" marB="0" anchor="b"/>
                </a:tc>
                <a:tc>
                  <a:txBody>
                    <a:bodyPr/>
                    <a:lstStyle/>
                    <a:p>
                      <a:pPr algn="l" fontAlgn="b"/>
                      <a:r>
                        <a:rPr lang="en-US" sz="1400" u="none" strike="noStrike" dirty="0">
                          <a:effectLst/>
                        </a:rPr>
                        <a:t>3/15/19</a:t>
                      </a:r>
                      <a:endParaRPr lang="en-US" sz="1400" b="0" i="0" u="none" strike="noStrike" dirty="0">
                        <a:solidFill>
                          <a:srgbClr val="000000"/>
                        </a:solidFill>
                        <a:effectLst/>
                        <a:latin typeface="Calibri" panose="020F0502020204030204" pitchFamily="34" charset="0"/>
                      </a:endParaRPr>
                    </a:p>
                  </a:txBody>
                  <a:tcPr marL="10822" marR="10822" marT="10822" marB="0" anchor="b"/>
                </a:tc>
                <a:tc>
                  <a:txBody>
                    <a:bodyPr/>
                    <a:lstStyle/>
                    <a:p>
                      <a:pPr algn="l" fontAlgn="b"/>
                      <a:r>
                        <a:rPr lang="en-US" sz="1400" u="none" strike="noStrike" dirty="0">
                          <a:effectLst/>
                        </a:rPr>
                        <a:t>Project</a:t>
                      </a:r>
                    </a:p>
                    <a:p>
                      <a:pPr algn="l" fontAlgn="b"/>
                      <a:r>
                        <a:rPr lang="en-US" sz="1400" u="none" strike="noStrike" dirty="0">
                          <a:effectLst/>
                        </a:rPr>
                        <a:t>Administration</a:t>
                      </a:r>
                      <a:endParaRPr lang="en-US" sz="1400" b="0" i="0" u="none" strike="noStrike" dirty="0">
                        <a:solidFill>
                          <a:srgbClr val="000000"/>
                        </a:solidFill>
                        <a:effectLst/>
                        <a:latin typeface="Calibri" panose="020F0502020204030204" pitchFamily="34" charset="0"/>
                      </a:endParaRPr>
                    </a:p>
                  </a:txBody>
                  <a:tcPr marL="10822" marR="10822" marT="10822" marB="0" anchor="b"/>
                </a:tc>
                <a:tc>
                  <a:txBody>
                    <a:bodyPr/>
                    <a:lstStyle/>
                    <a:p>
                      <a:pPr algn="l" fontAlgn="b"/>
                      <a:r>
                        <a:rPr lang="en-US" sz="1400" u="none" strike="noStrike" dirty="0">
                          <a:effectLst/>
                        </a:rPr>
                        <a:t>Compliance review of participant charts</a:t>
                      </a:r>
                      <a:endParaRPr lang="en-US" sz="1400" b="0" i="0" u="none" strike="noStrike" dirty="0">
                        <a:solidFill>
                          <a:srgbClr val="000000"/>
                        </a:solidFill>
                        <a:effectLst/>
                        <a:latin typeface="Calibri" panose="020F0502020204030204" pitchFamily="34" charset="0"/>
                      </a:endParaRPr>
                    </a:p>
                  </a:txBody>
                  <a:tcPr marL="10822" marR="10822" marT="10822" marB="0" anchor="b"/>
                </a:tc>
                <a:tc>
                  <a:txBody>
                    <a:bodyPr/>
                    <a:lstStyle/>
                    <a:p>
                      <a:pPr algn="ctr" fontAlgn="b"/>
                      <a:r>
                        <a:rPr lang="en-US" sz="1400" u="none" strike="noStrike" dirty="0">
                          <a:effectLst/>
                        </a:rPr>
                        <a:t>6</a:t>
                      </a:r>
                      <a:endParaRPr lang="en-US" sz="1400" b="0" i="0" u="none" strike="noStrike" dirty="0">
                        <a:solidFill>
                          <a:srgbClr val="000000"/>
                        </a:solidFill>
                        <a:effectLst/>
                        <a:latin typeface="Calibri" panose="020F0502020204030204" pitchFamily="34" charset="0"/>
                      </a:endParaRPr>
                    </a:p>
                  </a:txBody>
                  <a:tcPr marL="10822" marR="10822" marT="10822" marB="0" anchor="b"/>
                </a:tc>
                <a:extLst>
                  <a:ext uri="{0D108BD9-81ED-4DB2-BD59-A6C34878D82A}">
                    <a16:rowId xmlns:a16="http://schemas.microsoft.com/office/drawing/2014/main" val="4054490570"/>
                  </a:ext>
                </a:extLst>
              </a:tr>
              <a:tr h="61921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u="none" strike="noStrike" dirty="0">
                          <a:effectLst/>
                        </a:rPr>
                        <a:t> Jane Doe</a:t>
                      </a:r>
                      <a:endParaRPr lang="en-US" sz="1400" b="0" i="0" u="none" strike="noStrike" dirty="0">
                        <a:solidFill>
                          <a:srgbClr val="000000"/>
                        </a:solidFill>
                        <a:effectLst/>
                        <a:latin typeface="Calibri" panose="020F0502020204030204" pitchFamily="34" charset="0"/>
                      </a:endParaRPr>
                    </a:p>
                  </a:txBody>
                  <a:tcPr marL="10822" marR="10822" marT="10822" marB="0" anchor="b"/>
                </a:tc>
                <a:tc>
                  <a:txBody>
                    <a:bodyPr/>
                    <a:lstStyle/>
                    <a:p>
                      <a:pPr algn="l" fontAlgn="b"/>
                      <a:r>
                        <a:rPr lang="en-US" sz="1400" u="none" strike="noStrike" dirty="0">
                          <a:effectLst/>
                        </a:rPr>
                        <a:t>Project Manager</a:t>
                      </a:r>
                      <a:endParaRPr lang="en-US" sz="1400" b="0" i="0" u="none" strike="noStrike" dirty="0">
                        <a:solidFill>
                          <a:srgbClr val="000000"/>
                        </a:solidFill>
                        <a:effectLst/>
                        <a:latin typeface="Calibri" panose="020F0502020204030204" pitchFamily="34" charset="0"/>
                      </a:endParaRPr>
                    </a:p>
                  </a:txBody>
                  <a:tcPr marL="10822" marR="10822" marT="10822" marB="0" anchor="b"/>
                </a:tc>
                <a:tc>
                  <a:txBody>
                    <a:bodyPr/>
                    <a:lstStyle/>
                    <a:p>
                      <a:pPr algn="l" fontAlgn="b"/>
                      <a:r>
                        <a:rPr lang="en-US" sz="1400" u="none" strike="noStrike" dirty="0">
                          <a:effectLst/>
                        </a:rPr>
                        <a:t>3/18/19</a:t>
                      </a:r>
                      <a:endParaRPr lang="en-US" sz="1400" b="0" i="0" u="none" strike="noStrike" dirty="0">
                        <a:solidFill>
                          <a:srgbClr val="000000"/>
                        </a:solidFill>
                        <a:effectLst/>
                        <a:latin typeface="Calibri" panose="020F0502020204030204" pitchFamily="34" charset="0"/>
                      </a:endParaRPr>
                    </a:p>
                  </a:txBody>
                  <a:tcPr marL="10822" marR="10822" marT="10822" marB="0" anchor="b"/>
                </a:tc>
                <a:tc>
                  <a:txBody>
                    <a:bodyPr/>
                    <a:lstStyle/>
                    <a:p>
                      <a:pPr algn="l" fontAlgn="b"/>
                      <a:r>
                        <a:rPr lang="en-US" sz="1400" u="none" strike="noStrike" dirty="0">
                          <a:effectLst/>
                        </a:rPr>
                        <a:t>Supportive Services</a:t>
                      </a:r>
                      <a:endParaRPr lang="en-US" sz="1400" b="0" i="0" u="none" strike="noStrike" dirty="0">
                        <a:solidFill>
                          <a:srgbClr val="000000"/>
                        </a:solidFill>
                        <a:effectLst/>
                        <a:latin typeface="Calibri" panose="020F0502020204030204" pitchFamily="34" charset="0"/>
                      </a:endParaRPr>
                    </a:p>
                  </a:txBody>
                  <a:tcPr marL="10822" marR="10822" marT="10822" marB="0" anchor="b"/>
                </a:tc>
                <a:tc>
                  <a:txBody>
                    <a:bodyPr/>
                    <a:lstStyle/>
                    <a:p>
                      <a:pPr algn="l" fontAlgn="b"/>
                      <a:r>
                        <a:rPr lang="en-US" sz="1400" b="0" i="0" u="none" strike="noStrike" dirty="0">
                          <a:solidFill>
                            <a:srgbClr val="000000"/>
                          </a:solidFill>
                          <a:effectLst/>
                          <a:latin typeface="Calibri" panose="020F0502020204030204" pitchFamily="34" charset="0"/>
                        </a:rPr>
                        <a:t>Supervision meeting with Case Manager</a:t>
                      </a:r>
                    </a:p>
                  </a:txBody>
                  <a:tcPr marL="10822" marR="10822" marT="10822"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10822" marR="10822" marT="10822" marB="0" anchor="b"/>
                </a:tc>
                <a:extLst>
                  <a:ext uri="{0D108BD9-81ED-4DB2-BD59-A6C34878D82A}">
                    <a16:rowId xmlns:a16="http://schemas.microsoft.com/office/drawing/2014/main" val="495863151"/>
                  </a:ext>
                </a:extLst>
              </a:tr>
              <a:tr h="578986">
                <a:tc>
                  <a:txBody>
                    <a:bodyPr/>
                    <a:lstStyle/>
                    <a:p>
                      <a:pPr algn="l" fontAlgn="b"/>
                      <a:r>
                        <a:rPr lang="en-US" sz="1400" u="none" strike="noStrike" dirty="0">
                          <a:effectLst/>
                        </a:rPr>
                        <a:t> </a:t>
                      </a:r>
                    </a:p>
                    <a:p>
                      <a:pPr algn="l" fontAlgn="b"/>
                      <a:r>
                        <a:rPr lang="en-US" sz="1400" u="none" strike="noStrike" dirty="0">
                          <a:effectLst/>
                        </a:rPr>
                        <a:t>Jane Doe</a:t>
                      </a:r>
                    </a:p>
                  </a:txBody>
                  <a:tcPr marL="10822" marR="10822" marT="10822"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u="none" strike="noStrike" dirty="0">
                          <a:effectLst/>
                        </a:rPr>
                        <a:t>Project Manager </a:t>
                      </a:r>
                      <a:endParaRPr lang="en-US" sz="1400" b="0" i="0" u="none" strike="noStrike" dirty="0">
                        <a:solidFill>
                          <a:srgbClr val="000000"/>
                        </a:solidFill>
                        <a:effectLst/>
                        <a:latin typeface="Calibri" panose="020F0502020204030204" pitchFamily="34" charset="0"/>
                      </a:endParaRPr>
                    </a:p>
                  </a:txBody>
                  <a:tcPr marL="10822" marR="10822" marT="10822" marB="0" anchor="b"/>
                </a:tc>
                <a:tc>
                  <a:txBody>
                    <a:bodyPr/>
                    <a:lstStyle/>
                    <a:p>
                      <a:pPr algn="l" fontAlgn="b"/>
                      <a:r>
                        <a:rPr lang="en-US" sz="1400" u="none" strike="noStrike" dirty="0">
                          <a:effectLst/>
                        </a:rPr>
                        <a:t> 3/18/19</a:t>
                      </a:r>
                      <a:endParaRPr lang="en-US" sz="1400" b="0" i="0" u="none" strike="noStrike" dirty="0">
                        <a:solidFill>
                          <a:srgbClr val="000000"/>
                        </a:solidFill>
                        <a:effectLst/>
                        <a:latin typeface="Calibri" panose="020F0502020204030204" pitchFamily="34" charset="0"/>
                      </a:endParaRPr>
                    </a:p>
                  </a:txBody>
                  <a:tcPr marL="10822" marR="10822" marT="10822" marB="0" anchor="b"/>
                </a:tc>
                <a:tc>
                  <a:txBody>
                    <a:bodyPr/>
                    <a:lstStyle/>
                    <a:p>
                      <a:pPr algn="l" fontAlgn="b"/>
                      <a:r>
                        <a:rPr lang="en-US" sz="1400" u="none" strike="noStrike" dirty="0">
                          <a:effectLst/>
                        </a:rPr>
                        <a:t>Rental Assistance</a:t>
                      </a:r>
                      <a:endParaRPr lang="en-US" sz="1400" b="0" i="0" u="none" strike="noStrike" dirty="0">
                        <a:solidFill>
                          <a:srgbClr val="000000"/>
                        </a:solidFill>
                        <a:effectLst/>
                        <a:latin typeface="Calibri" panose="020F0502020204030204" pitchFamily="34" charset="0"/>
                      </a:endParaRPr>
                    </a:p>
                  </a:txBody>
                  <a:tcPr marL="10822" marR="10822" marT="10822" marB="0" anchor="b"/>
                </a:tc>
                <a:tc>
                  <a:txBody>
                    <a:bodyPr/>
                    <a:lstStyle/>
                    <a:p>
                      <a:pPr algn="l" fontAlgn="b"/>
                      <a:r>
                        <a:rPr lang="en-US" sz="1400" u="none" strike="noStrike" dirty="0">
                          <a:effectLst/>
                        </a:rPr>
                        <a:t> HQS Inspection</a:t>
                      </a:r>
                      <a:endParaRPr lang="en-US" sz="1400" b="0" i="0" u="none" strike="noStrike" dirty="0">
                        <a:solidFill>
                          <a:srgbClr val="000000"/>
                        </a:solidFill>
                        <a:effectLst/>
                        <a:latin typeface="Calibri" panose="020F0502020204030204" pitchFamily="34" charset="0"/>
                      </a:endParaRPr>
                    </a:p>
                  </a:txBody>
                  <a:tcPr marL="10822" marR="10822" marT="10822" marB="0" anchor="b"/>
                </a:tc>
                <a:tc>
                  <a:txBody>
                    <a:bodyPr/>
                    <a:lstStyle/>
                    <a:p>
                      <a:pPr algn="ctr" fontAlgn="b"/>
                      <a:r>
                        <a:rPr lang="en-US" sz="1400" u="none" strike="noStrike" dirty="0">
                          <a:effectLst/>
                        </a:rPr>
                        <a:t> 1.5</a:t>
                      </a:r>
                    </a:p>
                  </a:txBody>
                  <a:tcPr marL="10822" marR="10822" marT="10822" marB="0" anchor="b"/>
                </a:tc>
                <a:extLst>
                  <a:ext uri="{0D108BD9-81ED-4DB2-BD59-A6C34878D82A}">
                    <a16:rowId xmlns:a16="http://schemas.microsoft.com/office/drawing/2014/main" val="999875874"/>
                  </a:ext>
                </a:extLst>
              </a:tr>
              <a:tr h="619219">
                <a:tc gridSpan="6">
                  <a:txBody>
                    <a:bodyPr/>
                    <a:lstStyle/>
                    <a:p>
                      <a:pPr algn="l" fontAlgn="b"/>
                      <a:r>
                        <a:rPr lang="en-US" sz="1400" u="none" strike="noStrike" dirty="0">
                          <a:effectLst/>
                        </a:rPr>
                        <a:t>By signing below, I hereby certify that the tasks described in this log have been completed.</a:t>
                      </a:r>
                      <a:endParaRPr lang="en-US" sz="1400" b="0" i="0" u="none" strike="noStrike" dirty="0">
                        <a:solidFill>
                          <a:srgbClr val="000000"/>
                        </a:solidFill>
                        <a:effectLst/>
                        <a:latin typeface="Calibri" panose="020F0502020204030204" pitchFamily="34" charset="0"/>
                      </a:endParaRPr>
                    </a:p>
                  </a:txBody>
                  <a:tcPr marL="10822" marR="10822" marT="10822"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40580789"/>
                  </a:ext>
                </a:extLst>
              </a:tr>
              <a:tr h="344266">
                <a:tc gridSpan="4">
                  <a:txBody>
                    <a:bodyPr/>
                    <a:lstStyle/>
                    <a:p>
                      <a:pPr algn="l" fontAlgn="t"/>
                      <a:r>
                        <a:rPr lang="en-US" sz="1400" b="1" u="none" strike="noStrike">
                          <a:effectLst/>
                        </a:rPr>
                        <a:t>Staff Signature:</a:t>
                      </a:r>
                      <a:endParaRPr lang="en-US" sz="1400" b="1" i="0" u="none" strike="noStrike">
                        <a:solidFill>
                          <a:srgbClr val="000000"/>
                        </a:solidFill>
                        <a:effectLst/>
                        <a:latin typeface="Calibri" panose="020F0502020204030204" pitchFamily="34" charset="0"/>
                      </a:endParaRPr>
                    </a:p>
                  </a:txBody>
                  <a:tcPr marL="10822" marR="10822" marT="10822" marB="0"/>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t"/>
                      <a:r>
                        <a:rPr lang="en-US" sz="1400" b="1" u="none" strike="noStrike">
                          <a:effectLst/>
                        </a:rPr>
                        <a:t>Date:</a:t>
                      </a:r>
                      <a:endParaRPr lang="en-US" sz="1400" b="1" i="0" u="none" strike="noStrike">
                        <a:solidFill>
                          <a:srgbClr val="000000"/>
                        </a:solidFill>
                        <a:effectLst/>
                        <a:latin typeface="Calibri" panose="020F0502020204030204" pitchFamily="34" charset="0"/>
                      </a:endParaRPr>
                    </a:p>
                  </a:txBody>
                  <a:tcPr marL="10822" marR="10822" marT="10822" marB="0"/>
                </a:tc>
                <a:tc hMerge="1">
                  <a:txBody>
                    <a:bodyPr/>
                    <a:lstStyle/>
                    <a:p>
                      <a:endParaRPr lang="en-US"/>
                    </a:p>
                  </a:txBody>
                  <a:tcPr/>
                </a:tc>
                <a:extLst>
                  <a:ext uri="{0D108BD9-81ED-4DB2-BD59-A6C34878D82A}">
                    <a16:rowId xmlns:a16="http://schemas.microsoft.com/office/drawing/2014/main" val="19070945"/>
                  </a:ext>
                </a:extLst>
              </a:tr>
              <a:tr h="344266">
                <a:tc gridSpan="4">
                  <a:txBody>
                    <a:bodyPr/>
                    <a:lstStyle/>
                    <a:p>
                      <a:pPr algn="l" fontAlgn="t"/>
                      <a:r>
                        <a:rPr lang="en-US" sz="1400" b="1" u="none" strike="noStrike">
                          <a:effectLst/>
                        </a:rPr>
                        <a:t>Supervisor Signature:</a:t>
                      </a:r>
                      <a:endParaRPr lang="en-US" sz="1400" b="1" i="0" u="none" strike="noStrike">
                        <a:solidFill>
                          <a:srgbClr val="000000"/>
                        </a:solidFill>
                        <a:effectLst/>
                        <a:latin typeface="Calibri" panose="020F0502020204030204" pitchFamily="34" charset="0"/>
                      </a:endParaRPr>
                    </a:p>
                  </a:txBody>
                  <a:tcPr marL="10822" marR="10822" marT="10822" marB="0"/>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t"/>
                      <a:r>
                        <a:rPr lang="en-US" sz="1400" b="1" u="none" strike="noStrike" dirty="0">
                          <a:effectLst/>
                        </a:rPr>
                        <a:t>Date:</a:t>
                      </a:r>
                      <a:endParaRPr lang="en-US" sz="1400" b="1" i="0" u="none" strike="noStrike" dirty="0">
                        <a:solidFill>
                          <a:srgbClr val="000000"/>
                        </a:solidFill>
                        <a:effectLst/>
                        <a:latin typeface="Calibri" panose="020F0502020204030204" pitchFamily="34" charset="0"/>
                      </a:endParaRPr>
                    </a:p>
                  </a:txBody>
                  <a:tcPr marL="10822" marR="10822" marT="10822" marB="0"/>
                </a:tc>
                <a:tc hMerge="1">
                  <a:txBody>
                    <a:bodyPr/>
                    <a:lstStyle/>
                    <a:p>
                      <a:endParaRPr lang="en-US"/>
                    </a:p>
                  </a:txBody>
                  <a:tcPr/>
                </a:tc>
                <a:extLst>
                  <a:ext uri="{0D108BD9-81ED-4DB2-BD59-A6C34878D82A}">
                    <a16:rowId xmlns:a16="http://schemas.microsoft.com/office/drawing/2014/main" val="631279040"/>
                  </a:ext>
                </a:extLst>
              </a:tr>
            </a:tbl>
          </a:graphicData>
        </a:graphic>
      </p:graphicFrame>
    </p:spTree>
    <p:extLst>
      <p:ext uri="{BB962C8B-B14F-4D97-AF65-F5344CB8AC3E}">
        <p14:creationId xmlns:p14="http://schemas.microsoft.com/office/powerpoint/2010/main" val="11191281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8"/>
          <p:cNvSpPr>
            <a:spLocks noGrp="1" noChangeArrowheads="1"/>
          </p:cNvSpPr>
          <p:nvPr>
            <p:ph type="title"/>
          </p:nvPr>
        </p:nvSpPr>
        <p:spPr/>
        <p:txBody>
          <a:bodyPr/>
          <a:lstStyle/>
          <a:p>
            <a:pPr eaLnBrk="1" hangingPunct="1"/>
            <a:r>
              <a:rPr lang="en-US" altLang="en-US" dirty="0"/>
              <a:t>Procurement Overview</a:t>
            </a:r>
          </a:p>
        </p:txBody>
      </p:sp>
      <p:sp>
        <p:nvSpPr>
          <p:cNvPr id="130051" name="Rectangle 9"/>
          <p:cNvSpPr>
            <a:spLocks noGrp="1" noChangeArrowheads="1"/>
          </p:cNvSpPr>
          <p:nvPr>
            <p:ph type="body" idx="1"/>
          </p:nvPr>
        </p:nvSpPr>
        <p:spPr/>
        <p:txBody>
          <a:bodyPr>
            <a:normAutofit/>
          </a:bodyPr>
          <a:lstStyle/>
          <a:p>
            <a:pPr eaLnBrk="1" hangingPunct="1"/>
            <a:r>
              <a:rPr lang="en-US" altLang="en-US" sz="2800" dirty="0"/>
              <a:t>Procurement policies must be in place </a:t>
            </a:r>
          </a:p>
          <a:p>
            <a:pPr eaLnBrk="1" hangingPunct="1"/>
            <a:r>
              <a:rPr lang="en-US" altLang="en-US" sz="2800" dirty="0"/>
              <a:t>Must follow written procedures and document compliance</a:t>
            </a:r>
          </a:p>
          <a:p>
            <a:pPr eaLnBrk="1" hangingPunct="1"/>
            <a:r>
              <a:rPr lang="en-US" altLang="en-US" sz="2800" dirty="0"/>
              <a:t>Four procurement methods available</a:t>
            </a:r>
          </a:p>
          <a:p>
            <a:pPr lvl="1" eaLnBrk="1" hangingPunct="1"/>
            <a:r>
              <a:rPr lang="en-US" altLang="en-US" sz="2800" dirty="0"/>
              <a:t>Small purchase </a:t>
            </a:r>
          </a:p>
          <a:p>
            <a:pPr lvl="1" eaLnBrk="1" hangingPunct="1"/>
            <a:r>
              <a:rPr lang="en-US" altLang="en-US" sz="2800" dirty="0"/>
              <a:t>Sealed bid</a:t>
            </a:r>
          </a:p>
          <a:p>
            <a:pPr lvl="1" eaLnBrk="1" hangingPunct="1"/>
            <a:r>
              <a:rPr lang="en-US" altLang="en-US" sz="2800" dirty="0"/>
              <a:t>Request for proposals (RFP)</a:t>
            </a:r>
          </a:p>
          <a:p>
            <a:pPr lvl="1" eaLnBrk="1" hangingPunct="1"/>
            <a:r>
              <a:rPr lang="en-US" altLang="en-US" sz="2800" dirty="0"/>
              <a:t>Non-competitive</a:t>
            </a:r>
          </a:p>
        </p:txBody>
      </p:sp>
      <p:pic>
        <p:nvPicPr>
          <p:cNvPr id="2" name="Picture 1"/>
          <p:cNvPicPr>
            <a:picLocks noChangeAspect="1"/>
          </p:cNvPicPr>
          <p:nvPr/>
        </p:nvPicPr>
        <p:blipFill>
          <a:blip r:embed="rId3"/>
          <a:stretch>
            <a:fillRect/>
          </a:stretch>
        </p:blipFill>
        <p:spPr>
          <a:xfrm>
            <a:off x="7650653" y="2997952"/>
            <a:ext cx="3684431" cy="3070358"/>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46</a:t>
            </a:fld>
            <a:endParaRPr lang="en-US" dirty="0"/>
          </a:p>
        </p:txBody>
      </p:sp>
    </p:spTree>
    <p:extLst>
      <p:ext uri="{BB962C8B-B14F-4D97-AF65-F5344CB8AC3E}">
        <p14:creationId xmlns:p14="http://schemas.microsoft.com/office/powerpoint/2010/main" val="2833615133"/>
      </p:ext>
    </p:extLst>
  </p:cSld>
  <p:clrMapOvr>
    <a:masterClrMapping/>
  </p:clrMapOvr>
  <p:transition>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8"/>
          <p:cNvSpPr>
            <a:spLocks noGrp="1" noChangeArrowheads="1"/>
          </p:cNvSpPr>
          <p:nvPr>
            <p:ph type="title"/>
          </p:nvPr>
        </p:nvSpPr>
        <p:spPr>
          <a:xfrm>
            <a:off x="1097280" y="286603"/>
            <a:ext cx="10058400" cy="1450757"/>
          </a:xfrm>
        </p:spPr>
        <p:txBody>
          <a:bodyPr>
            <a:normAutofit/>
          </a:bodyPr>
          <a:lstStyle/>
          <a:p>
            <a:pPr eaLnBrk="1" hangingPunct="1"/>
            <a:r>
              <a:rPr lang="en-US" altLang="en-US" dirty="0"/>
              <a:t>Most Common for </a:t>
            </a:r>
            <a:r>
              <a:rPr lang="en-US" altLang="en-US" dirty="0" err="1"/>
              <a:t>CoC</a:t>
            </a:r>
            <a:r>
              <a:rPr lang="en-US" altLang="en-US" dirty="0"/>
              <a:t> Projects:</a:t>
            </a:r>
            <a:br>
              <a:rPr lang="en-US" altLang="en-US" dirty="0"/>
            </a:br>
            <a:r>
              <a:rPr lang="en-US" altLang="en-US" dirty="0"/>
              <a:t>Small Purchase</a:t>
            </a:r>
          </a:p>
        </p:txBody>
      </p:sp>
      <p:sp>
        <p:nvSpPr>
          <p:cNvPr id="131075" name="Rectangle 9"/>
          <p:cNvSpPr>
            <a:spLocks noGrp="1" noChangeArrowheads="1"/>
          </p:cNvSpPr>
          <p:nvPr>
            <p:ph type="body" idx="1"/>
          </p:nvPr>
        </p:nvSpPr>
        <p:spPr>
          <a:xfrm>
            <a:off x="1036321" y="2086892"/>
            <a:ext cx="6454987" cy="4023360"/>
          </a:xfrm>
        </p:spPr>
        <p:txBody>
          <a:bodyPr>
            <a:normAutofit/>
          </a:bodyPr>
          <a:lstStyle/>
          <a:p>
            <a:pPr eaLnBrk="1" hangingPunct="1"/>
            <a:r>
              <a:rPr lang="en-US" altLang="en-US" sz="2400" dirty="0"/>
              <a:t>May be used for purchases below $150,000</a:t>
            </a:r>
          </a:p>
          <a:p>
            <a:pPr eaLnBrk="1" hangingPunct="1"/>
            <a:r>
              <a:rPr lang="en-US" altLang="en-US" sz="2400" dirty="0"/>
              <a:t>Requirements include</a:t>
            </a:r>
          </a:p>
          <a:p>
            <a:pPr lvl="1" eaLnBrk="1" hangingPunct="1"/>
            <a:r>
              <a:rPr lang="en-US" altLang="en-US" sz="2400" dirty="0"/>
              <a:t>Getting 3 to 5 competitive quotes </a:t>
            </a:r>
          </a:p>
          <a:p>
            <a:pPr lvl="1" eaLnBrk="1" hangingPunct="1"/>
            <a:r>
              <a:rPr lang="en-US" altLang="en-US" sz="2400" dirty="0"/>
              <a:t>Selecting the most reasonable offer</a:t>
            </a:r>
          </a:p>
          <a:p>
            <a:pPr lvl="1" eaLnBrk="1" hangingPunct="1"/>
            <a:r>
              <a:rPr lang="en-US" altLang="en-US" sz="2400" dirty="0"/>
              <a:t>Using purchase orders or petty cash to purchase</a:t>
            </a:r>
          </a:p>
        </p:txBody>
      </p:sp>
      <p:pic>
        <p:nvPicPr>
          <p:cNvPr id="2" name="Picture 1"/>
          <p:cNvPicPr>
            <a:picLocks noChangeAspect="1"/>
          </p:cNvPicPr>
          <p:nvPr/>
        </p:nvPicPr>
        <p:blipFill>
          <a:blip r:embed="rId3"/>
          <a:stretch>
            <a:fillRect/>
          </a:stretch>
        </p:blipFill>
        <p:spPr>
          <a:xfrm>
            <a:off x="8020570" y="2321973"/>
            <a:ext cx="3135109" cy="2659702"/>
          </a:xfrm>
          <a:prstGeom prst="rect">
            <a:avLst/>
          </a:prstGeom>
        </p:spPr>
      </p:pic>
      <p:sp>
        <p:nvSpPr>
          <p:cNvPr id="3" name="Slide Number Placeholder 2"/>
          <p:cNvSpPr>
            <a:spLocks noGrp="1"/>
          </p:cNvSpPr>
          <p:nvPr>
            <p:ph type="sldNum" sz="quarter" idx="12"/>
          </p:nvPr>
        </p:nvSpPr>
        <p:spPr>
          <a:xfrm>
            <a:off x="9900458" y="6459785"/>
            <a:ext cx="1312025" cy="365125"/>
          </a:xfrm>
        </p:spPr>
        <p:txBody>
          <a:bodyPr>
            <a:normAutofit/>
          </a:bodyPr>
          <a:lstStyle/>
          <a:p>
            <a:pPr>
              <a:spcAft>
                <a:spcPts val="600"/>
              </a:spcAft>
            </a:pPr>
            <a:fld id="{4FAB73BC-B049-4115-A692-8D63A059BFB8}" type="slidenum">
              <a:rPr lang="en-US" smtClean="0"/>
              <a:pPr>
                <a:spcAft>
                  <a:spcPts val="600"/>
                </a:spcAft>
              </a:pPr>
              <a:t>47</a:t>
            </a:fld>
            <a:endParaRPr lang="en-US"/>
          </a:p>
        </p:txBody>
      </p:sp>
    </p:spTree>
    <p:extLst>
      <p:ext uri="{BB962C8B-B14F-4D97-AF65-F5344CB8AC3E}">
        <p14:creationId xmlns:p14="http://schemas.microsoft.com/office/powerpoint/2010/main" val="3435589410"/>
      </p:ext>
    </p:extLst>
  </p:cSld>
  <p:clrMapOvr>
    <a:masterClrMapping/>
  </p:clrMapOvr>
  <p:transition>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F8ACF-38AA-2245-80F0-7553A2C4A888}"/>
              </a:ext>
            </a:extLst>
          </p:cNvPr>
          <p:cNvSpPr>
            <a:spLocks noGrp="1"/>
          </p:cNvSpPr>
          <p:nvPr>
            <p:ph type="title"/>
          </p:nvPr>
        </p:nvSpPr>
        <p:spPr>
          <a:xfrm>
            <a:off x="1097280" y="286603"/>
            <a:ext cx="10058400" cy="1450757"/>
          </a:xfrm>
        </p:spPr>
        <p:txBody>
          <a:bodyPr>
            <a:normAutofit/>
          </a:bodyPr>
          <a:lstStyle/>
          <a:p>
            <a:r>
              <a:rPr lang="en-US" dirty="0"/>
              <a:t>Record Retention</a:t>
            </a:r>
          </a:p>
        </p:txBody>
      </p:sp>
      <p:pic>
        <p:nvPicPr>
          <p:cNvPr id="5" name="Picture 4">
            <a:extLst>
              <a:ext uri="{FF2B5EF4-FFF2-40B4-BE49-F238E27FC236}">
                <a16:creationId xmlns:a16="http://schemas.microsoft.com/office/drawing/2014/main" id="{431CBF96-CFDD-9A48-9CDF-B415FEFD1A83}"/>
              </a:ext>
            </a:extLst>
          </p:cNvPr>
          <p:cNvPicPr>
            <a:picLocks noChangeAspect="1"/>
          </p:cNvPicPr>
          <p:nvPr/>
        </p:nvPicPr>
        <p:blipFill rotWithShape="1">
          <a:blip r:embed="rId2"/>
          <a:srcRect l="19858" r="36896" b="1"/>
          <a:stretch/>
        </p:blipFill>
        <p:spPr>
          <a:xfrm>
            <a:off x="1076432" y="1916318"/>
            <a:ext cx="3094997" cy="3471012"/>
          </a:xfrm>
          <a:prstGeom prst="rect">
            <a:avLst/>
          </a:prstGeom>
        </p:spPr>
      </p:pic>
      <p:sp>
        <p:nvSpPr>
          <p:cNvPr id="3" name="Content Placeholder 2">
            <a:extLst>
              <a:ext uri="{FF2B5EF4-FFF2-40B4-BE49-F238E27FC236}">
                <a16:creationId xmlns:a16="http://schemas.microsoft.com/office/drawing/2014/main" id="{92089801-4871-E341-B404-EC49F456DA5B}"/>
              </a:ext>
            </a:extLst>
          </p:cNvPr>
          <p:cNvSpPr>
            <a:spLocks noGrp="1"/>
          </p:cNvSpPr>
          <p:nvPr>
            <p:ph idx="1"/>
          </p:nvPr>
        </p:nvSpPr>
        <p:spPr>
          <a:xfrm>
            <a:off x="4639733" y="1845734"/>
            <a:ext cx="6515947" cy="4023360"/>
          </a:xfrm>
        </p:spPr>
        <p:txBody>
          <a:bodyPr>
            <a:normAutofit/>
          </a:bodyPr>
          <a:lstStyle/>
          <a:p>
            <a:r>
              <a:rPr lang="en-US" dirty="0"/>
              <a:t>Records pertaining to </a:t>
            </a:r>
            <a:r>
              <a:rPr lang="en-US" dirty="0" err="1"/>
              <a:t>CoC</a:t>
            </a:r>
            <a:r>
              <a:rPr lang="en-US" dirty="0"/>
              <a:t> funds must be retained for the greater of 5 years or the period specified below:</a:t>
            </a:r>
          </a:p>
          <a:p>
            <a:pPr marL="233363" indent="-233363">
              <a:buFont typeface="Arial" panose="020B0604020202020204" pitchFamily="34" charset="0"/>
              <a:buChar char="•"/>
            </a:pPr>
            <a:r>
              <a:rPr lang="en-US" dirty="0"/>
              <a:t>Participant eligibility documentation must be maintained for 5 years after the end date of the last grant period under which the participant was served. </a:t>
            </a:r>
          </a:p>
          <a:p>
            <a:pPr marL="233363" indent="-233363">
              <a:buFont typeface="Arial" panose="020B0604020202020204" pitchFamily="34" charset="0"/>
              <a:buChar char="•"/>
            </a:pPr>
            <a:r>
              <a:rPr lang="en-US" dirty="0"/>
              <a:t>Where </a:t>
            </a:r>
            <a:r>
              <a:rPr lang="en-US" dirty="0" err="1"/>
              <a:t>CoC</a:t>
            </a:r>
            <a:r>
              <a:rPr lang="en-US" dirty="0"/>
              <a:t> funds are used for acquisition, new construction or rehabilitation records must be maintained until 15 years after the date the project site was first occupied or used by participants.  </a:t>
            </a:r>
          </a:p>
        </p:txBody>
      </p:sp>
      <p:sp>
        <p:nvSpPr>
          <p:cNvPr id="4" name="Slide Number Placeholder 3">
            <a:extLst>
              <a:ext uri="{FF2B5EF4-FFF2-40B4-BE49-F238E27FC236}">
                <a16:creationId xmlns:a16="http://schemas.microsoft.com/office/drawing/2014/main" id="{CA47478B-7765-8F4C-A03E-7FEB1B1D909E}"/>
              </a:ext>
            </a:extLst>
          </p:cNvPr>
          <p:cNvSpPr>
            <a:spLocks noGrp="1"/>
          </p:cNvSpPr>
          <p:nvPr>
            <p:ph type="sldNum" sz="quarter" idx="12"/>
          </p:nvPr>
        </p:nvSpPr>
        <p:spPr>
          <a:xfrm>
            <a:off x="9900458" y="6459785"/>
            <a:ext cx="1312025" cy="365125"/>
          </a:xfrm>
        </p:spPr>
        <p:txBody>
          <a:bodyPr>
            <a:normAutofit/>
          </a:bodyPr>
          <a:lstStyle/>
          <a:p>
            <a:pPr>
              <a:spcAft>
                <a:spcPts val="600"/>
              </a:spcAft>
            </a:pPr>
            <a:fld id="{4FAB73BC-B049-4115-A692-8D63A059BFB8}" type="slidenum">
              <a:rPr lang="en-US" smtClean="0"/>
              <a:pPr>
                <a:spcAft>
                  <a:spcPts val="600"/>
                </a:spcAft>
              </a:pPr>
              <a:t>48</a:t>
            </a:fld>
            <a:endParaRPr lang="en-US"/>
          </a:p>
        </p:txBody>
      </p:sp>
    </p:spTree>
    <p:extLst>
      <p:ext uri="{BB962C8B-B14F-4D97-AF65-F5344CB8AC3E}">
        <p14:creationId xmlns:p14="http://schemas.microsoft.com/office/powerpoint/2010/main" val="422115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A77DD2C1-0122-44FD-8A7F-7BC5E8565C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5476E39-4D91-1847-8271-9640DFB674D5}"/>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dirty="0"/>
              <a:t>Matching Requirements</a:t>
            </a:r>
          </a:p>
        </p:txBody>
      </p:sp>
      <p:sp>
        <p:nvSpPr>
          <p:cNvPr id="6" name="Text Placeholder 5">
            <a:extLst>
              <a:ext uri="{FF2B5EF4-FFF2-40B4-BE49-F238E27FC236}">
                <a16:creationId xmlns:a16="http://schemas.microsoft.com/office/drawing/2014/main" id="{754A1F18-74CE-AC48-884E-7A4676C4D35B}"/>
              </a:ext>
            </a:extLst>
          </p:cNvPr>
          <p:cNvSpPr>
            <a:spLocks noGrp="1"/>
          </p:cNvSpPr>
          <p:nvPr>
            <p:ph type="body" idx="1"/>
          </p:nvPr>
        </p:nvSpPr>
        <p:spPr>
          <a:xfrm>
            <a:off x="5289753" y="4455621"/>
            <a:ext cx="6269347" cy="1238616"/>
          </a:xfrm>
        </p:spPr>
        <p:txBody>
          <a:bodyPr vert="horz" lIns="91440" tIns="45720" rIns="91440" bIns="45720" rtlCol="0">
            <a:normAutofit/>
          </a:bodyPr>
          <a:lstStyle/>
          <a:p>
            <a:r>
              <a:rPr lang="en-US" dirty="0">
                <a:solidFill>
                  <a:schemeClr val="tx1">
                    <a:lumMod val="85000"/>
                    <a:lumOff val="15000"/>
                  </a:schemeClr>
                </a:solidFill>
              </a:rPr>
              <a:t> </a:t>
            </a:r>
          </a:p>
        </p:txBody>
      </p:sp>
      <p:pic>
        <p:nvPicPr>
          <p:cNvPr id="7" name="Picture 6">
            <a:extLst>
              <a:ext uri="{FF2B5EF4-FFF2-40B4-BE49-F238E27FC236}">
                <a16:creationId xmlns:a16="http://schemas.microsoft.com/office/drawing/2014/main" id="{1FC1D591-83B1-234B-A185-05EC14A56318}"/>
              </a:ext>
            </a:extLst>
          </p:cNvPr>
          <p:cNvPicPr>
            <a:picLocks noChangeAspect="1"/>
          </p:cNvPicPr>
          <p:nvPr/>
        </p:nvPicPr>
        <p:blipFill>
          <a:blip r:embed="rId2"/>
          <a:stretch>
            <a:fillRect/>
          </a:stretch>
        </p:blipFill>
        <p:spPr>
          <a:xfrm>
            <a:off x="633999" y="1837664"/>
            <a:ext cx="4001315" cy="2653045"/>
          </a:xfrm>
          <a:prstGeom prst="rect">
            <a:avLst/>
          </a:prstGeom>
        </p:spPr>
      </p:pic>
      <p:cxnSp>
        <p:nvCxnSpPr>
          <p:cNvPr id="20" name="Straight Connector 19">
            <a:extLst>
              <a:ext uri="{FF2B5EF4-FFF2-40B4-BE49-F238E27FC236}">
                <a16:creationId xmlns:a16="http://schemas.microsoft.com/office/drawing/2014/main" id="{5A7B6757-994C-4B75-ABFE-D8F9E76093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6BC3A56-B546-4061-8E22-D2983771D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923A7353-9373-4700-8B89-F4F7BA2D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BFEFED55-704D-2B4C-8D0D-51E82FDB382B}"/>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4FAB73BC-B049-4115-A692-8D63A059BFB8}" type="slidenum">
              <a:rPr lang="en-US" smtClean="0"/>
              <a:pPr defTabSz="914400">
                <a:spcAft>
                  <a:spcPts val="600"/>
                </a:spcAft>
              </a:pPr>
              <a:t>49</a:t>
            </a:fld>
            <a:endParaRPr lang="en-US"/>
          </a:p>
        </p:txBody>
      </p:sp>
    </p:spTree>
    <p:extLst>
      <p:ext uri="{BB962C8B-B14F-4D97-AF65-F5344CB8AC3E}">
        <p14:creationId xmlns:p14="http://schemas.microsoft.com/office/powerpoint/2010/main" val="4186128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b="1" dirty="0"/>
              <a:t>Learning Objectives </a:t>
            </a:r>
            <a:r>
              <a:rPr lang="mr-IN" b="1" dirty="0"/>
              <a:t>–</a:t>
            </a:r>
            <a:r>
              <a:rPr lang="en-US" b="1" dirty="0"/>
              <a:t> Session #1</a:t>
            </a:r>
          </a:p>
        </p:txBody>
      </p:sp>
      <p:sp>
        <p:nvSpPr>
          <p:cNvPr id="2" name="Content Placeholder 1"/>
          <p:cNvSpPr>
            <a:spLocks noGrp="1"/>
          </p:cNvSpPr>
          <p:nvPr>
            <p:ph sz="half" idx="1"/>
          </p:nvPr>
        </p:nvSpPr>
        <p:spPr>
          <a:xfrm>
            <a:off x="1082681" y="1591319"/>
            <a:ext cx="7514849" cy="4642563"/>
          </a:xfrm>
        </p:spPr>
        <p:txBody>
          <a:bodyPr>
            <a:normAutofit fontScale="77500" lnSpcReduction="20000"/>
          </a:bodyPr>
          <a:lstStyle/>
          <a:p>
            <a:pPr marL="0" indent="0">
              <a:buNone/>
            </a:pPr>
            <a:endParaRPr lang="en-US" sz="2600" dirty="0"/>
          </a:p>
          <a:p>
            <a:pPr marL="292100" indent="-292100">
              <a:buFont typeface="Arial"/>
              <a:buChar char="•"/>
            </a:pPr>
            <a:r>
              <a:rPr lang="en-US" sz="2600" dirty="0"/>
              <a:t>Understand responsibilities related to fiscal components of grant management including:</a:t>
            </a:r>
          </a:p>
          <a:p>
            <a:pPr marL="747713" lvl="1" indent="-182563"/>
            <a:r>
              <a:rPr lang="en-US" sz="2600" dirty="0"/>
              <a:t>Eligible Activities and Expenses</a:t>
            </a:r>
          </a:p>
          <a:p>
            <a:pPr marL="747713" lvl="1" indent="-182563"/>
            <a:r>
              <a:rPr lang="en-US" sz="2600" dirty="0"/>
              <a:t>Program Income</a:t>
            </a:r>
          </a:p>
          <a:p>
            <a:pPr marL="747713" lvl="1" indent="-182563"/>
            <a:r>
              <a:rPr lang="en-US" sz="2600" dirty="0"/>
              <a:t>Cash &amp; In-kind Match</a:t>
            </a:r>
          </a:p>
          <a:p>
            <a:pPr marL="747713" lvl="1" indent="-182563"/>
            <a:r>
              <a:rPr lang="en-US" sz="2600" dirty="0"/>
              <a:t>Documentation of Staff Time</a:t>
            </a:r>
          </a:p>
          <a:p>
            <a:pPr marL="747713" lvl="1" indent="-182563"/>
            <a:r>
              <a:rPr lang="en-US" sz="2600" dirty="0"/>
              <a:t>Procurement Requirements</a:t>
            </a:r>
          </a:p>
          <a:p>
            <a:pPr marL="747713" lvl="1" indent="-182563"/>
            <a:r>
              <a:rPr lang="en-US" sz="2600" dirty="0"/>
              <a:t>Record retention requirements</a:t>
            </a:r>
          </a:p>
          <a:p>
            <a:pPr marL="747713" lvl="1" indent="-182563"/>
            <a:r>
              <a:rPr lang="en-US" sz="2600" dirty="0"/>
              <a:t>Fully spending funds</a:t>
            </a:r>
          </a:p>
          <a:p>
            <a:pPr marL="747713" lvl="1" indent="-182563"/>
            <a:r>
              <a:rPr lang="en-US" sz="2600" dirty="0"/>
              <a:t>Amending grants</a:t>
            </a:r>
          </a:p>
          <a:p>
            <a:pPr marL="333375" indent="-234950">
              <a:buFont typeface="Arial"/>
              <a:buChar char="•"/>
            </a:pPr>
            <a:r>
              <a:rPr lang="en-US" sz="2900" dirty="0"/>
              <a:t>Understand risks associated with non-compliance</a:t>
            </a:r>
          </a:p>
          <a:p>
            <a:pPr marL="333375" indent="-234950">
              <a:buFont typeface="Arial"/>
              <a:buChar char="•"/>
            </a:pPr>
            <a:r>
              <a:rPr lang="en-US" sz="2900" dirty="0"/>
              <a:t>Understand strategies to fully spend </a:t>
            </a:r>
            <a:r>
              <a:rPr lang="en-US" sz="2900" dirty="0" err="1"/>
              <a:t>CoC</a:t>
            </a:r>
            <a:r>
              <a:rPr lang="en-US" sz="2900" dirty="0"/>
              <a:t> funds</a:t>
            </a:r>
          </a:p>
          <a:p>
            <a:pPr marL="333375" indent="-234950">
              <a:buFont typeface="Arial"/>
              <a:buChar char="•"/>
            </a:pPr>
            <a:r>
              <a:rPr lang="en-US" sz="2900" dirty="0"/>
              <a:t>Know where to locate additional information</a:t>
            </a:r>
          </a:p>
          <a:p>
            <a:pPr marL="333375" indent="-234950"/>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5</a:t>
            </a:fld>
            <a:endParaRPr lang="en-US" dirty="0"/>
          </a:p>
        </p:txBody>
      </p:sp>
      <p:sp>
        <p:nvSpPr>
          <p:cNvPr id="4" name="Content Placeholder 3">
            <a:extLst>
              <a:ext uri="{FF2B5EF4-FFF2-40B4-BE49-F238E27FC236}">
                <a16:creationId xmlns:a16="http://schemas.microsoft.com/office/drawing/2014/main" id="{A0921DEE-884C-464E-A449-48F55BA990AF}"/>
              </a:ext>
            </a:extLst>
          </p:cNvPr>
          <p:cNvSpPr>
            <a:spLocks noGrp="1"/>
          </p:cNvSpPr>
          <p:nvPr>
            <p:ph sz="half" idx="2"/>
          </p:nvPr>
        </p:nvSpPr>
        <p:spPr/>
        <p:txBody>
          <a:bodyPr>
            <a:normAutofit fontScale="77500" lnSpcReduction="20000"/>
          </a:bodyPr>
          <a:lstStyle/>
          <a:p>
            <a:r>
              <a:rPr lang="en-US" dirty="0"/>
              <a:t> </a:t>
            </a:r>
          </a:p>
        </p:txBody>
      </p:sp>
      <p:pic>
        <p:nvPicPr>
          <p:cNvPr id="6" name="Picture 5">
            <a:extLst>
              <a:ext uri="{FF2B5EF4-FFF2-40B4-BE49-F238E27FC236}">
                <a16:creationId xmlns:a16="http://schemas.microsoft.com/office/drawing/2014/main" id="{B4F33FAA-8393-8F41-8746-E1B1E1A63A6F}"/>
              </a:ext>
            </a:extLst>
          </p:cNvPr>
          <p:cNvPicPr>
            <a:picLocks noChangeAspect="1"/>
          </p:cNvPicPr>
          <p:nvPr/>
        </p:nvPicPr>
        <p:blipFill>
          <a:blip r:embed="rId3"/>
          <a:stretch>
            <a:fillRect/>
          </a:stretch>
        </p:blipFill>
        <p:spPr>
          <a:xfrm>
            <a:off x="8312658" y="2785398"/>
            <a:ext cx="2796661" cy="1461481"/>
          </a:xfrm>
          <a:prstGeom prst="rect">
            <a:avLst/>
          </a:prstGeom>
        </p:spPr>
      </p:pic>
    </p:spTree>
    <p:extLst>
      <p:ext uri="{BB962C8B-B14F-4D97-AF65-F5344CB8AC3E}">
        <p14:creationId xmlns:p14="http://schemas.microsoft.com/office/powerpoint/2010/main" val="3162554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1110125" y="810281"/>
            <a:ext cx="10968567" cy="688975"/>
          </a:xfrm>
        </p:spPr>
        <p:txBody>
          <a:bodyPr>
            <a:normAutofit fontScale="90000"/>
          </a:bodyPr>
          <a:lstStyle/>
          <a:p>
            <a:pPr eaLnBrk="1" hangingPunct="1"/>
            <a:r>
              <a:rPr lang="en-US" b="1" dirty="0"/>
              <a:t>Match Requirements</a:t>
            </a:r>
          </a:p>
        </p:txBody>
      </p:sp>
      <p:sp>
        <p:nvSpPr>
          <p:cNvPr id="119810" name="Rectangle 3"/>
          <p:cNvSpPr>
            <a:spLocks noGrp="1" noChangeArrowheads="1"/>
          </p:cNvSpPr>
          <p:nvPr>
            <p:ph sz="quarter" idx="1"/>
          </p:nvPr>
        </p:nvSpPr>
        <p:spPr>
          <a:xfrm>
            <a:off x="782733" y="2627865"/>
            <a:ext cx="10704970" cy="3871307"/>
          </a:xfrm>
        </p:spPr>
        <p:txBody>
          <a:bodyPr/>
          <a:lstStyle/>
          <a:p>
            <a:pPr marL="342900" lvl="1" indent="-342900">
              <a:buFont typeface="Times" pitchFamily="18" charset="0"/>
              <a:buChar char="•"/>
            </a:pPr>
            <a:r>
              <a:rPr lang="en-US" sz="2600" dirty="0"/>
              <a:t>Match requirement - 25% cash or in kind for all line items except leasing</a:t>
            </a:r>
          </a:p>
          <a:p>
            <a:pPr marL="342900" lvl="1" indent="-342900">
              <a:buFont typeface="Times" pitchFamily="18" charset="0"/>
              <a:buChar char="•"/>
            </a:pPr>
            <a:r>
              <a:rPr lang="en-US" sz="2600" dirty="0"/>
              <a:t>Match is provided to the CoC Program grant - </a:t>
            </a:r>
            <a:r>
              <a:rPr lang="en-US" sz="2600" b="1" dirty="0">
                <a:solidFill>
                  <a:srgbClr val="FF0000"/>
                </a:solidFill>
              </a:rPr>
              <a:t>not</a:t>
            </a:r>
            <a:r>
              <a:rPr lang="en-US" sz="2600" dirty="0"/>
              <a:t> to a budget line item </a:t>
            </a:r>
          </a:p>
          <a:p>
            <a:pPr marL="342900" lvl="1" indent="-342900">
              <a:buFont typeface="Times" pitchFamily="18" charset="0"/>
              <a:buChar char="•"/>
            </a:pPr>
            <a:r>
              <a:rPr lang="en-US" sz="2600" dirty="0"/>
              <a:t>Matching funds can only be used on eligible CoC Program costs (any eligible cost </a:t>
            </a:r>
            <a:r>
              <a:rPr lang="mr-IN" sz="2600" dirty="0"/>
              <a:t>–</a:t>
            </a:r>
            <a:r>
              <a:rPr lang="en-US" sz="2600" dirty="0"/>
              <a:t> not limited to approved budget line items)</a:t>
            </a:r>
          </a:p>
          <a:p>
            <a:pPr marL="342900" lvl="1" indent="-342900">
              <a:buFont typeface="Times" pitchFamily="18" charset="0"/>
              <a:buChar char="•"/>
            </a:pPr>
            <a:r>
              <a:rPr lang="en-US" sz="2800" dirty="0"/>
              <a:t>Example:  $100,000 of operating funds may be matched with $25,000 cash that is expended on eligible supportive services or with $25,000 worth of in-kind eligible supportive services</a:t>
            </a:r>
          </a:p>
        </p:txBody>
      </p:sp>
      <p:pic>
        <p:nvPicPr>
          <p:cNvPr id="2" name="Picture 1"/>
          <p:cNvPicPr>
            <a:picLocks noChangeAspect="1"/>
          </p:cNvPicPr>
          <p:nvPr/>
        </p:nvPicPr>
        <p:blipFill>
          <a:blip r:embed="rId3"/>
          <a:stretch>
            <a:fillRect/>
          </a:stretch>
        </p:blipFill>
        <p:spPr>
          <a:xfrm>
            <a:off x="8316984" y="358828"/>
            <a:ext cx="2988981" cy="2109869"/>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50</a:t>
            </a:fld>
            <a:endParaRPr lang="en-US" dirty="0"/>
          </a:p>
        </p:txBody>
      </p:sp>
    </p:spTree>
    <p:extLst>
      <p:ext uri="{BB962C8B-B14F-4D97-AF65-F5344CB8AC3E}">
        <p14:creationId xmlns:p14="http://schemas.microsoft.com/office/powerpoint/2010/main" val="33219398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1031846" y="703780"/>
            <a:ext cx="10968567" cy="841375"/>
          </a:xfrm>
        </p:spPr>
        <p:txBody>
          <a:bodyPr/>
          <a:lstStyle/>
          <a:p>
            <a:pPr eaLnBrk="1" hangingPunct="1"/>
            <a:r>
              <a:rPr lang="en-US" sz="4000" b="1" dirty="0"/>
              <a:t>Understanding Match</a:t>
            </a:r>
          </a:p>
        </p:txBody>
      </p:sp>
      <p:sp>
        <p:nvSpPr>
          <p:cNvPr id="121858" name="Rectangle 3"/>
          <p:cNvSpPr>
            <a:spLocks noGrp="1" noChangeArrowheads="1"/>
          </p:cNvSpPr>
          <p:nvPr>
            <p:ph sz="quarter" idx="1"/>
          </p:nvPr>
        </p:nvSpPr>
        <p:spPr>
          <a:xfrm>
            <a:off x="624903" y="2183072"/>
            <a:ext cx="9956800" cy="4153005"/>
          </a:xfrm>
        </p:spPr>
        <p:txBody>
          <a:bodyPr>
            <a:normAutofit lnSpcReduction="10000"/>
          </a:bodyPr>
          <a:lstStyle/>
          <a:p>
            <a:pPr marL="341313" lvl="1" indent="-341313">
              <a:buFont typeface="Arial"/>
              <a:buChar char="•"/>
            </a:pPr>
            <a:r>
              <a:rPr lang="en-US" sz="3200" dirty="0"/>
              <a:t>The total match requirement  can be met through </a:t>
            </a:r>
            <a:r>
              <a:rPr lang="en-US" sz="3200" b="1" dirty="0"/>
              <a:t>cash, in-kind, or a combination</a:t>
            </a:r>
            <a:r>
              <a:rPr lang="en-US" sz="3200" dirty="0"/>
              <a:t> of the two.</a:t>
            </a:r>
          </a:p>
          <a:p>
            <a:pPr marL="341313" lvl="0" indent="-341313">
              <a:buFont typeface="Arial"/>
              <a:buChar char="•"/>
            </a:pPr>
            <a:r>
              <a:rPr lang="en-US" sz="3200" dirty="0"/>
              <a:t>Full match amount committed in the application must be met </a:t>
            </a:r>
          </a:p>
          <a:p>
            <a:pPr marL="633921" lvl="1" indent="-341313">
              <a:buFont typeface="Wingdings" charset="2"/>
              <a:buChar char="ü"/>
            </a:pPr>
            <a:r>
              <a:rPr lang="en-US" sz="3200" dirty="0"/>
              <a:t>HUD  monitors based on that amount.</a:t>
            </a:r>
          </a:p>
          <a:p>
            <a:pPr marL="633921" lvl="1" indent="-341313">
              <a:buFont typeface="Wingdings" charset="2"/>
              <a:buChar char="ü"/>
            </a:pPr>
            <a:r>
              <a:rPr lang="en-US" sz="3200" dirty="0"/>
              <a:t>No advantage to committing more than the minimum required amount.  </a:t>
            </a:r>
          </a:p>
          <a:p>
            <a:pPr marL="342900" lvl="1" indent="-342900">
              <a:buClr>
                <a:srgbClr val="99CB38"/>
              </a:buClr>
              <a:buFont typeface="Times" pitchFamily="18" charset="0"/>
              <a:buChar char="•"/>
            </a:pPr>
            <a:r>
              <a:rPr lang="en-US" sz="3200" dirty="0">
                <a:solidFill>
                  <a:prstClr val="black">
                    <a:lumMod val="75000"/>
                    <a:lumOff val="25000"/>
                  </a:prstClr>
                </a:solidFill>
              </a:rPr>
              <a:t>Value of commitments of land, buildings, &amp; equipment may be claimed only once</a:t>
            </a:r>
          </a:p>
          <a:p>
            <a:pPr marL="457200" indent="-457200" eaLnBrk="1" hangingPunct="1">
              <a:spcBef>
                <a:spcPts val="1200"/>
              </a:spcBef>
              <a:buFont typeface="Wingdings" pitchFamily="2" charset="2"/>
              <a:buNone/>
            </a:pPr>
            <a:endParaRPr lang="en-US" sz="2300" dirty="0"/>
          </a:p>
          <a:p>
            <a:pPr marL="457200" indent="-457200" eaLnBrk="1" hangingPunct="1">
              <a:spcBef>
                <a:spcPts val="1200"/>
              </a:spcBef>
              <a:buFont typeface="Wingdings" pitchFamily="2" charset="2"/>
              <a:buNone/>
            </a:pPr>
            <a:endParaRPr lang="en-US" dirty="0"/>
          </a:p>
        </p:txBody>
      </p:sp>
      <p:pic>
        <p:nvPicPr>
          <p:cNvPr id="2" name="Picture 1"/>
          <p:cNvPicPr>
            <a:picLocks noChangeAspect="1"/>
          </p:cNvPicPr>
          <p:nvPr/>
        </p:nvPicPr>
        <p:blipFill>
          <a:blip r:embed="rId3"/>
          <a:stretch>
            <a:fillRect/>
          </a:stretch>
        </p:blipFill>
        <p:spPr>
          <a:xfrm>
            <a:off x="9185583" y="286308"/>
            <a:ext cx="2671287" cy="1773902"/>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51</a:t>
            </a:fld>
            <a:endParaRPr lang="en-US" dirty="0"/>
          </a:p>
        </p:txBody>
      </p:sp>
    </p:spTree>
    <p:extLst>
      <p:ext uri="{BB962C8B-B14F-4D97-AF65-F5344CB8AC3E}">
        <p14:creationId xmlns:p14="http://schemas.microsoft.com/office/powerpoint/2010/main" val="40257517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a:xfrm>
            <a:off x="1037362" y="825145"/>
            <a:ext cx="10765367" cy="701675"/>
          </a:xfrm>
        </p:spPr>
        <p:txBody>
          <a:bodyPr/>
          <a:lstStyle/>
          <a:p>
            <a:pPr eaLnBrk="1" hangingPunct="1"/>
            <a:r>
              <a:rPr lang="en-US" sz="4000" b="1" dirty="0"/>
              <a:t>What Is Not Match?</a:t>
            </a:r>
          </a:p>
        </p:txBody>
      </p:sp>
      <p:sp>
        <p:nvSpPr>
          <p:cNvPr id="123906" name="Rectangle 3"/>
          <p:cNvSpPr>
            <a:spLocks noGrp="1" noChangeArrowheads="1"/>
          </p:cNvSpPr>
          <p:nvPr>
            <p:ph sz="quarter" idx="1"/>
          </p:nvPr>
        </p:nvSpPr>
        <p:spPr>
          <a:xfrm>
            <a:off x="695899" y="2259867"/>
            <a:ext cx="9956800" cy="3152775"/>
          </a:xfrm>
        </p:spPr>
        <p:txBody>
          <a:bodyPr>
            <a:normAutofit/>
          </a:bodyPr>
          <a:lstStyle/>
          <a:p>
            <a:pPr marL="458788" indent="-280988">
              <a:buFont typeface="Lucida Grande"/>
              <a:buChar char="x"/>
            </a:pPr>
            <a:r>
              <a:rPr lang="en-US" sz="2800" dirty="0"/>
              <a:t>Participant income (e.g. public benefits)</a:t>
            </a:r>
          </a:p>
          <a:p>
            <a:pPr marL="458788" indent="-280988">
              <a:buFont typeface="Lucida Grande"/>
              <a:buChar char="x"/>
            </a:pPr>
            <a:r>
              <a:rPr lang="en-US" sz="2800" dirty="0"/>
              <a:t>Participant savings </a:t>
            </a:r>
          </a:p>
          <a:p>
            <a:pPr marL="458788" indent="-280988" eaLnBrk="1" hangingPunct="1">
              <a:spcBef>
                <a:spcPts val="1200"/>
              </a:spcBef>
              <a:buFont typeface="Lucida Grande"/>
              <a:buChar char="x"/>
            </a:pPr>
            <a:r>
              <a:rPr lang="en-US" sz="2800" dirty="0"/>
              <a:t>Cash or any in kind contribution used as match for another grant. </a:t>
            </a:r>
          </a:p>
        </p:txBody>
      </p:sp>
      <p:pic>
        <p:nvPicPr>
          <p:cNvPr id="2" name="Picture 1"/>
          <p:cNvPicPr>
            <a:picLocks noChangeAspect="1"/>
          </p:cNvPicPr>
          <p:nvPr/>
        </p:nvPicPr>
        <p:blipFill>
          <a:blip r:embed="rId3"/>
          <a:stretch>
            <a:fillRect/>
          </a:stretch>
        </p:blipFill>
        <p:spPr>
          <a:xfrm>
            <a:off x="8232564" y="473159"/>
            <a:ext cx="3048925" cy="2073717"/>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52</a:t>
            </a:fld>
            <a:endParaRPr lang="en-US" dirty="0"/>
          </a:p>
        </p:txBody>
      </p:sp>
    </p:spTree>
    <p:extLst>
      <p:ext uri="{BB962C8B-B14F-4D97-AF65-F5344CB8AC3E}">
        <p14:creationId xmlns:p14="http://schemas.microsoft.com/office/powerpoint/2010/main" val="29665439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p:txBody>
          <a:bodyPr/>
          <a:lstStyle/>
          <a:p>
            <a:pPr eaLnBrk="1" hangingPunct="1"/>
            <a:r>
              <a:rPr lang="en-US" sz="4000" b="1" dirty="0"/>
              <a:t>Documenting Cash Match</a:t>
            </a:r>
          </a:p>
        </p:txBody>
      </p:sp>
      <p:sp>
        <p:nvSpPr>
          <p:cNvPr id="63491" name="Rectangle 3"/>
          <p:cNvSpPr>
            <a:spLocks noGrp="1" noChangeArrowheads="1"/>
          </p:cNvSpPr>
          <p:nvPr>
            <p:ph sz="half" idx="1"/>
          </p:nvPr>
        </p:nvSpPr>
        <p:spPr>
          <a:xfrm>
            <a:off x="1082512" y="2229708"/>
            <a:ext cx="6241917" cy="4023360"/>
          </a:xfrm>
        </p:spPr>
        <p:txBody>
          <a:bodyPr>
            <a:normAutofit/>
          </a:bodyPr>
          <a:lstStyle/>
          <a:p>
            <a:pPr marL="1257300" lvl="2" indent="-457200" eaLnBrk="1" hangingPunct="1">
              <a:spcBef>
                <a:spcPts val="1200"/>
              </a:spcBef>
              <a:buFont typeface="Times" pitchFamily="4" charset="0"/>
              <a:buChar char="•"/>
              <a:defRPr/>
            </a:pPr>
            <a:endParaRPr lang="en-US" dirty="0"/>
          </a:p>
          <a:p>
            <a:pPr marL="457200" indent="-457200" eaLnBrk="1" hangingPunct="1">
              <a:spcBef>
                <a:spcPts val="1200"/>
              </a:spcBef>
              <a:buFont typeface="Times" pitchFamily="4" charset="0"/>
              <a:buChar char="•"/>
              <a:defRPr/>
            </a:pPr>
            <a:r>
              <a:rPr lang="en-US" sz="2800" dirty="0"/>
              <a:t>Must show that the funds were recorded on the agency books during the operating year.</a:t>
            </a:r>
          </a:p>
          <a:p>
            <a:pPr marL="457200" indent="-457200" eaLnBrk="1" hangingPunct="1">
              <a:spcBef>
                <a:spcPts val="1200"/>
              </a:spcBef>
              <a:buFont typeface="Times" pitchFamily="4" charset="0"/>
              <a:buChar char="•"/>
              <a:defRPr/>
            </a:pPr>
            <a:r>
              <a:rPr lang="en-US" sz="2800" dirty="0"/>
              <a:t>Must show that the funds were expended on eligible expenses during the operating year.</a:t>
            </a:r>
          </a:p>
        </p:txBody>
      </p:sp>
      <p:sp>
        <p:nvSpPr>
          <p:cNvPr id="4" name="Content Placeholder 3"/>
          <p:cNvSpPr>
            <a:spLocks noGrp="1"/>
          </p:cNvSpPr>
          <p:nvPr>
            <p:ph sz="half" idx="2"/>
          </p:nvPr>
        </p:nvSpPr>
        <p:spPr>
          <a:xfrm>
            <a:off x="8417187" y="1845735"/>
            <a:ext cx="2738493" cy="4023360"/>
          </a:xfrm>
        </p:spPr>
        <p:txBody>
          <a:bodyPr>
            <a:normAutofit/>
          </a:bodyPr>
          <a:lstStyle/>
          <a:p>
            <a:r>
              <a:rPr lang="en-US" dirty="0"/>
              <a:t> </a:t>
            </a:r>
          </a:p>
        </p:txBody>
      </p:sp>
      <p:pic>
        <p:nvPicPr>
          <p:cNvPr id="3" name="Picture 2"/>
          <p:cNvPicPr>
            <a:picLocks noChangeAspect="1"/>
          </p:cNvPicPr>
          <p:nvPr/>
        </p:nvPicPr>
        <p:blipFill>
          <a:blip r:embed="rId3"/>
          <a:stretch>
            <a:fillRect/>
          </a:stretch>
        </p:blipFill>
        <p:spPr>
          <a:xfrm>
            <a:off x="8227119" y="2644574"/>
            <a:ext cx="3492500" cy="2324100"/>
          </a:xfrm>
          <a:prstGeom prst="rect">
            <a:avLst/>
          </a:prstGeom>
        </p:spPr>
      </p:pic>
      <p:sp>
        <p:nvSpPr>
          <p:cNvPr id="2" name="Slide Number Placeholder 1"/>
          <p:cNvSpPr>
            <a:spLocks noGrp="1"/>
          </p:cNvSpPr>
          <p:nvPr>
            <p:ph type="sldNum" sz="quarter" idx="12"/>
          </p:nvPr>
        </p:nvSpPr>
        <p:spPr/>
        <p:txBody>
          <a:bodyPr/>
          <a:lstStyle/>
          <a:p>
            <a:fld id="{4FAB73BC-B049-4115-A692-8D63A059BFB8}" type="slidenum">
              <a:rPr lang="en-US" smtClean="0"/>
              <a:pPr/>
              <a:t>53</a:t>
            </a:fld>
            <a:endParaRPr lang="en-US" dirty="0"/>
          </a:p>
        </p:txBody>
      </p:sp>
    </p:spTree>
    <p:extLst>
      <p:ext uri="{BB962C8B-B14F-4D97-AF65-F5344CB8AC3E}">
        <p14:creationId xmlns:p14="http://schemas.microsoft.com/office/powerpoint/2010/main" val="359180139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a:xfrm>
            <a:off x="1077753" y="850631"/>
            <a:ext cx="10968567" cy="762000"/>
          </a:xfrm>
        </p:spPr>
        <p:txBody>
          <a:bodyPr/>
          <a:lstStyle/>
          <a:p>
            <a:pPr eaLnBrk="1" hangingPunct="1"/>
            <a:r>
              <a:rPr lang="en-US" sz="4000" b="1" dirty="0"/>
              <a:t>Documenting In-Kind Cash Match - Services</a:t>
            </a:r>
          </a:p>
        </p:txBody>
      </p:sp>
      <p:sp>
        <p:nvSpPr>
          <p:cNvPr id="63491" name="Rectangle 3"/>
          <p:cNvSpPr>
            <a:spLocks noGrp="1" noChangeArrowheads="1"/>
          </p:cNvSpPr>
          <p:nvPr>
            <p:ph sz="quarter" idx="1"/>
          </p:nvPr>
        </p:nvSpPr>
        <p:spPr>
          <a:xfrm>
            <a:off x="578995" y="1958338"/>
            <a:ext cx="10871200" cy="5040929"/>
          </a:xfrm>
        </p:spPr>
        <p:txBody>
          <a:bodyPr>
            <a:normAutofit/>
          </a:bodyPr>
          <a:lstStyle/>
          <a:p>
            <a:pPr marL="457200" indent="287338" eaLnBrk="1" hangingPunct="1">
              <a:spcBef>
                <a:spcPts val="0"/>
              </a:spcBef>
              <a:buFont typeface="Times" pitchFamily="4" charset="0"/>
              <a:buChar char="•"/>
              <a:defRPr/>
            </a:pPr>
            <a:endParaRPr lang="en-US" dirty="0"/>
          </a:p>
          <a:p>
            <a:pPr marL="749300" lvl="0" indent="-296863">
              <a:spcBef>
                <a:spcPts val="0"/>
              </a:spcBef>
              <a:buFont typeface="Times" pitchFamily="4" charset="0"/>
              <a:buChar char="•"/>
              <a:tabLst>
                <a:tab pos="744538" algn="l"/>
              </a:tabLst>
              <a:defRPr/>
            </a:pPr>
            <a:r>
              <a:rPr lang="en-US" sz="2400" dirty="0"/>
              <a:t>Must keep and make available, for inspection, </a:t>
            </a:r>
            <a:r>
              <a:rPr lang="en-US" sz="2400" b="1" dirty="0"/>
              <a:t>records documenting the service hours provided</a:t>
            </a:r>
            <a:r>
              <a:rPr lang="en-US" sz="2400" dirty="0"/>
              <a:t>.</a:t>
            </a:r>
          </a:p>
          <a:p>
            <a:pPr marL="457200" indent="287338" eaLnBrk="1" hangingPunct="1">
              <a:spcBef>
                <a:spcPts val="0"/>
              </a:spcBef>
              <a:buFont typeface="Times" pitchFamily="4" charset="0"/>
              <a:buChar char="•"/>
              <a:defRPr/>
            </a:pPr>
            <a:r>
              <a:rPr lang="en-US" sz="2400" dirty="0"/>
              <a:t>Must keep source documentation (e.g., MOU) on file</a:t>
            </a:r>
          </a:p>
          <a:p>
            <a:pPr marL="457200" indent="287338" eaLnBrk="1" hangingPunct="1">
              <a:spcBef>
                <a:spcPts val="0"/>
              </a:spcBef>
              <a:buFont typeface="Times" pitchFamily="4" charset="0"/>
              <a:buChar char="•"/>
              <a:defRPr/>
            </a:pPr>
            <a:r>
              <a:rPr lang="en-US" sz="2400" dirty="0"/>
              <a:t>Requirements for the MOU:</a:t>
            </a:r>
          </a:p>
          <a:p>
            <a:pPr marL="1165860" lvl="4" indent="-342900">
              <a:buFont typeface="Courier New"/>
              <a:buChar char="o"/>
              <a:defRPr/>
            </a:pPr>
            <a:r>
              <a:rPr lang="en-US" sz="2400" dirty="0"/>
              <a:t>Establish the unconditional commitment</a:t>
            </a:r>
          </a:p>
          <a:p>
            <a:pPr marL="1165860" lvl="4" indent="-342900">
              <a:buFont typeface="Courier New"/>
              <a:buChar char="o"/>
              <a:defRPr/>
            </a:pPr>
            <a:r>
              <a:rPr lang="en-US" sz="2400" dirty="0"/>
              <a:t>Describe specific service to be provided during term of grant</a:t>
            </a:r>
          </a:p>
          <a:p>
            <a:pPr marL="1165860" lvl="4" indent="-342900">
              <a:buFont typeface="Courier New"/>
              <a:buChar char="o"/>
              <a:defRPr/>
            </a:pPr>
            <a:r>
              <a:rPr lang="en-US" sz="2400" dirty="0"/>
              <a:t>State profession of the persons providing the service</a:t>
            </a:r>
          </a:p>
          <a:p>
            <a:pPr marL="1165860" lvl="4" indent="-342900">
              <a:buFont typeface="Courier New"/>
              <a:buChar char="o"/>
              <a:defRPr/>
            </a:pPr>
            <a:r>
              <a:rPr lang="en-US" sz="2400" dirty="0"/>
              <a:t>State hourly cost of the service to be provided.</a:t>
            </a:r>
          </a:p>
          <a:p>
            <a:pPr marL="1165860" lvl="4" indent="-342900">
              <a:buFont typeface="Courier New"/>
              <a:buChar char="o"/>
              <a:defRPr/>
            </a:pPr>
            <a:r>
              <a:rPr lang="en-US" sz="2400" dirty="0"/>
              <a:t>Must be valued at rates consistent with those ordinarily paid </a:t>
            </a:r>
          </a:p>
          <a:p>
            <a:pPr marL="1257300" lvl="2" indent="-457200" eaLnBrk="1" hangingPunct="1">
              <a:spcBef>
                <a:spcPts val="1200"/>
              </a:spcBef>
              <a:buFont typeface="Times" pitchFamily="4" charset="0"/>
              <a:buChar char="•"/>
              <a:defRPr/>
            </a:pPr>
            <a:endParaRPr lang="en-US" dirty="0"/>
          </a:p>
          <a:p>
            <a:pPr marL="457200" indent="-457200" eaLnBrk="1" hangingPunct="1">
              <a:spcBef>
                <a:spcPts val="1200"/>
              </a:spcBef>
              <a:buFont typeface="Times" pitchFamily="4" charset="0"/>
              <a:buChar char="•"/>
              <a:defRPr/>
            </a:pPr>
            <a:endParaRPr lang="en-US" dirty="0"/>
          </a:p>
        </p:txBody>
      </p:sp>
      <p:pic>
        <p:nvPicPr>
          <p:cNvPr id="2" name="Picture 1"/>
          <p:cNvPicPr>
            <a:picLocks noChangeAspect="1"/>
          </p:cNvPicPr>
          <p:nvPr/>
        </p:nvPicPr>
        <p:blipFill rotWithShape="1">
          <a:blip r:embed="rId3"/>
          <a:srcRect b="6541"/>
          <a:stretch/>
        </p:blipFill>
        <p:spPr>
          <a:xfrm>
            <a:off x="9342120" y="3429000"/>
            <a:ext cx="2402550" cy="2400613"/>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54</a:t>
            </a:fld>
            <a:endParaRPr lang="en-US" dirty="0"/>
          </a:p>
        </p:txBody>
      </p:sp>
    </p:spTree>
    <p:extLst>
      <p:ext uri="{BB962C8B-B14F-4D97-AF65-F5344CB8AC3E}">
        <p14:creationId xmlns:p14="http://schemas.microsoft.com/office/powerpoint/2010/main" val="126004710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a:xfrm>
            <a:off x="1077753" y="850631"/>
            <a:ext cx="10968567" cy="762000"/>
          </a:xfrm>
        </p:spPr>
        <p:txBody>
          <a:bodyPr>
            <a:normAutofit fontScale="90000"/>
          </a:bodyPr>
          <a:lstStyle/>
          <a:p>
            <a:pPr eaLnBrk="1" hangingPunct="1"/>
            <a:r>
              <a:rPr lang="en-US" sz="4000" b="1" dirty="0"/>
              <a:t>Documenting In-Kind Cash Match </a:t>
            </a:r>
            <a:r>
              <a:rPr lang="mr-IN" sz="4000" b="1" dirty="0"/>
              <a:t>–</a:t>
            </a:r>
            <a:r>
              <a:rPr lang="en-US" sz="4000" b="1" dirty="0"/>
              <a:t> Goods, Property, Equipment</a:t>
            </a:r>
          </a:p>
        </p:txBody>
      </p:sp>
      <p:sp>
        <p:nvSpPr>
          <p:cNvPr id="63491" name="Rectangle 3"/>
          <p:cNvSpPr>
            <a:spLocks noGrp="1" noChangeArrowheads="1"/>
          </p:cNvSpPr>
          <p:nvPr>
            <p:ph sz="quarter" idx="1"/>
          </p:nvPr>
        </p:nvSpPr>
        <p:spPr>
          <a:xfrm>
            <a:off x="578995" y="1958338"/>
            <a:ext cx="10871200" cy="5040929"/>
          </a:xfrm>
        </p:spPr>
        <p:txBody>
          <a:bodyPr>
            <a:normAutofit/>
          </a:bodyPr>
          <a:lstStyle/>
          <a:p>
            <a:pPr marL="457200" indent="-457200" eaLnBrk="1" hangingPunct="1">
              <a:spcBef>
                <a:spcPts val="0"/>
              </a:spcBef>
              <a:buFont typeface="Times" pitchFamily="4" charset="0"/>
              <a:buChar char="•"/>
              <a:defRPr/>
            </a:pPr>
            <a:endParaRPr lang="en-US" sz="2400" dirty="0"/>
          </a:p>
          <a:p>
            <a:pPr marL="919163" lvl="0" indent="-234950" defTabSz="685800">
              <a:spcBef>
                <a:spcPts val="0"/>
              </a:spcBef>
              <a:buFont typeface="Times" pitchFamily="4" charset="0"/>
              <a:buChar char="•"/>
              <a:defRPr/>
            </a:pPr>
            <a:r>
              <a:rPr lang="en-US" sz="2400" dirty="0"/>
              <a:t>Value of commitment must be documented on source agency letterhead, signed &amp; dated.</a:t>
            </a:r>
          </a:p>
          <a:p>
            <a:pPr marL="919163" lvl="0" indent="-234950" defTabSz="685800">
              <a:spcBef>
                <a:spcPts val="0"/>
              </a:spcBef>
              <a:buFont typeface="Times" pitchFamily="4" charset="0"/>
              <a:buChar char="•"/>
              <a:defRPr/>
            </a:pPr>
            <a:r>
              <a:rPr lang="en-US" sz="2400" dirty="0"/>
              <a:t>Value must be consistent with the cost ordinarily paid for similar goods in the local market</a:t>
            </a:r>
            <a:r>
              <a:rPr lang="en-US" sz="2400" b="1" dirty="0"/>
              <a:t>.</a:t>
            </a:r>
            <a:endParaRPr lang="en-US" sz="2400" dirty="0"/>
          </a:p>
          <a:p>
            <a:pPr marL="919163" lvl="0" indent="-234950" defTabSz="685800">
              <a:spcBef>
                <a:spcPts val="0"/>
              </a:spcBef>
              <a:buFont typeface="Times" pitchFamily="4" charset="0"/>
              <a:buChar char="•"/>
              <a:defRPr/>
            </a:pPr>
            <a:r>
              <a:rPr lang="en-US" sz="2400" dirty="0"/>
              <a:t>Requirements for letter:</a:t>
            </a:r>
          </a:p>
          <a:p>
            <a:pPr lvl="5">
              <a:buFont typeface="Courier New"/>
              <a:buChar char="o"/>
              <a:defRPr/>
            </a:pPr>
            <a:r>
              <a:rPr lang="en-US" sz="2400" dirty="0"/>
              <a:t>Date on which the in-kind donation will be available</a:t>
            </a:r>
          </a:p>
          <a:p>
            <a:pPr lvl="5">
              <a:buFont typeface="Courier New"/>
              <a:buChar char="o"/>
              <a:defRPr/>
            </a:pPr>
            <a:r>
              <a:rPr lang="en-US" sz="2400" dirty="0"/>
              <a:t>Project and operating year to which the match is being contributed</a:t>
            </a:r>
          </a:p>
          <a:p>
            <a:pPr lvl="5">
              <a:buFont typeface="Courier New"/>
              <a:buChar char="o"/>
              <a:defRPr/>
            </a:pPr>
            <a:r>
              <a:rPr lang="en-US" sz="2400" dirty="0"/>
              <a:t>Allowable activities to be provided by the donation</a:t>
            </a:r>
          </a:p>
          <a:p>
            <a:pPr lvl="2">
              <a:buFont typeface="Times" pitchFamily="4" charset="0"/>
              <a:buChar char="•"/>
              <a:defRPr/>
            </a:pPr>
            <a:endParaRPr lang="en-US" sz="2000" dirty="0"/>
          </a:p>
          <a:p>
            <a:pPr marL="1257300" lvl="2" indent="-457200" eaLnBrk="1" hangingPunct="1">
              <a:spcBef>
                <a:spcPts val="1200"/>
              </a:spcBef>
              <a:buFont typeface="Times" pitchFamily="4" charset="0"/>
              <a:buChar char="•"/>
              <a:defRPr/>
            </a:pPr>
            <a:endParaRPr lang="en-US" dirty="0"/>
          </a:p>
          <a:p>
            <a:pPr marL="457200" indent="-457200" eaLnBrk="1" hangingPunct="1">
              <a:spcBef>
                <a:spcPts val="1200"/>
              </a:spcBef>
              <a:buFont typeface="Times" pitchFamily="4" charset="0"/>
              <a:buChar char="•"/>
              <a:defRPr/>
            </a:pPr>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0203183" y="4262983"/>
            <a:ext cx="1760445" cy="1970900"/>
          </a:xfrm>
          <a:prstGeom prst="rect">
            <a:avLst/>
          </a:prstGeom>
          <a:noFill/>
          <a:ln>
            <a:noFill/>
          </a:ln>
        </p:spPr>
      </p:pic>
      <p:sp>
        <p:nvSpPr>
          <p:cNvPr id="2" name="Slide Number Placeholder 1"/>
          <p:cNvSpPr>
            <a:spLocks noGrp="1"/>
          </p:cNvSpPr>
          <p:nvPr>
            <p:ph type="sldNum" sz="quarter" idx="12"/>
          </p:nvPr>
        </p:nvSpPr>
        <p:spPr/>
        <p:txBody>
          <a:bodyPr/>
          <a:lstStyle/>
          <a:p>
            <a:fld id="{4FAB73BC-B049-4115-A692-8D63A059BFB8}" type="slidenum">
              <a:rPr lang="en-US" smtClean="0"/>
              <a:pPr/>
              <a:t>55</a:t>
            </a:fld>
            <a:endParaRPr lang="en-US" dirty="0"/>
          </a:p>
        </p:txBody>
      </p:sp>
    </p:spTree>
    <p:extLst>
      <p:ext uri="{BB962C8B-B14F-4D97-AF65-F5344CB8AC3E}">
        <p14:creationId xmlns:p14="http://schemas.microsoft.com/office/powerpoint/2010/main" val="248157400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vs. In-kind Match</a:t>
            </a:r>
          </a:p>
        </p:txBody>
      </p:sp>
      <p:sp>
        <p:nvSpPr>
          <p:cNvPr id="3" name="Content Placeholder 2"/>
          <p:cNvSpPr>
            <a:spLocks noGrp="1"/>
          </p:cNvSpPr>
          <p:nvPr>
            <p:ph idx="1"/>
          </p:nvPr>
        </p:nvSpPr>
        <p:spPr/>
        <p:txBody>
          <a:bodyPr/>
          <a:lstStyle/>
          <a:p>
            <a:pPr marL="295275" indent="-236538">
              <a:buFont typeface="Arial"/>
              <a:buChar char="•"/>
            </a:pPr>
            <a:r>
              <a:rPr lang="en-US" sz="2400" dirty="0"/>
              <a:t>In states like CT, with large local expenditures for human services, projects can usually demonstrate sufficient cash match.</a:t>
            </a:r>
          </a:p>
          <a:p>
            <a:pPr marL="295275" indent="-236538">
              <a:buFont typeface="Arial"/>
              <a:buChar char="•"/>
            </a:pPr>
            <a:r>
              <a:rPr lang="en-US" sz="2400" dirty="0"/>
              <a:t>Match is only in-kind if it is a donation of services, goods, materials, or equipment</a:t>
            </a:r>
          </a:p>
          <a:p>
            <a:pPr marL="295275" indent="-236538">
              <a:buFont typeface="Arial"/>
              <a:buChar char="•"/>
            </a:pPr>
            <a:r>
              <a:rPr lang="en-US" sz="2400" dirty="0"/>
              <a:t>In-kind match requires an MOU. An agency cannot provide an in-kind match to itself. In-kind match must be provided by a third party.</a:t>
            </a:r>
          </a:p>
          <a:p>
            <a:pPr marL="295275" indent="-236538">
              <a:buFont typeface="Arial"/>
              <a:buChar char="•"/>
            </a:pPr>
            <a:r>
              <a:rPr lang="en-US" sz="2400" dirty="0"/>
              <a:t>Since documentation of in-kind match is significantly more onerous, projects should use cash match whenever possible.</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56</a:t>
            </a:fld>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8744242" y="4897604"/>
            <a:ext cx="2715786" cy="1439474"/>
          </a:xfrm>
          <a:prstGeom prst="rect">
            <a:avLst/>
          </a:prstGeom>
          <a:noFill/>
          <a:ln>
            <a:noFill/>
          </a:ln>
        </p:spPr>
      </p:pic>
    </p:spTree>
    <p:extLst>
      <p:ext uri="{BB962C8B-B14F-4D97-AF65-F5344CB8AC3E}">
        <p14:creationId xmlns:p14="http://schemas.microsoft.com/office/powerpoint/2010/main" val="5813927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 of match is it?</a:t>
            </a:r>
          </a:p>
        </p:txBody>
      </p:sp>
      <p:sp>
        <p:nvSpPr>
          <p:cNvPr id="3" name="Content Placeholder 2"/>
          <p:cNvSpPr>
            <a:spLocks noGrp="1"/>
          </p:cNvSpPr>
          <p:nvPr>
            <p:ph idx="1"/>
          </p:nvPr>
        </p:nvSpPr>
        <p:spPr>
          <a:xfrm>
            <a:off x="1097279" y="1845733"/>
            <a:ext cx="10667764" cy="4563340"/>
          </a:xfrm>
        </p:spPr>
        <p:txBody>
          <a:bodyPr>
            <a:normAutofit fontScale="92500" lnSpcReduction="10000"/>
          </a:bodyPr>
          <a:lstStyle/>
          <a:p>
            <a:r>
              <a:rPr lang="en-US" sz="2200" dirty="0"/>
              <a:t>Recipient or sub-recipient agency staff provide case management funded through a DMHAS contract?</a:t>
            </a:r>
          </a:p>
          <a:p>
            <a:r>
              <a:rPr lang="en-US" sz="2200" dirty="0">
                <a:solidFill>
                  <a:srgbClr val="FF0000"/>
                </a:solidFill>
              </a:rPr>
              <a:t>Cash Match</a:t>
            </a:r>
          </a:p>
          <a:p>
            <a:pPr marL="58738" indent="0">
              <a:buNone/>
            </a:pPr>
            <a:r>
              <a:rPr lang="en-US" sz="2200" dirty="0">
                <a:solidFill>
                  <a:schemeClr val="tx1"/>
                </a:solidFill>
              </a:rPr>
              <a:t>Building utilities not covered by the </a:t>
            </a:r>
            <a:r>
              <a:rPr lang="en-US" sz="2200" dirty="0" err="1">
                <a:solidFill>
                  <a:schemeClr val="tx1"/>
                </a:solidFill>
              </a:rPr>
              <a:t>CoC</a:t>
            </a:r>
            <a:r>
              <a:rPr lang="en-US" sz="2200" dirty="0">
                <a:solidFill>
                  <a:schemeClr val="tx1"/>
                </a:solidFill>
              </a:rPr>
              <a:t> grant are paid by the recipient agency and funded through private sources?</a:t>
            </a:r>
          </a:p>
          <a:p>
            <a:pPr marL="58738" indent="0">
              <a:buNone/>
            </a:pPr>
            <a:r>
              <a:rPr lang="en-US" sz="2200" dirty="0">
                <a:solidFill>
                  <a:srgbClr val="FF0000"/>
                </a:solidFill>
              </a:rPr>
              <a:t>Cash Match</a:t>
            </a:r>
          </a:p>
          <a:p>
            <a:pPr marL="58738" indent="0">
              <a:buNone/>
            </a:pPr>
            <a:r>
              <a:rPr lang="en-US" sz="2200" dirty="0">
                <a:solidFill>
                  <a:schemeClr val="tx1"/>
                </a:solidFill>
              </a:rPr>
              <a:t>Mental health services are provided to participants by a sub-recipient and funded through SAMSHA?</a:t>
            </a:r>
          </a:p>
          <a:p>
            <a:pPr marL="58738" indent="0">
              <a:buNone/>
            </a:pPr>
            <a:r>
              <a:rPr lang="en-US" sz="2200" dirty="0">
                <a:solidFill>
                  <a:srgbClr val="FF0000"/>
                </a:solidFill>
              </a:rPr>
              <a:t>Cash Match</a:t>
            </a:r>
          </a:p>
          <a:p>
            <a:pPr marL="1588" indent="0">
              <a:buNone/>
            </a:pPr>
            <a:r>
              <a:rPr lang="en-US" sz="2200" dirty="0">
                <a:solidFill>
                  <a:schemeClr val="tx1"/>
                </a:solidFill>
              </a:rPr>
              <a:t>Board member provides legal services at no cost?</a:t>
            </a:r>
          </a:p>
          <a:p>
            <a:pPr marL="1588" indent="0">
              <a:buNone/>
            </a:pPr>
            <a:r>
              <a:rPr lang="en-US" sz="2200" dirty="0">
                <a:solidFill>
                  <a:srgbClr val="FF0000"/>
                </a:solidFill>
              </a:rPr>
              <a:t>In-kind Match</a:t>
            </a:r>
          </a:p>
          <a:p>
            <a:pPr marL="58738" indent="0">
              <a:buNone/>
            </a:pPr>
            <a:r>
              <a:rPr lang="en-US" sz="2200" dirty="0">
                <a:solidFill>
                  <a:schemeClr val="tx1"/>
                </a:solidFill>
              </a:rPr>
              <a:t>FQHC operated by a community partner provides outpatient health services to participants?</a:t>
            </a:r>
          </a:p>
          <a:p>
            <a:pPr marL="58738" indent="0">
              <a:buNone/>
            </a:pPr>
            <a:r>
              <a:rPr lang="en-US" sz="2200" dirty="0">
                <a:solidFill>
                  <a:srgbClr val="FF0000"/>
                </a:solidFill>
              </a:rPr>
              <a:t>In-kind Match</a:t>
            </a:r>
          </a:p>
          <a:p>
            <a:pPr marL="58738" indent="0">
              <a:buNone/>
            </a:pPr>
            <a:endParaRPr lang="en-US" dirty="0">
              <a:solidFill>
                <a:schemeClr val="tx1"/>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57</a:t>
            </a:fld>
            <a:endParaRPr lang="en-US" dirty="0"/>
          </a:p>
        </p:txBody>
      </p:sp>
    </p:spTree>
    <p:extLst>
      <p:ext uri="{BB962C8B-B14F-4D97-AF65-F5344CB8AC3E}">
        <p14:creationId xmlns:p14="http://schemas.microsoft.com/office/powerpoint/2010/main" val="381091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p:cNvSpPr>
            <a:spLocks noGrp="1"/>
          </p:cNvSpPr>
          <p:nvPr>
            <p:ph type="ctrTitle"/>
          </p:nvPr>
        </p:nvSpPr>
        <p:spPr>
          <a:xfrm>
            <a:off x="1131215" y="2051666"/>
            <a:ext cx="8229600" cy="2058988"/>
          </a:xfrm>
        </p:spPr>
        <p:txBody>
          <a:bodyPr>
            <a:normAutofit/>
          </a:bodyPr>
          <a:lstStyle/>
          <a:p>
            <a:pPr eaLnBrk="1" hangingPunct="1"/>
            <a:r>
              <a:rPr lang="en-US" sz="4300" dirty="0"/>
              <a:t>GRANT AMENDMENTS &amp; OTHER CHANGES</a:t>
            </a:r>
            <a:endParaRPr lang="en-US" sz="4300" dirty="0">
              <a:latin typeface="Arial Rounded MT Bold" pitchFamily="34" charset="0"/>
            </a:endParaRPr>
          </a:p>
        </p:txBody>
      </p:sp>
      <p:pic>
        <p:nvPicPr>
          <p:cNvPr id="2" name="Picture 1"/>
          <p:cNvPicPr>
            <a:picLocks noChangeAspect="1"/>
          </p:cNvPicPr>
          <p:nvPr/>
        </p:nvPicPr>
        <p:blipFill>
          <a:blip r:embed="rId3"/>
          <a:stretch>
            <a:fillRect/>
          </a:stretch>
        </p:blipFill>
        <p:spPr>
          <a:xfrm>
            <a:off x="8544619" y="487540"/>
            <a:ext cx="2857500" cy="2857500"/>
          </a:xfrm>
          <a:prstGeom prst="rect">
            <a:avLst/>
          </a:prstGeom>
        </p:spPr>
      </p:pic>
    </p:spTree>
    <p:extLst>
      <p:ext uri="{BB962C8B-B14F-4D97-AF65-F5344CB8AC3E}">
        <p14:creationId xmlns:p14="http://schemas.microsoft.com/office/powerpoint/2010/main" val="39248151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p:txBody>
          <a:bodyPr/>
          <a:lstStyle/>
          <a:p>
            <a:pPr marL="342900" indent="-342900"/>
            <a:r>
              <a:rPr lang="en-US" dirty="0"/>
              <a:t>What is a Significant Change?</a:t>
            </a:r>
          </a:p>
        </p:txBody>
      </p:sp>
      <p:sp>
        <p:nvSpPr>
          <p:cNvPr id="145410" name="Content Placeholder 2"/>
          <p:cNvSpPr>
            <a:spLocks noGrp="1"/>
          </p:cNvSpPr>
          <p:nvPr>
            <p:ph idx="1"/>
          </p:nvPr>
        </p:nvSpPr>
        <p:spPr>
          <a:xfrm>
            <a:off x="1219200" y="6172200"/>
            <a:ext cx="10058400" cy="369888"/>
          </a:xfrm>
        </p:spPr>
        <p:txBody>
          <a:bodyPr/>
          <a:lstStyle/>
          <a:p>
            <a:pPr marL="0" indent="0" eaLnBrk="1" hangingPunct="1">
              <a:lnSpc>
                <a:spcPct val="90000"/>
              </a:lnSpc>
              <a:buFont typeface="Times" pitchFamily="18" charset="0"/>
              <a:buNone/>
            </a:pPr>
            <a:r>
              <a:rPr lang="en-US" sz="1000" b="1" dirty="0">
                <a:solidFill>
                  <a:schemeClr val="bg1"/>
                </a:solidFill>
                <a:ea typeface="Osaka"/>
                <a:cs typeface="Osaka"/>
              </a:rPr>
              <a:t>*Significant changes require HUD approval through a formal grant amendment.  Recipient must maintain records of minor changes and HUD should be notified, so they are aware and can modify LOCCS.</a:t>
            </a:r>
          </a:p>
        </p:txBody>
      </p:sp>
      <p:graphicFrame>
        <p:nvGraphicFramePr>
          <p:cNvPr id="5" name="Diagram 4"/>
          <p:cNvGraphicFramePr/>
          <p:nvPr>
            <p:extLst>
              <p:ext uri="{D42A27DB-BD31-4B8C-83A1-F6EECF244321}">
                <p14:modId xmlns:p14="http://schemas.microsoft.com/office/powerpoint/2010/main" val="674415165"/>
              </p:ext>
            </p:extLst>
          </p:nvPr>
        </p:nvGraphicFramePr>
        <p:xfrm>
          <a:off x="711200" y="2017266"/>
          <a:ext cx="1046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4FAB73BC-B049-4115-A692-8D63A059BFB8}" type="slidenum">
              <a:rPr lang="en-US" smtClean="0"/>
              <a:pPr/>
              <a:t>59</a:t>
            </a:fld>
            <a:endParaRPr lang="en-US" dirty="0"/>
          </a:p>
        </p:txBody>
      </p:sp>
    </p:spTree>
    <p:extLst>
      <p:ext uri="{BB962C8B-B14F-4D97-AF65-F5344CB8AC3E}">
        <p14:creationId xmlns:p14="http://schemas.microsoft.com/office/powerpoint/2010/main" val="440184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HUD Requirements</a:t>
            </a:r>
          </a:p>
        </p:txBody>
      </p:sp>
      <p:sp>
        <p:nvSpPr>
          <p:cNvPr id="7" name="Subtitle 6"/>
          <p:cNvSpPr>
            <a:spLocks noGrp="1"/>
          </p:cNvSpPr>
          <p:nvPr>
            <p:ph idx="1"/>
          </p:nvPr>
        </p:nvSpPr>
        <p:spPr/>
        <p:txBody>
          <a:bodyPr>
            <a:normAutofit/>
          </a:bodyPr>
          <a:lstStyle/>
          <a:p>
            <a:endParaRPr lang="en-US" sz="1400" b="1" dirty="0"/>
          </a:p>
          <a:p>
            <a:r>
              <a:rPr lang="en-US" sz="3300" b="1" dirty="0" err="1"/>
              <a:t>CoC</a:t>
            </a:r>
            <a:r>
              <a:rPr lang="en-US" sz="3300" b="1" dirty="0"/>
              <a:t> Interim Rule:</a:t>
            </a:r>
          </a:p>
          <a:p>
            <a:pPr lvl="0"/>
            <a:r>
              <a:rPr lang="en-US" u="sng" dirty="0">
                <a:hlinkClick r:id="rId3"/>
              </a:rPr>
              <a:t>https://www.hudexchange.info/resource/2033/hearth-coc-program-interim-rule/</a:t>
            </a:r>
            <a:endParaRPr lang="en-US" u="sng" dirty="0"/>
          </a:p>
          <a:p>
            <a:r>
              <a:rPr lang="en-US" sz="3300" b="1" dirty="0"/>
              <a:t>2 CFR Part 200, Uniform Administrative Requirements, Cost Principles, and Audit Requirements for Federal Awards, Final Guidance:</a:t>
            </a:r>
            <a:endParaRPr lang="en-US" sz="3300" dirty="0">
              <a:hlinkClick r:id="rId4"/>
            </a:endParaRPr>
          </a:p>
          <a:p>
            <a:r>
              <a:rPr lang="en-US" dirty="0">
                <a:hlinkClick r:id="rId4"/>
              </a:rPr>
              <a:t>https://www.hud.gov/sites/documents/TRANSITIONNOTICE22715.PDF</a:t>
            </a:r>
            <a:endParaRPr lang="en-US" dirty="0"/>
          </a:p>
        </p:txBody>
      </p:sp>
      <p:pic>
        <p:nvPicPr>
          <p:cNvPr id="9" name="Picture 8"/>
          <p:cNvPicPr>
            <a:picLocks noChangeAspect="1"/>
          </p:cNvPicPr>
          <p:nvPr/>
        </p:nvPicPr>
        <p:blipFill>
          <a:blip r:embed="rId5"/>
          <a:stretch>
            <a:fillRect/>
          </a:stretch>
        </p:blipFill>
        <p:spPr>
          <a:xfrm>
            <a:off x="9742701" y="164722"/>
            <a:ext cx="2449299" cy="2618605"/>
          </a:xfrm>
          <a:prstGeom prst="rect">
            <a:avLst/>
          </a:prstGeom>
        </p:spPr>
      </p:pic>
    </p:spTree>
    <p:extLst>
      <p:ext uri="{BB962C8B-B14F-4D97-AF65-F5344CB8AC3E}">
        <p14:creationId xmlns:p14="http://schemas.microsoft.com/office/powerpoint/2010/main" val="24685924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p:txBody>
          <a:bodyPr/>
          <a:lstStyle/>
          <a:p>
            <a:pPr eaLnBrk="1" hangingPunct="1"/>
            <a:r>
              <a:rPr lang="en-US" b="1" dirty="0"/>
              <a:t>How To Make a Significant Change</a:t>
            </a:r>
          </a:p>
        </p:txBody>
      </p:sp>
      <p:sp>
        <p:nvSpPr>
          <p:cNvPr id="147458" name="Rectangle 3"/>
          <p:cNvSpPr>
            <a:spLocks noGrp="1" noChangeArrowheads="1"/>
          </p:cNvSpPr>
          <p:nvPr>
            <p:ph sz="half" idx="1"/>
          </p:nvPr>
        </p:nvSpPr>
        <p:spPr>
          <a:xfrm>
            <a:off x="1097280" y="1845734"/>
            <a:ext cx="6537257" cy="4396556"/>
          </a:xfrm>
        </p:spPr>
        <p:txBody>
          <a:bodyPr>
            <a:normAutofit lnSpcReduction="10000"/>
          </a:bodyPr>
          <a:lstStyle/>
          <a:p>
            <a:pPr eaLnBrk="1" hangingPunct="1">
              <a:spcBef>
                <a:spcPts val="1200"/>
              </a:spcBef>
            </a:pPr>
            <a:r>
              <a:rPr lang="en-US" sz="3000" dirty="0"/>
              <a:t>For significant changes:</a:t>
            </a:r>
          </a:p>
          <a:p>
            <a:pPr lvl="1" eaLnBrk="1" hangingPunct="1">
              <a:spcBef>
                <a:spcPts val="1200"/>
              </a:spcBef>
            </a:pPr>
            <a:r>
              <a:rPr lang="en-US" sz="2400" dirty="0"/>
              <a:t>Prepare a detailed, written request to the HUD Field Office</a:t>
            </a:r>
          </a:p>
          <a:p>
            <a:pPr lvl="1" eaLnBrk="1" hangingPunct="1">
              <a:spcBef>
                <a:spcPts val="1200"/>
              </a:spcBef>
            </a:pPr>
            <a:r>
              <a:rPr lang="en-US" sz="2400" dirty="0"/>
              <a:t>Explain the reason for the change</a:t>
            </a:r>
          </a:p>
          <a:p>
            <a:pPr lvl="1" eaLnBrk="1" hangingPunct="1">
              <a:spcBef>
                <a:spcPts val="1200"/>
              </a:spcBef>
            </a:pPr>
            <a:r>
              <a:rPr lang="en-US" sz="2400" dirty="0"/>
              <a:t>Justify same or better level of service</a:t>
            </a:r>
          </a:p>
          <a:p>
            <a:pPr lvl="1" eaLnBrk="1" hangingPunct="1">
              <a:spcBef>
                <a:spcPts val="1200"/>
              </a:spcBef>
            </a:pPr>
            <a:r>
              <a:rPr lang="en-US" sz="2400" dirty="0"/>
              <a:t>Attach all relevant revised application and technical submission exhibits reflecting the proposed change(s)</a:t>
            </a:r>
          </a:p>
          <a:p>
            <a:pPr lvl="1" eaLnBrk="1" hangingPunct="1">
              <a:spcBef>
                <a:spcPts val="1200"/>
              </a:spcBef>
            </a:pPr>
            <a:r>
              <a:rPr lang="en-US" sz="2400" dirty="0"/>
              <a:t>Cannot make the change until approved and contract is amended by HUD</a:t>
            </a:r>
          </a:p>
        </p:txBody>
      </p:sp>
      <p:pic>
        <p:nvPicPr>
          <p:cNvPr id="4" name="Content Placeholder 3"/>
          <p:cNvPicPr>
            <a:picLocks noGrp="1" noChangeAspect="1"/>
          </p:cNvPicPr>
          <p:nvPr>
            <p:ph sz="half" idx="2"/>
          </p:nvPr>
        </p:nvPicPr>
        <p:blipFill>
          <a:blip r:embed="rId3"/>
          <a:srcRect t="4670" b="4670"/>
          <a:stretch>
            <a:fillRect/>
          </a:stretch>
        </p:blipFill>
        <p:spPr>
          <a:xfrm>
            <a:off x="7820381" y="2451233"/>
            <a:ext cx="3335299" cy="2717650"/>
          </a:xfrm>
        </p:spPr>
      </p:pic>
      <p:sp>
        <p:nvSpPr>
          <p:cNvPr id="2" name="Slide Number Placeholder 1"/>
          <p:cNvSpPr>
            <a:spLocks noGrp="1"/>
          </p:cNvSpPr>
          <p:nvPr>
            <p:ph type="sldNum" sz="quarter" idx="12"/>
          </p:nvPr>
        </p:nvSpPr>
        <p:spPr/>
        <p:txBody>
          <a:bodyPr/>
          <a:lstStyle/>
          <a:p>
            <a:fld id="{4FAB73BC-B049-4115-A692-8D63A059BFB8}" type="slidenum">
              <a:rPr lang="en-US" smtClean="0"/>
              <a:pPr/>
              <a:t>60</a:t>
            </a:fld>
            <a:endParaRPr lang="en-US" dirty="0"/>
          </a:p>
        </p:txBody>
      </p:sp>
    </p:spTree>
    <p:extLst>
      <p:ext uri="{BB962C8B-B14F-4D97-AF65-F5344CB8AC3E}">
        <p14:creationId xmlns:p14="http://schemas.microsoft.com/office/powerpoint/2010/main" val="42442725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p:txBody>
          <a:bodyPr/>
          <a:lstStyle/>
          <a:p>
            <a:r>
              <a:rPr lang="en-US" b="1" dirty="0"/>
              <a:t>How To Make a Minor Change</a:t>
            </a:r>
          </a:p>
        </p:txBody>
      </p:sp>
      <p:sp>
        <p:nvSpPr>
          <p:cNvPr id="149506" name="Rectangle 3"/>
          <p:cNvSpPr>
            <a:spLocks noGrp="1" noChangeArrowheads="1"/>
          </p:cNvSpPr>
          <p:nvPr>
            <p:ph sz="half" idx="1"/>
          </p:nvPr>
        </p:nvSpPr>
        <p:spPr>
          <a:xfrm>
            <a:off x="1067745" y="1993416"/>
            <a:ext cx="5961344" cy="4023360"/>
          </a:xfrm>
        </p:spPr>
        <p:txBody>
          <a:bodyPr/>
          <a:lstStyle/>
          <a:p>
            <a:pPr eaLnBrk="1" hangingPunct="1">
              <a:spcBef>
                <a:spcPts val="1200"/>
              </a:spcBef>
            </a:pPr>
            <a:r>
              <a:rPr lang="en-US" sz="3000" dirty="0"/>
              <a:t>For minor changes, the recipient must:</a:t>
            </a:r>
          </a:p>
          <a:p>
            <a:pPr lvl="1" eaLnBrk="1" hangingPunct="1">
              <a:spcBef>
                <a:spcPts val="1200"/>
              </a:spcBef>
            </a:pPr>
            <a:r>
              <a:rPr lang="en-US" sz="2800" dirty="0"/>
              <a:t>Fully document any changes</a:t>
            </a:r>
          </a:p>
          <a:p>
            <a:pPr lvl="1" eaLnBrk="1" hangingPunct="1">
              <a:spcBef>
                <a:spcPts val="1200"/>
              </a:spcBef>
            </a:pPr>
            <a:r>
              <a:rPr lang="en-US" sz="2800" dirty="0"/>
              <a:t>Maintain documentation and make it available to HUD during on-site reviews or upon request</a:t>
            </a:r>
          </a:p>
          <a:p>
            <a:pPr marL="201168" lvl="1" indent="0" eaLnBrk="1" hangingPunct="1">
              <a:spcBef>
                <a:spcPts val="1200"/>
              </a:spcBef>
              <a:buNone/>
            </a:pPr>
            <a:r>
              <a:rPr lang="en-US" sz="2800" dirty="0"/>
              <a:t>You must alert the Field Office of the change to draw down funds in LOCCS</a:t>
            </a:r>
          </a:p>
        </p:txBody>
      </p:sp>
      <p:pic>
        <p:nvPicPr>
          <p:cNvPr id="3" name="Content Placeholder 2"/>
          <p:cNvPicPr>
            <a:picLocks noGrp="1" noChangeAspect="1"/>
          </p:cNvPicPr>
          <p:nvPr>
            <p:ph sz="half" idx="2"/>
          </p:nvPr>
        </p:nvPicPr>
        <p:blipFill>
          <a:blip r:embed="rId3"/>
          <a:srcRect l="3381" r="3381"/>
          <a:stretch>
            <a:fillRect/>
          </a:stretch>
        </p:blipFill>
        <p:spPr>
          <a:xfrm>
            <a:off x="7403515" y="2598915"/>
            <a:ext cx="3752165" cy="3057320"/>
          </a:xfrm>
        </p:spPr>
      </p:pic>
      <p:sp>
        <p:nvSpPr>
          <p:cNvPr id="2" name="Slide Number Placeholder 1"/>
          <p:cNvSpPr>
            <a:spLocks noGrp="1"/>
          </p:cNvSpPr>
          <p:nvPr>
            <p:ph type="sldNum" sz="quarter" idx="12"/>
          </p:nvPr>
        </p:nvSpPr>
        <p:spPr/>
        <p:txBody>
          <a:bodyPr/>
          <a:lstStyle/>
          <a:p>
            <a:fld id="{4FAB73BC-B049-4115-A692-8D63A059BFB8}" type="slidenum">
              <a:rPr lang="en-US" smtClean="0"/>
              <a:pPr/>
              <a:t>61</a:t>
            </a:fld>
            <a:endParaRPr lang="en-US" dirty="0"/>
          </a:p>
        </p:txBody>
      </p:sp>
    </p:spTree>
    <p:extLst>
      <p:ext uri="{BB962C8B-B14F-4D97-AF65-F5344CB8AC3E}">
        <p14:creationId xmlns:p14="http://schemas.microsoft.com/office/powerpoint/2010/main" val="13707621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these requires a grant amendment?</a:t>
            </a:r>
          </a:p>
        </p:txBody>
      </p:sp>
      <p:sp>
        <p:nvSpPr>
          <p:cNvPr id="3" name="Content Placeholder 2"/>
          <p:cNvSpPr>
            <a:spLocks noGrp="1"/>
          </p:cNvSpPr>
          <p:nvPr>
            <p:ph idx="1"/>
          </p:nvPr>
        </p:nvSpPr>
        <p:spPr/>
        <p:txBody>
          <a:bodyPr>
            <a:normAutofit fontScale="77500" lnSpcReduction="20000"/>
          </a:bodyPr>
          <a:lstStyle/>
          <a:p>
            <a:pPr marL="228600" indent="-228600">
              <a:buFont typeface="Arial"/>
              <a:buChar char="•"/>
            </a:pPr>
            <a:r>
              <a:rPr lang="en-US" sz="2800" dirty="0"/>
              <a:t>Conversion from leasing to rental assistance?  </a:t>
            </a:r>
          </a:p>
          <a:p>
            <a:pPr marL="228600" indent="-228600">
              <a:buFont typeface="Arial"/>
              <a:buChar char="•"/>
            </a:pPr>
            <a:r>
              <a:rPr lang="en-US" sz="2800" dirty="0">
                <a:solidFill>
                  <a:srgbClr val="FF0000"/>
                </a:solidFill>
              </a:rPr>
              <a:t>GRANT AMENDMENT REQUIRED</a:t>
            </a:r>
          </a:p>
          <a:p>
            <a:pPr marL="228600" indent="-228600">
              <a:buFont typeface="Arial"/>
              <a:buChar char="•"/>
            </a:pPr>
            <a:r>
              <a:rPr lang="en-US" sz="2800" dirty="0"/>
              <a:t>Transfer of the grant to a different recipient?  </a:t>
            </a:r>
          </a:p>
          <a:p>
            <a:pPr marL="228600" indent="-228600">
              <a:buFont typeface="Arial"/>
              <a:buChar char="•"/>
            </a:pPr>
            <a:r>
              <a:rPr lang="en-US" sz="2800" dirty="0">
                <a:solidFill>
                  <a:srgbClr val="FF0000"/>
                </a:solidFill>
              </a:rPr>
              <a:t>GRANT AMENDMENT REQUIRED</a:t>
            </a:r>
          </a:p>
          <a:p>
            <a:pPr marL="228600" indent="-228600">
              <a:buFont typeface="Arial"/>
              <a:buChar char="•"/>
            </a:pPr>
            <a:r>
              <a:rPr lang="en-US" sz="2800" dirty="0"/>
              <a:t>Change the </a:t>
            </a:r>
            <a:r>
              <a:rPr lang="en-US" sz="2800" dirty="0" err="1"/>
              <a:t>subrecipient</a:t>
            </a:r>
            <a:r>
              <a:rPr lang="en-US" sz="2800" dirty="0"/>
              <a:t>?  </a:t>
            </a:r>
          </a:p>
          <a:p>
            <a:pPr marL="228600" indent="-228600">
              <a:buFont typeface="Arial"/>
              <a:buChar char="•"/>
            </a:pPr>
            <a:r>
              <a:rPr lang="en-US" sz="2800" dirty="0">
                <a:solidFill>
                  <a:srgbClr val="FF0000"/>
                </a:solidFill>
              </a:rPr>
              <a:t>MINOR CHANGE – AMENDMENT NOT REQUIRED</a:t>
            </a:r>
          </a:p>
          <a:p>
            <a:pPr marL="228600" indent="-228600">
              <a:buFont typeface="Arial"/>
              <a:buChar char="•"/>
            </a:pPr>
            <a:r>
              <a:rPr lang="en-US" sz="2800" dirty="0"/>
              <a:t>Reduce under spending by moving unspent rental assistance funds to supportive services?   </a:t>
            </a:r>
          </a:p>
          <a:p>
            <a:pPr marL="228600" indent="-228600">
              <a:buFont typeface="Arial"/>
              <a:buChar char="•"/>
            </a:pPr>
            <a:r>
              <a:rPr lang="en-US" sz="2800" dirty="0">
                <a:solidFill>
                  <a:srgbClr val="FF0000"/>
                </a:solidFill>
              </a:rPr>
              <a:t>DEPENDS:  IF YOU ALREADY HAVE AN APPROVED SUPPORTIVE SERVICES BUDGET AND THE SHIFT IS 10% OR LESS THAN TOTAL RENTAL ASSISTANCE AMOUNT AWARDED, THEN NO AMENDMENT IS REQUIRED</a:t>
            </a:r>
          </a:p>
          <a:p>
            <a:pPr marL="228600" indent="-228600">
              <a:buFont typeface="Arial"/>
              <a:buChar char="•"/>
            </a:pPr>
            <a:endParaRPr lang="en-US" sz="2800" dirty="0">
              <a:solidFill>
                <a:srgbClr val="FF0000"/>
              </a:solidFill>
            </a:endParaRPr>
          </a:p>
          <a:p>
            <a:pPr marL="228600" indent="-228600">
              <a:buFont typeface="Arial"/>
              <a:buChar char="•"/>
            </a:pPr>
            <a:endParaRPr lang="en-US" sz="2400" dirty="0">
              <a:solidFill>
                <a:schemeClr val="tx1"/>
              </a:solidFill>
            </a:endParaRPr>
          </a:p>
          <a:p>
            <a:pPr marL="228600" lvl="0" indent="-228600"/>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62</a:t>
            </a:fld>
            <a:endParaRPr lang="en-US" dirty="0"/>
          </a:p>
        </p:txBody>
      </p:sp>
      <p:pic>
        <p:nvPicPr>
          <p:cNvPr id="7" name="Picture 6"/>
          <p:cNvPicPr>
            <a:picLocks noChangeAspect="1"/>
          </p:cNvPicPr>
          <p:nvPr/>
        </p:nvPicPr>
        <p:blipFill rotWithShape="1">
          <a:blip r:embed="rId3"/>
          <a:srcRect l="-902" r="1"/>
          <a:stretch/>
        </p:blipFill>
        <p:spPr>
          <a:xfrm>
            <a:off x="9183685" y="246447"/>
            <a:ext cx="1966826" cy="1426425"/>
          </a:xfrm>
          <a:prstGeom prst="rect">
            <a:avLst/>
          </a:prstGeom>
        </p:spPr>
      </p:pic>
    </p:spTree>
    <p:extLst>
      <p:ext uri="{BB962C8B-B14F-4D97-AF65-F5344CB8AC3E}">
        <p14:creationId xmlns:p14="http://schemas.microsoft.com/office/powerpoint/2010/main" val="263037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these requires a grant amendment?</a:t>
            </a:r>
          </a:p>
        </p:txBody>
      </p:sp>
      <p:sp>
        <p:nvSpPr>
          <p:cNvPr id="3" name="Content Placeholder 2"/>
          <p:cNvSpPr>
            <a:spLocks noGrp="1"/>
          </p:cNvSpPr>
          <p:nvPr>
            <p:ph idx="1"/>
          </p:nvPr>
        </p:nvSpPr>
        <p:spPr/>
        <p:txBody>
          <a:bodyPr>
            <a:normAutofit/>
          </a:bodyPr>
          <a:lstStyle/>
          <a:p>
            <a:pPr marL="228600" indent="-228600">
              <a:buFont typeface="Arial"/>
              <a:buChar char="•"/>
            </a:pPr>
            <a:r>
              <a:rPr lang="en-US" sz="2400" dirty="0"/>
              <a:t>Change target population from HIV to SMI? </a:t>
            </a:r>
          </a:p>
          <a:p>
            <a:pPr marL="228600" indent="-228600">
              <a:buFont typeface="Arial"/>
              <a:buChar char="•"/>
            </a:pPr>
            <a:r>
              <a:rPr lang="en-US" sz="2400" dirty="0">
                <a:solidFill>
                  <a:srgbClr val="FF0000"/>
                </a:solidFill>
              </a:rPr>
              <a:t>GRANT AMENDMENT REQUIRED</a:t>
            </a:r>
          </a:p>
          <a:p>
            <a:pPr marL="228600" indent="-228600">
              <a:buFont typeface="Arial"/>
              <a:buChar char="•"/>
            </a:pPr>
            <a:r>
              <a:rPr lang="en-US" sz="2400" dirty="0">
                <a:solidFill>
                  <a:schemeClr val="tx1"/>
                </a:solidFill>
              </a:rPr>
              <a:t>Continuing to serve a participant who was a single and added a member to his family? </a:t>
            </a:r>
          </a:p>
          <a:p>
            <a:pPr marL="228600" indent="-228600">
              <a:buFont typeface="Arial"/>
              <a:buChar char="•"/>
            </a:pPr>
            <a:r>
              <a:rPr lang="en-US" sz="2400" dirty="0">
                <a:solidFill>
                  <a:srgbClr val="FF0000"/>
                </a:solidFill>
              </a:rPr>
              <a:t>MINOR CHANGE – AMENDMENT NOT REQUIRED</a:t>
            </a:r>
          </a:p>
          <a:p>
            <a:pPr marL="228600" indent="-228600">
              <a:buFont typeface="Arial"/>
              <a:buChar char="•"/>
            </a:pPr>
            <a:r>
              <a:rPr lang="en-US" sz="2400" dirty="0">
                <a:solidFill>
                  <a:schemeClr val="tx1"/>
                </a:solidFill>
              </a:rPr>
              <a:t>Conversion of a project component type (e.g. PSH to RRH)</a:t>
            </a:r>
          </a:p>
          <a:p>
            <a:pPr marL="228600" indent="-228600">
              <a:buFont typeface="Arial"/>
              <a:buChar char="•"/>
            </a:pPr>
            <a:r>
              <a:rPr lang="en-US" sz="2400" dirty="0">
                <a:solidFill>
                  <a:srgbClr val="FF0000"/>
                </a:solidFill>
              </a:rPr>
              <a:t>Not allowed.  With consent of the </a:t>
            </a:r>
            <a:r>
              <a:rPr lang="en-US" sz="2400" dirty="0" err="1">
                <a:solidFill>
                  <a:srgbClr val="FF0000"/>
                </a:solidFill>
              </a:rPr>
              <a:t>CoC</a:t>
            </a:r>
            <a:r>
              <a:rPr lang="en-US" sz="2400" dirty="0">
                <a:solidFill>
                  <a:srgbClr val="FF0000"/>
                </a:solidFill>
              </a:rPr>
              <a:t>, projects may reallocate funds to discontinue an existing project and begin a new project with a different component type.</a:t>
            </a:r>
          </a:p>
          <a:p>
            <a:pPr marL="228600" indent="-228600">
              <a:buFont typeface="Arial"/>
              <a:buChar char="•"/>
            </a:pPr>
            <a:endParaRPr lang="en-US" sz="2400" dirty="0">
              <a:solidFill>
                <a:schemeClr val="tx1"/>
              </a:solidFill>
            </a:endParaRPr>
          </a:p>
          <a:p>
            <a:pPr marL="228600" lvl="0" indent="-228600"/>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63</a:t>
            </a:fld>
            <a:endParaRPr lang="en-US"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9736402" y="0"/>
            <a:ext cx="2455597" cy="1746334"/>
          </a:xfrm>
          <a:prstGeom prst="rect">
            <a:avLst/>
          </a:prstGeom>
          <a:noFill/>
          <a:ln>
            <a:noFill/>
          </a:ln>
        </p:spPr>
      </p:pic>
    </p:spTree>
    <p:extLst>
      <p:ext uri="{BB962C8B-B14F-4D97-AF65-F5344CB8AC3E}">
        <p14:creationId xmlns:p14="http://schemas.microsoft.com/office/powerpoint/2010/main" val="403701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Tips and Resources</a:t>
            </a:r>
          </a:p>
        </p:txBody>
      </p:sp>
      <p:sp>
        <p:nvSpPr>
          <p:cNvPr id="6" name="Text Placeholder 5"/>
          <p:cNvSpPr>
            <a:spLocks noGrp="1"/>
          </p:cNvSpPr>
          <p:nvPr>
            <p:ph type="body" idx="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4FAB73BC-B049-4115-A692-8D63A059BFB8}" type="slidenum">
              <a:rPr lang="en-US" smtClean="0"/>
              <a:pPr/>
              <a:t>64</a:t>
            </a:fld>
            <a:endParaRPr lang="en-US" dirty="0"/>
          </a:p>
        </p:txBody>
      </p:sp>
      <p:pic>
        <p:nvPicPr>
          <p:cNvPr id="2" name="Picture 1">
            <a:extLst>
              <a:ext uri="{FF2B5EF4-FFF2-40B4-BE49-F238E27FC236}">
                <a16:creationId xmlns:a16="http://schemas.microsoft.com/office/drawing/2014/main" id="{21467605-648E-AA46-84D8-F3CC2056BBD2}"/>
              </a:ext>
            </a:extLst>
          </p:cNvPr>
          <p:cNvPicPr>
            <a:picLocks noChangeAspect="1"/>
          </p:cNvPicPr>
          <p:nvPr/>
        </p:nvPicPr>
        <p:blipFill>
          <a:blip r:embed="rId3"/>
          <a:stretch>
            <a:fillRect/>
          </a:stretch>
        </p:blipFill>
        <p:spPr>
          <a:xfrm>
            <a:off x="4814185" y="1292469"/>
            <a:ext cx="2563630" cy="1702849"/>
          </a:xfrm>
          <a:prstGeom prst="rect">
            <a:avLst/>
          </a:prstGeom>
        </p:spPr>
      </p:pic>
    </p:spTree>
    <p:extLst>
      <p:ext uri="{BB962C8B-B14F-4D97-AF65-F5344CB8AC3E}">
        <p14:creationId xmlns:p14="http://schemas.microsoft.com/office/powerpoint/2010/main" val="31946047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dirty="0"/>
              <a:t>Tips for Success</a:t>
            </a:r>
          </a:p>
        </p:txBody>
      </p:sp>
      <p:pic>
        <p:nvPicPr>
          <p:cNvPr id="6" name="Picture 5" descr="A close up of a sign&#10;&#10;Description automatically generated"/>
          <p:cNvPicPr>
            <a:picLocks noChangeAspect="1"/>
          </p:cNvPicPr>
          <p:nvPr/>
        </p:nvPicPr>
        <p:blipFill>
          <a:blip r:embed="rId3"/>
          <a:stretch>
            <a:fillRect/>
          </a:stretch>
        </p:blipFill>
        <p:spPr>
          <a:xfrm>
            <a:off x="1076432" y="2173963"/>
            <a:ext cx="3094997" cy="2955722"/>
          </a:xfrm>
          <a:prstGeom prst="rect">
            <a:avLst/>
          </a:prstGeom>
        </p:spPr>
      </p:pic>
      <p:sp>
        <p:nvSpPr>
          <p:cNvPr id="3" name="Content Placeholder 2"/>
          <p:cNvSpPr>
            <a:spLocks noGrp="1"/>
          </p:cNvSpPr>
          <p:nvPr>
            <p:ph idx="1"/>
          </p:nvPr>
        </p:nvSpPr>
        <p:spPr>
          <a:xfrm>
            <a:off x="4639733" y="1845734"/>
            <a:ext cx="6515947" cy="4023360"/>
          </a:xfrm>
        </p:spPr>
        <p:txBody>
          <a:bodyPr>
            <a:normAutofit/>
          </a:bodyPr>
          <a:lstStyle/>
          <a:p>
            <a:pPr marL="450850" indent="-387350">
              <a:buFont typeface="Arial"/>
              <a:buChar char="•"/>
            </a:pPr>
            <a:r>
              <a:rPr lang="en-US" sz="2400" dirty="0">
                <a:ea typeface="Osaka"/>
                <a:cs typeface="Baskerville"/>
              </a:rPr>
              <a:t>Use resources provided on handout.</a:t>
            </a:r>
          </a:p>
          <a:p>
            <a:pPr marL="450850" indent="-387350">
              <a:buFont typeface="Arial"/>
              <a:buChar char="•"/>
            </a:pPr>
            <a:r>
              <a:rPr lang="en-US" sz="2400" dirty="0">
                <a:ea typeface="Osaka"/>
                <a:cs typeface="Baskerville"/>
              </a:rPr>
              <a:t>Ensure you are correctly billing admin.</a:t>
            </a:r>
          </a:p>
          <a:p>
            <a:pPr marL="450850" indent="-387350">
              <a:buFont typeface="Arial"/>
              <a:buChar char="•"/>
            </a:pPr>
            <a:r>
              <a:rPr lang="en-US" sz="2400" dirty="0">
                <a:ea typeface="Osaka"/>
                <a:cs typeface="Baskerville"/>
              </a:rPr>
              <a:t>Consider whether to claim indirect in next application.</a:t>
            </a:r>
          </a:p>
          <a:p>
            <a:pPr marL="450850" indent="-387350">
              <a:buFont typeface="Arial"/>
              <a:buChar char="•"/>
            </a:pPr>
            <a:r>
              <a:rPr lang="en-US" sz="2400" dirty="0">
                <a:ea typeface="Osaka"/>
                <a:cs typeface="Baskerville"/>
              </a:rPr>
              <a:t>Use cash match and don’t over commit.</a:t>
            </a:r>
          </a:p>
          <a:p>
            <a:pPr marL="450850" indent="-387350">
              <a:buFont typeface="Arial"/>
              <a:buChar char="•"/>
            </a:pPr>
            <a:r>
              <a:rPr lang="en-US" sz="2400" dirty="0">
                <a:ea typeface="Osaka"/>
                <a:cs typeface="Baskerville"/>
              </a:rPr>
              <a:t>For staff working on multiple projects or budget line items complete personnel activity logs.</a:t>
            </a:r>
          </a:p>
          <a:p>
            <a:pPr marL="450850" indent="-387350">
              <a:buFont typeface="Arial"/>
              <a:buChar char="•"/>
            </a:pPr>
            <a:r>
              <a:rPr lang="en-US" sz="2400" dirty="0">
                <a:ea typeface="Osaka"/>
                <a:cs typeface="Baskerville"/>
              </a:rPr>
              <a:t>Ensure program side leadership also understands basic components of fiscal compliance.</a:t>
            </a:r>
          </a:p>
          <a:p>
            <a:pPr>
              <a:buFont typeface="Arial"/>
              <a:buChar char="•"/>
            </a:pPr>
            <a:endParaRPr lang="en-US" dirty="0"/>
          </a:p>
        </p:txBody>
      </p:sp>
      <p:sp>
        <p:nvSpPr>
          <p:cNvPr id="4" name="Slide Number Placeholder 3"/>
          <p:cNvSpPr>
            <a:spLocks noGrp="1"/>
          </p:cNvSpPr>
          <p:nvPr>
            <p:ph type="sldNum" sz="quarter" idx="12"/>
          </p:nvPr>
        </p:nvSpPr>
        <p:spPr>
          <a:xfrm>
            <a:off x="9900458" y="6459785"/>
            <a:ext cx="1312025" cy="365125"/>
          </a:xfrm>
        </p:spPr>
        <p:txBody>
          <a:bodyPr>
            <a:normAutofit/>
          </a:bodyPr>
          <a:lstStyle/>
          <a:p>
            <a:pPr>
              <a:spcAft>
                <a:spcPts val="600"/>
              </a:spcAft>
            </a:pPr>
            <a:fld id="{4FAB73BC-B049-4115-A692-8D63A059BFB8}" type="slidenum">
              <a:rPr lang="en-US" smtClean="0"/>
              <a:pPr>
                <a:spcAft>
                  <a:spcPts val="600"/>
                </a:spcAft>
              </a:pPr>
              <a:t>65</a:t>
            </a:fld>
            <a:endParaRPr lang="en-US"/>
          </a:p>
        </p:txBody>
      </p:sp>
    </p:spTree>
    <p:extLst>
      <p:ext uri="{BB962C8B-B14F-4D97-AF65-F5344CB8AC3E}">
        <p14:creationId xmlns:p14="http://schemas.microsoft.com/office/powerpoint/2010/main" val="35863927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C7E67-0651-654D-902D-77755CBDA50D}"/>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29BDBDB1-E67B-0F41-BD79-6E77983D53E4}"/>
              </a:ext>
            </a:extLst>
          </p:cNvPr>
          <p:cNvSpPr>
            <a:spLocks noGrp="1"/>
          </p:cNvSpPr>
          <p:nvPr>
            <p:ph idx="1"/>
          </p:nvPr>
        </p:nvSpPr>
        <p:spPr/>
        <p:txBody>
          <a:bodyPr>
            <a:normAutofit fontScale="85000" lnSpcReduction="20000"/>
          </a:bodyPr>
          <a:lstStyle/>
          <a:p>
            <a:r>
              <a:rPr lang="en-US" sz="2800" b="1" dirty="0" err="1"/>
              <a:t>CoC</a:t>
            </a:r>
            <a:r>
              <a:rPr lang="en-US" sz="2800" b="1" dirty="0"/>
              <a:t> Interim Rule:</a:t>
            </a:r>
          </a:p>
          <a:p>
            <a:pPr lvl="0"/>
            <a:r>
              <a:rPr lang="en-US" u="sng" dirty="0">
                <a:hlinkClick r:id="rId3"/>
              </a:rPr>
              <a:t>https://www.hudexchange.info/resource/2033/hearth-coc-program-interim-rule/</a:t>
            </a:r>
            <a:endParaRPr lang="en-US" u="sng" dirty="0"/>
          </a:p>
          <a:p>
            <a:r>
              <a:rPr lang="en-US" sz="2800" b="1" dirty="0"/>
              <a:t>2 CFR Part 200: Uniform Administrative Requirements, Cost Principles, and Audit Requirements for Federal Awards, Final Guidance:</a:t>
            </a:r>
            <a:endParaRPr lang="en-US" sz="2800" dirty="0">
              <a:hlinkClick r:id="rId4"/>
            </a:endParaRPr>
          </a:p>
          <a:p>
            <a:r>
              <a:rPr lang="en-US" dirty="0">
                <a:hlinkClick r:id="rId4"/>
              </a:rPr>
              <a:t>https://www.hud.gov/sites/documents/TRANSITIONNOTICE22715.PDF</a:t>
            </a:r>
            <a:endParaRPr lang="en-US" dirty="0"/>
          </a:p>
          <a:p>
            <a:endParaRPr lang="en-US" dirty="0"/>
          </a:p>
          <a:p>
            <a:pPr lvl="0"/>
            <a:r>
              <a:rPr lang="en-US" sz="2800" b="1" dirty="0"/>
              <a:t>COC Program Frequently Asked Questions:</a:t>
            </a:r>
          </a:p>
          <a:p>
            <a:pPr lvl="0"/>
            <a:r>
              <a:rPr lang="en-US" u="sng" dirty="0">
                <a:hlinkClick r:id="rId5"/>
              </a:rPr>
              <a:t>https://www.hudexchange.info/coc/faqs/</a:t>
            </a:r>
            <a:endParaRPr lang="en-US" dirty="0"/>
          </a:p>
          <a:p>
            <a:pPr lvl="0"/>
            <a:r>
              <a:rPr lang="en-US" sz="2800" b="1" dirty="0"/>
              <a:t>Ask HUD a Question: </a:t>
            </a:r>
          </a:p>
          <a:p>
            <a:pPr lvl="0"/>
            <a:r>
              <a:rPr lang="en-US" u="sng" dirty="0">
                <a:hlinkClick r:id="rId6"/>
              </a:rPr>
              <a:t>https://www.hudexchange.info/program-support/my-question/</a:t>
            </a:r>
            <a:endParaRPr lang="en-US" u="sng" dirty="0"/>
          </a:p>
          <a:p>
            <a:endParaRPr lang="en-US" dirty="0"/>
          </a:p>
        </p:txBody>
      </p:sp>
      <p:sp>
        <p:nvSpPr>
          <p:cNvPr id="4" name="Slide Number Placeholder 3">
            <a:extLst>
              <a:ext uri="{FF2B5EF4-FFF2-40B4-BE49-F238E27FC236}">
                <a16:creationId xmlns:a16="http://schemas.microsoft.com/office/drawing/2014/main" id="{3EADCD9A-46F0-D746-8C05-8A9F757DD21A}"/>
              </a:ext>
            </a:extLst>
          </p:cNvPr>
          <p:cNvSpPr>
            <a:spLocks noGrp="1"/>
          </p:cNvSpPr>
          <p:nvPr>
            <p:ph type="sldNum" sz="quarter" idx="12"/>
          </p:nvPr>
        </p:nvSpPr>
        <p:spPr/>
        <p:txBody>
          <a:bodyPr/>
          <a:lstStyle/>
          <a:p>
            <a:fld id="{4FAB73BC-B049-4115-A692-8D63A059BFB8}" type="slidenum">
              <a:rPr lang="en-US" smtClean="0"/>
              <a:pPr/>
              <a:t>66</a:t>
            </a:fld>
            <a:endParaRPr lang="en-US" dirty="0"/>
          </a:p>
        </p:txBody>
      </p:sp>
      <p:pic>
        <p:nvPicPr>
          <p:cNvPr id="5" name="Picture 4">
            <a:extLst>
              <a:ext uri="{FF2B5EF4-FFF2-40B4-BE49-F238E27FC236}">
                <a16:creationId xmlns:a16="http://schemas.microsoft.com/office/drawing/2014/main" id="{C596D10A-D0DF-B048-B235-468EDA9F281E}"/>
              </a:ext>
            </a:extLst>
          </p:cNvPr>
          <p:cNvPicPr>
            <a:picLocks noChangeAspect="1"/>
          </p:cNvPicPr>
          <p:nvPr/>
        </p:nvPicPr>
        <p:blipFill>
          <a:blip r:embed="rId7"/>
          <a:stretch>
            <a:fillRect/>
          </a:stretch>
        </p:blipFill>
        <p:spPr>
          <a:xfrm>
            <a:off x="8083820" y="286607"/>
            <a:ext cx="3071860" cy="1732085"/>
          </a:xfrm>
          <a:prstGeom prst="rect">
            <a:avLst/>
          </a:prstGeom>
        </p:spPr>
      </p:pic>
    </p:spTree>
    <p:extLst>
      <p:ext uri="{BB962C8B-B14F-4D97-AF65-F5344CB8AC3E}">
        <p14:creationId xmlns:p14="http://schemas.microsoft.com/office/powerpoint/2010/main" val="33956834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E6AA15AE-DAFE-4E1E-B05F-F57962FD3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8141110" y="639097"/>
            <a:ext cx="3401961" cy="3686015"/>
          </a:xfrm>
        </p:spPr>
        <p:txBody>
          <a:bodyPr vert="horz" lIns="91440" tIns="45720" rIns="91440" bIns="45720" rtlCol="0" anchor="b">
            <a:normAutofit/>
          </a:bodyPr>
          <a:lstStyle/>
          <a:p>
            <a:r>
              <a:rPr lang="en-US" sz="5600"/>
              <a:t>Wrap-up &amp; Evaluations</a:t>
            </a:r>
          </a:p>
        </p:txBody>
      </p:sp>
      <p:sp>
        <p:nvSpPr>
          <p:cNvPr id="6" name="Text Placeholder 5"/>
          <p:cNvSpPr>
            <a:spLocks noGrp="1"/>
          </p:cNvSpPr>
          <p:nvPr>
            <p:ph type="body" idx="1"/>
          </p:nvPr>
        </p:nvSpPr>
        <p:spPr>
          <a:xfrm>
            <a:off x="8141110" y="4455621"/>
            <a:ext cx="3417990" cy="1238616"/>
          </a:xfrm>
        </p:spPr>
        <p:txBody>
          <a:bodyPr vert="horz" lIns="91440" tIns="45720" rIns="91440" bIns="45720" rtlCol="0">
            <a:normAutofit/>
          </a:bodyPr>
          <a:lstStyle/>
          <a:p>
            <a:r>
              <a:rPr lang="en-US" sz="2000">
                <a:solidFill>
                  <a:schemeClr val="tx1">
                    <a:lumMod val="85000"/>
                    <a:lumOff val="15000"/>
                  </a:schemeClr>
                </a:solidFill>
              </a:rPr>
              <a:t>Thanks for participating!</a:t>
            </a: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633999" y="1231739"/>
            <a:ext cx="6912217" cy="3870840"/>
          </a:xfrm>
          <a:prstGeom prst="rect">
            <a:avLst/>
          </a:prstGeom>
          <a:noFill/>
        </p:spPr>
      </p:pic>
      <p:cxnSp>
        <p:nvCxnSpPr>
          <p:cNvPr id="21" name="Straight Connector 20">
            <a:extLst>
              <a:ext uri="{FF2B5EF4-FFF2-40B4-BE49-F238E27FC236}">
                <a16:creationId xmlns:a16="http://schemas.microsoft.com/office/drawing/2014/main" id="{D07141D5-A57C-43F5-A655-5BA2D0D2AF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D9DB1F97-BFF9-46CC-8EB4-BB63B98F1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88CAE6E3-39B4-4A16-97BC-9C376B9B7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4FAB73BC-B049-4115-A692-8D63A059BFB8}" type="slidenum">
              <a:rPr lang="en-US" smtClean="0"/>
              <a:pPr defTabSz="914400">
                <a:spcAft>
                  <a:spcPts val="600"/>
                </a:spcAft>
              </a:pPr>
              <a:t>67</a:t>
            </a:fld>
            <a:endParaRPr lang="en-US"/>
          </a:p>
        </p:txBody>
      </p:sp>
    </p:spTree>
    <p:extLst>
      <p:ext uri="{BB962C8B-B14F-4D97-AF65-F5344CB8AC3E}">
        <p14:creationId xmlns:p14="http://schemas.microsoft.com/office/powerpoint/2010/main" val="22479670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schemeClr>
            </a:gs>
            <a:gs pos="34000">
              <a:schemeClr val="bg1">
                <a:hueOff val="0"/>
                <a:satOff val="0"/>
                <a:lumOff val="0"/>
                <a:alphaOff val="0"/>
                <a:shade val="87000"/>
                <a:satMod val="125000"/>
              </a:schemeClr>
            </a:gs>
            <a:gs pos="70000">
              <a:schemeClr val="bg1">
                <a:hueOff val="0"/>
                <a:satOff val="0"/>
                <a:lumOff val="0"/>
                <a:alphaOff val="0"/>
                <a:tint val="100000"/>
                <a:shade val="90000"/>
                <a:satMod val="130000"/>
              </a:schemeClr>
            </a:gs>
            <a:gs pos="100000">
              <a:schemeClr val="bg1">
                <a:hueOff val="0"/>
                <a:satOff val="0"/>
                <a:lumOff val="0"/>
                <a:alphaOff val="0"/>
                <a:tint val="100000"/>
                <a:shade val="100000"/>
                <a:satMod val="110000"/>
              </a:schemeClr>
            </a:gs>
          </a:gsLst>
          <a:path path="circle">
            <a:fillToRect l="100000" t="100000" r="100000" b="100000"/>
          </a:path>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HI Team</a:t>
            </a:r>
          </a:p>
        </p:txBody>
      </p:sp>
      <p:sp>
        <p:nvSpPr>
          <p:cNvPr id="5" name="Content Placeholder 4"/>
          <p:cNvSpPr>
            <a:spLocks noGrp="1"/>
          </p:cNvSpPr>
          <p:nvPr>
            <p:ph idx="1"/>
          </p:nvPr>
        </p:nvSpPr>
        <p:spPr>
          <a:xfrm>
            <a:off x="1097280" y="1839506"/>
            <a:ext cx="10058400" cy="4560868"/>
          </a:xfrm>
        </p:spPr>
        <p:txBody>
          <a:bodyPr>
            <a:normAutofit fontScale="25000" lnSpcReduction="20000"/>
          </a:bodyPr>
          <a:lstStyle/>
          <a:p>
            <a:pPr>
              <a:spcBef>
                <a:spcPts val="600"/>
              </a:spcBef>
            </a:pPr>
            <a:r>
              <a:rPr lang="en-US" sz="7200" dirty="0">
                <a:solidFill>
                  <a:srgbClr val="000000"/>
                </a:solidFill>
              </a:rPr>
              <a:t>Suzanne Wagner</a:t>
            </a:r>
          </a:p>
          <a:p>
            <a:pPr>
              <a:spcBef>
                <a:spcPts val="600"/>
              </a:spcBef>
            </a:pPr>
            <a:r>
              <a:rPr lang="en-US" sz="7200" u="sng" dirty="0">
                <a:solidFill>
                  <a:schemeClr val="accent2"/>
                </a:solidFill>
                <a:hlinkClick r:id="rId3"/>
              </a:rPr>
              <a:t>swagner@housinginnovations.us</a:t>
            </a:r>
            <a:endParaRPr lang="en-US" sz="7200" u="sng" dirty="0">
              <a:solidFill>
                <a:schemeClr val="accent2"/>
              </a:solidFill>
            </a:endParaRPr>
          </a:p>
          <a:p>
            <a:pPr marL="0" indent="0">
              <a:buNone/>
            </a:pPr>
            <a:r>
              <a:rPr lang="en-US" sz="7200" dirty="0">
                <a:solidFill>
                  <a:schemeClr val="accent2"/>
                </a:solidFill>
              </a:rPr>
              <a:t>  </a:t>
            </a:r>
            <a:r>
              <a:rPr lang="en-US" sz="7200" dirty="0">
                <a:solidFill>
                  <a:schemeClr val="tx1"/>
                </a:solidFill>
              </a:rPr>
              <a:t>Howard </a:t>
            </a:r>
            <a:r>
              <a:rPr lang="en-US" sz="7200" dirty="0" err="1">
                <a:solidFill>
                  <a:schemeClr val="tx1"/>
                </a:solidFill>
              </a:rPr>
              <a:t>Burchman</a:t>
            </a:r>
            <a:endParaRPr lang="en-US" sz="7200" dirty="0">
              <a:solidFill>
                <a:schemeClr val="tx1"/>
              </a:solidFill>
            </a:endParaRPr>
          </a:p>
          <a:p>
            <a:r>
              <a:rPr lang="en-US" sz="7200" u="sng" dirty="0">
                <a:solidFill>
                  <a:srgbClr val="63A537"/>
                </a:solidFill>
                <a:hlinkClick r:id="rId4"/>
              </a:rPr>
              <a:t>hburchman@housinginnovations.us</a:t>
            </a:r>
            <a:endParaRPr lang="en-US" sz="7200" u="sng" dirty="0">
              <a:solidFill>
                <a:srgbClr val="63A537"/>
              </a:solidFill>
            </a:endParaRPr>
          </a:p>
          <a:p>
            <a:r>
              <a:rPr lang="en-US" sz="7200" dirty="0">
                <a:solidFill>
                  <a:schemeClr val="tx1"/>
                </a:solidFill>
              </a:rPr>
              <a:t>Andrea White</a:t>
            </a:r>
          </a:p>
          <a:p>
            <a:r>
              <a:rPr lang="en-US" sz="7200" dirty="0">
                <a:solidFill>
                  <a:schemeClr val="tx1"/>
                </a:solidFill>
                <a:hlinkClick r:id="rId5"/>
              </a:rPr>
              <a:t>awhite@housinginnovations.us</a:t>
            </a:r>
            <a:endParaRPr lang="en-US" sz="7200" dirty="0">
              <a:solidFill>
                <a:schemeClr val="tx1"/>
              </a:solidFill>
            </a:endParaRPr>
          </a:p>
          <a:p>
            <a:pPr marL="0" indent="0">
              <a:spcBef>
                <a:spcPts val="600"/>
              </a:spcBef>
              <a:buNone/>
            </a:pPr>
            <a:r>
              <a:rPr lang="en-US" sz="7200" dirty="0">
                <a:solidFill>
                  <a:srgbClr val="000000"/>
                </a:solidFill>
              </a:rPr>
              <a:t> Lauren Pareti</a:t>
            </a:r>
          </a:p>
          <a:p>
            <a:pPr>
              <a:spcBef>
                <a:spcPts val="600"/>
              </a:spcBef>
            </a:pPr>
            <a:r>
              <a:rPr lang="en-US" sz="7200" u="sng" dirty="0">
                <a:solidFill>
                  <a:srgbClr val="63A537"/>
                </a:solidFill>
              </a:rPr>
              <a:t>lpareti@housinginnovations.us</a:t>
            </a:r>
          </a:p>
          <a:p>
            <a:pPr marL="0" indent="0">
              <a:spcBef>
                <a:spcPts val="600"/>
              </a:spcBef>
              <a:buNone/>
            </a:pPr>
            <a:r>
              <a:rPr lang="en-US" sz="7200" dirty="0">
                <a:solidFill>
                  <a:schemeClr val="tx1"/>
                </a:solidFill>
              </a:rPr>
              <a:t> Myles Wensek</a:t>
            </a:r>
          </a:p>
          <a:p>
            <a:pPr>
              <a:spcBef>
                <a:spcPts val="600"/>
              </a:spcBef>
            </a:pPr>
            <a:r>
              <a:rPr lang="en-US" sz="7200" u="sng" dirty="0">
                <a:solidFill>
                  <a:srgbClr val="63A537"/>
                </a:solidFill>
                <a:hlinkClick r:id="rId6"/>
              </a:rPr>
              <a:t>mylesw@housinginnovations.us</a:t>
            </a:r>
            <a:endParaRPr lang="en-US" sz="7200" u="sng" dirty="0">
              <a:solidFill>
                <a:srgbClr val="63A537"/>
              </a:solidFill>
            </a:endParaRPr>
          </a:p>
          <a:p>
            <a:pPr marL="0" indent="0">
              <a:spcBef>
                <a:spcPts val="600"/>
              </a:spcBef>
              <a:buNone/>
            </a:pPr>
            <a:r>
              <a:rPr lang="en-US" sz="7200" dirty="0">
                <a:solidFill>
                  <a:srgbClr val="63A537"/>
                </a:solidFill>
              </a:rPr>
              <a:t> </a:t>
            </a:r>
            <a:r>
              <a:rPr lang="en-US" sz="7200" dirty="0">
                <a:solidFill>
                  <a:srgbClr val="000000"/>
                </a:solidFill>
              </a:rPr>
              <a:t>Liz Isaacs</a:t>
            </a:r>
          </a:p>
          <a:p>
            <a:pPr>
              <a:spcBef>
                <a:spcPts val="600"/>
              </a:spcBef>
            </a:pPr>
            <a:r>
              <a:rPr lang="en-US" sz="7200" u="sng" dirty="0">
                <a:solidFill>
                  <a:srgbClr val="63A537"/>
                </a:solidFill>
                <a:hlinkClick r:id="rId7"/>
              </a:rPr>
              <a:t>lisaacs@housinginnovations.us</a:t>
            </a:r>
            <a:endParaRPr lang="en-US" sz="7200" u="sng" dirty="0">
              <a:solidFill>
                <a:srgbClr val="63A537"/>
              </a:solidFill>
            </a:endParaRPr>
          </a:p>
          <a:p>
            <a:pPr marL="0" indent="0">
              <a:spcBef>
                <a:spcPts val="600"/>
              </a:spcBef>
              <a:buNone/>
            </a:pPr>
            <a:r>
              <a:rPr lang="en-US" sz="7200" dirty="0">
                <a:solidFill>
                  <a:srgbClr val="000000"/>
                </a:solidFill>
              </a:rPr>
              <a:t> Shannon Quinn-Sheeran</a:t>
            </a:r>
          </a:p>
          <a:p>
            <a:pPr marL="0" indent="0">
              <a:spcBef>
                <a:spcPts val="600"/>
              </a:spcBef>
              <a:buNone/>
            </a:pPr>
            <a:r>
              <a:rPr lang="en-US" sz="7200" u="sng" dirty="0">
                <a:solidFill>
                  <a:srgbClr val="63A537"/>
                </a:solidFill>
                <a:hlinkClick r:id="rId8"/>
              </a:rPr>
              <a:t> shannon@housinginnovations.us</a:t>
            </a:r>
            <a:endParaRPr lang="en-US" sz="7200" u="sng" dirty="0">
              <a:solidFill>
                <a:srgbClr val="63A537"/>
              </a:solidFill>
            </a:endParaRPr>
          </a:p>
          <a:p>
            <a:pPr>
              <a:spcBef>
                <a:spcPts val="600"/>
              </a:spcBef>
            </a:pPr>
            <a:endParaRPr lang="en-US" sz="7200" u="sng" dirty="0">
              <a:solidFill>
                <a:srgbClr val="63A537"/>
              </a:solidFill>
            </a:endParaRPr>
          </a:p>
          <a:p>
            <a:pPr lvl="1">
              <a:buSzPct val="68000"/>
              <a:buFont typeface="Courier New" panose="02070309020205020404" pitchFamily="49" charset="0"/>
              <a:buChar char="o"/>
            </a:pPr>
            <a:endParaRPr lang="en-US" sz="8000" dirty="0">
              <a:solidFill>
                <a:srgbClr val="000000"/>
              </a:solidFill>
            </a:endParaRPr>
          </a:p>
          <a:p>
            <a:endParaRPr lang="en-US" dirty="0"/>
          </a:p>
          <a:p>
            <a:pPr lvl="1"/>
            <a:endParaRPr lang="en-US" dirty="0"/>
          </a:p>
          <a:p>
            <a:pPr lvl="1"/>
            <a:endParaRPr lang="en-US" dirty="0"/>
          </a:p>
          <a:p>
            <a:r>
              <a:rPr lang="en-US" dirty="0"/>
              <a:t>					</a:t>
            </a: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42306" y="265310"/>
            <a:ext cx="2181505" cy="1170925"/>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z="2000" smtClean="0"/>
              <a:pPr/>
              <a:t>68</a:t>
            </a:fld>
            <a:endParaRPr lang="en-US" sz="2000" dirty="0"/>
          </a:p>
        </p:txBody>
      </p:sp>
    </p:spTree>
    <p:extLst>
      <p:ext uri="{BB962C8B-B14F-4D97-AF65-F5344CB8AC3E}">
        <p14:creationId xmlns:p14="http://schemas.microsoft.com/office/powerpoint/2010/main" val="22944278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4DE26-9CD4-144C-9AFD-96B5DC611D92}"/>
              </a:ext>
            </a:extLst>
          </p:cNvPr>
          <p:cNvSpPr>
            <a:spLocks noGrp="1"/>
          </p:cNvSpPr>
          <p:nvPr>
            <p:ph type="title"/>
          </p:nvPr>
        </p:nvSpPr>
        <p:spPr/>
        <p:txBody>
          <a:bodyPr/>
          <a:lstStyle/>
          <a:p>
            <a:r>
              <a:rPr lang="en-US" dirty="0"/>
              <a:t>HANDOUTS – REMOVE BEFORE COPYING</a:t>
            </a:r>
          </a:p>
        </p:txBody>
      </p:sp>
      <p:sp>
        <p:nvSpPr>
          <p:cNvPr id="3" name="Content Placeholder 2">
            <a:extLst>
              <a:ext uri="{FF2B5EF4-FFF2-40B4-BE49-F238E27FC236}">
                <a16:creationId xmlns:a16="http://schemas.microsoft.com/office/drawing/2014/main" id="{D247660C-C94D-8A41-89B9-5673E09CB180}"/>
              </a:ext>
            </a:extLst>
          </p:cNvPr>
          <p:cNvSpPr>
            <a:spLocks noGrp="1"/>
          </p:cNvSpPr>
          <p:nvPr>
            <p:ph idx="1"/>
          </p:nvPr>
        </p:nvSpPr>
        <p:spPr/>
        <p:txBody>
          <a:bodyPr/>
          <a:lstStyle/>
          <a:p>
            <a:r>
              <a:rPr lang="en-US" dirty="0"/>
              <a:t>Links to useful resources</a:t>
            </a:r>
          </a:p>
        </p:txBody>
      </p:sp>
      <p:sp>
        <p:nvSpPr>
          <p:cNvPr id="4" name="Slide Number Placeholder 3">
            <a:extLst>
              <a:ext uri="{FF2B5EF4-FFF2-40B4-BE49-F238E27FC236}">
                <a16:creationId xmlns:a16="http://schemas.microsoft.com/office/drawing/2014/main" id="{DD915E75-9E5D-8B4F-887C-2BA4464F0B9E}"/>
              </a:ext>
            </a:extLst>
          </p:cNvPr>
          <p:cNvSpPr>
            <a:spLocks noGrp="1"/>
          </p:cNvSpPr>
          <p:nvPr>
            <p:ph type="sldNum" sz="quarter" idx="12"/>
          </p:nvPr>
        </p:nvSpPr>
        <p:spPr/>
        <p:txBody>
          <a:bodyPr/>
          <a:lstStyle/>
          <a:p>
            <a:fld id="{4FAB73BC-B049-4115-A692-8D63A059BFB8}" type="slidenum">
              <a:rPr lang="en-US" smtClean="0"/>
              <a:pPr/>
              <a:t>69</a:t>
            </a:fld>
            <a:endParaRPr lang="en-US" dirty="0"/>
          </a:p>
        </p:txBody>
      </p:sp>
    </p:spTree>
    <p:extLst>
      <p:ext uri="{BB962C8B-B14F-4D97-AF65-F5344CB8AC3E}">
        <p14:creationId xmlns:p14="http://schemas.microsoft.com/office/powerpoint/2010/main" val="1367277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202" name="Group 18"/>
          <p:cNvGraphicFramePr>
            <a:graphicFrameLocks noGrp="1"/>
          </p:cNvGraphicFramePr>
          <p:nvPr>
            <p:extLst/>
          </p:nvPr>
        </p:nvGraphicFramePr>
        <p:xfrm>
          <a:off x="407642" y="470400"/>
          <a:ext cx="11304205" cy="5550687"/>
        </p:xfrm>
        <a:graphic>
          <a:graphicData uri="http://schemas.openxmlformats.org/drawingml/2006/table">
            <a:tbl>
              <a:tblPr/>
              <a:tblGrid>
                <a:gridCol w="4810300">
                  <a:extLst>
                    <a:ext uri="{9D8B030D-6E8A-4147-A177-3AD203B41FA5}">
                      <a16:colId xmlns:a16="http://schemas.microsoft.com/office/drawing/2014/main" val="20000"/>
                    </a:ext>
                  </a:extLst>
                </a:gridCol>
                <a:gridCol w="6493905">
                  <a:extLst>
                    <a:ext uri="{9D8B030D-6E8A-4147-A177-3AD203B41FA5}">
                      <a16:colId xmlns:a16="http://schemas.microsoft.com/office/drawing/2014/main" val="20001"/>
                    </a:ext>
                  </a:extLst>
                </a:gridCol>
              </a:tblGrid>
              <a:tr h="5515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pitchFamily="34" charset="-128"/>
                        </a:rPr>
                        <a:t>Eligible Costs</a:t>
                      </a:r>
                    </a:p>
                  </a:txBody>
                  <a:tcPr marL="121920" marR="121920"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25400" cap="flat" cmpd="sng" algn="ctr">
                      <a:solidFill>
                        <a:srgbClr val="2D2D8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pitchFamily="34" charset="-128"/>
                        </a:rPr>
                        <a:t>Approved Costs</a:t>
                      </a:r>
                    </a:p>
                  </a:txBody>
                  <a:tcPr marL="121920" marR="121920"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25400" cap="flat" cmpd="sng" algn="ctr">
                      <a:solidFill>
                        <a:srgbClr val="2D2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0973">
                <a:tc rowSpan="3">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34" charset="-128"/>
                        </a:rPr>
                        <a:t>All costs included in the CoC Program interim rule</a:t>
                      </a:r>
                    </a:p>
                  </a:txBody>
                  <a:tcPr marL="121920" marR="121920" anchor="ctr"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254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2D2D8A">
                        <a:alpha val="20000"/>
                      </a:srgbClr>
                    </a:solidFill>
                  </a:tcPr>
                </a:tc>
                <a:tc>
                  <a:txBody>
                    <a:bodyPr/>
                    <a:lstStyle/>
                    <a:p>
                      <a:pPr marL="228600" marR="0" lvl="0" indent="-182563" algn="l" defTabSz="914400" rtl="0" eaLnBrk="1" fontAlgn="base" latinLnBrk="0" hangingPunct="1">
                        <a:lnSpc>
                          <a:spcPct val="110000"/>
                        </a:lnSpc>
                        <a:spcBef>
                          <a:spcPct val="0"/>
                        </a:spcBef>
                        <a:spcAft>
                          <a:spcPct val="0"/>
                        </a:spcAft>
                        <a:buClrTx/>
                        <a:buSzTx/>
                        <a:buFont typeface="Arial" charset="0"/>
                        <a:buChar char="•"/>
                        <a:tabLst/>
                      </a:pPr>
                      <a:r>
                        <a:rPr kumimoji="0" lang="en-US" sz="2400" b="0" i="0" u="none" strike="noStrike" cap="none" normalizeH="0" baseline="0" dirty="0">
                          <a:ln>
                            <a:noFill/>
                          </a:ln>
                          <a:solidFill>
                            <a:schemeClr val="tx1"/>
                          </a:solidFill>
                          <a:effectLst/>
                          <a:latin typeface="Arial" charset="0"/>
                          <a:ea typeface="ＭＳ Ｐゴシック" pitchFamily="34" charset="-128"/>
                        </a:rPr>
                        <a:t>Each project has approved budget line items</a:t>
                      </a:r>
                    </a:p>
                  </a:txBody>
                  <a:tcPr marL="121920" marR="121920"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254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2D2D8A">
                        <a:alpha val="20000"/>
                      </a:srgbClr>
                    </a:solidFill>
                  </a:tcPr>
                </a:tc>
                <a:extLst>
                  <a:ext uri="{0D108BD9-81ED-4DB2-BD59-A6C34878D82A}">
                    <a16:rowId xmlns:a16="http://schemas.microsoft.com/office/drawing/2014/main" val="10001"/>
                  </a:ext>
                </a:extLst>
              </a:tr>
              <a:tr h="1036851">
                <a:tc vMerge="1">
                  <a:txBody>
                    <a:bodyPr/>
                    <a:lstStyle/>
                    <a:p>
                      <a:endParaRPr lang="en-US"/>
                    </a:p>
                  </a:txBody>
                  <a:tcPr/>
                </a:tc>
                <a:tc>
                  <a:txBody>
                    <a:bodyPr/>
                    <a:lstStyle/>
                    <a:p>
                      <a:pPr marL="228600" marR="0" lvl="0" indent="-182563" algn="l" defTabSz="914400" rtl="0" eaLnBrk="1" fontAlgn="base" latinLnBrk="0" hangingPunct="1">
                        <a:lnSpc>
                          <a:spcPct val="105000"/>
                        </a:lnSpc>
                        <a:spcBef>
                          <a:spcPct val="0"/>
                        </a:spcBef>
                        <a:spcAft>
                          <a:spcPct val="0"/>
                        </a:spcAft>
                        <a:buClrTx/>
                        <a:buSzTx/>
                        <a:buFont typeface="Arial" charset="0"/>
                        <a:buChar char="•"/>
                        <a:tabLst/>
                      </a:pPr>
                      <a:r>
                        <a:rPr kumimoji="0" lang="en-US" sz="2400" b="0" i="0" u="none" strike="noStrike" cap="none" normalizeH="0" baseline="0" dirty="0">
                          <a:ln>
                            <a:noFill/>
                          </a:ln>
                          <a:solidFill>
                            <a:schemeClr val="tx1"/>
                          </a:solidFill>
                          <a:effectLst/>
                          <a:latin typeface="Arial" charset="0"/>
                          <a:ea typeface="ＭＳ Ｐゴシック" pitchFamily="34" charset="-128"/>
                        </a:rPr>
                        <a:t>Recipients may only spend CoC Program funds on approved costs</a:t>
                      </a:r>
                    </a:p>
                  </a:txBody>
                  <a:tcPr marL="121920" marR="121920"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81346">
                <a:tc vMerge="1">
                  <a:txBody>
                    <a:bodyPr/>
                    <a:lstStyle/>
                    <a:p>
                      <a:endParaRPr lang="en-US"/>
                    </a:p>
                  </a:txBody>
                  <a:tcPr/>
                </a:tc>
                <a:tc>
                  <a:txBody>
                    <a:bodyPr/>
                    <a:lstStyle/>
                    <a:p>
                      <a:pPr marL="228600" marR="0" lvl="0" indent="-182563" algn="l" defTabSz="914400" rtl="0" eaLnBrk="1" fontAlgn="base" latinLnBrk="0" hangingPunct="1">
                        <a:lnSpc>
                          <a:spcPct val="105000"/>
                        </a:lnSpc>
                        <a:spcBef>
                          <a:spcPct val="0"/>
                        </a:spcBef>
                        <a:spcAft>
                          <a:spcPct val="0"/>
                        </a:spcAft>
                        <a:buClrTx/>
                        <a:buSzTx/>
                        <a:buFont typeface="Arial" charset="0"/>
                        <a:buChar char="•"/>
                        <a:tabLst/>
                      </a:pPr>
                      <a:r>
                        <a:rPr kumimoji="0" lang="en-US" sz="2400" b="0" i="0" u="none" strike="noStrike" cap="none" normalizeH="0" baseline="0" dirty="0">
                          <a:ln>
                            <a:noFill/>
                          </a:ln>
                          <a:solidFill>
                            <a:schemeClr val="tx1"/>
                          </a:solidFill>
                          <a:effectLst/>
                          <a:latin typeface="Arial" charset="0"/>
                          <a:ea typeface="ＭＳ Ｐゴシック" pitchFamily="34" charset="-128"/>
                        </a:rPr>
                        <a:t>HUD approval is required to amend the budget to spend money on CoC Program eligible costs other than those that were included in the project budget approved through the application process</a:t>
                      </a:r>
                    </a:p>
                  </a:txBody>
                  <a:tcPr marL="121920" marR="121920"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2D2D8A">
                        <a:alpha val="20000"/>
                      </a:srgbClr>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355221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810" name="Rectangle 8"/>
          <p:cNvSpPr>
            <a:spLocks noGrp="1" noChangeArrowheads="1"/>
          </p:cNvSpPr>
          <p:nvPr>
            <p:ph type="title"/>
          </p:nvPr>
        </p:nvSpPr>
        <p:spPr>
          <a:xfrm>
            <a:off x="6411685" y="634946"/>
            <a:ext cx="5127171" cy="1450757"/>
          </a:xfrm>
        </p:spPr>
        <p:txBody>
          <a:bodyPr>
            <a:normAutofit/>
          </a:bodyPr>
          <a:lstStyle/>
          <a:p>
            <a:pPr eaLnBrk="1" hangingPunct="1"/>
            <a:r>
              <a:rPr lang="en-US" dirty="0"/>
              <a:t>Determining Costs</a:t>
            </a:r>
          </a:p>
        </p:txBody>
      </p:sp>
      <p:pic>
        <p:nvPicPr>
          <p:cNvPr id="2" name="Picture 1" descr="A close up of a logo&#10;&#10;Description automatically generated"/>
          <p:cNvPicPr>
            <a:picLocks noChangeAspect="1"/>
          </p:cNvPicPr>
          <p:nvPr/>
        </p:nvPicPr>
        <p:blipFill>
          <a:blip r:embed="rId3"/>
          <a:stretch>
            <a:fillRect/>
          </a:stretch>
        </p:blipFill>
        <p:spPr>
          <a:xfrm>
            <a:off x="709833" y="645106"/>
            <a:ext cx="5318344" cy="5247747"/>
          </a:xfrm>
          <a:prstGeom prst="rect">
            <a:avLst/>
          </a:prstGeom>
        </p:spPr>
      </p:pic>
      <p:cxnSp>
        <p:nvCxnSpPr>
          <p:cNvPr id="74" name="Straight Connector 73">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19811" name="Rectangle 9"/>
          <p:cNvSpPr>
            <a:spLocks noGrp="1" noChangeArrowheads="1"/>
          </p:cNvSpPr>
          <p:nvPr>
            <p:ph type="body" idx="1"/>
          </p:nvPr>
        </p:nvSpPr>
        <p:spPr>
          <a:xfrm>
            <a:off x="6411684" y="2198914"/>
            <a:ext cx="5127172" cy="3670180"/>
          </a:xfrm>
        </p:spPr>
        <p:txBody>
          <a:bodyPr>
            <a:normAutofit/>
          </a:bodyPr>
          <a:lstStyle/>
          <a:p>
            <a:pPr eaLnBrk="1" hangingPunct="1"/>
            <a:r>
              <a:rPr lang="en-US" sz="2400" dirty="0"/>
              <a:t>Costs are only eligible if they are:</a:t>
            </a:r>
          </a:p>
          <a:p>
            <a:pPr lvl="1" eaLnBrk="1" hangingPunct="1"/>
            <a:r>
              <a:rPr lang="en-US" sz="2400" dirty="0"/>
              <a:t>Associated with a HUD-eligible client</a:t>
            </a:r>
          </a:p>
          <a:p>
            <a:pPr lvl="1" eaLnBrk="1" hangingPunct="1"/>
            <a:r>
              <a:rPr lang="en-US" sz="2400" dirty="0"/>
              <a:t>One of the SNAPS eligible activities</a:t>
            </a:r>
          </a:p>
          <a:p>
            <a:pPr lvl="1" eaLnBrk="1" hangingPunct="1"/>
            <a:r>
              <a:rPr lang="en-US" sz="2400" dirty="0"/>
              <a:t>Delineated in the Technical Submission and the approved budget</a:t>
            </a:r>
          </a:p>
          <a:p>
            <a:pPr lvl="1" eaLnBrk="1" hangingPunct="1"/>
            <a:r>
              <a:rPr lang="en-US" sz="2400" dirty="0"/>
              <a:t>Documented</a:t>
            </a:r>
          </a:p>
          <a:p>
            <a:pPr lvl="1" eaLnBrk="1" hangingPunct="1"/>
            <a:r>
              <a:rPr lang="en-US" sz="2400" dirty="0"/>
              <a:t>Reasonable, allowable and allocable</a:t>
            </a:r>
          </a:p>
        </p:txBody>
      </p:sp>
      <p:sp>
        <p:nvSpPr>
          <p:cNvPr id="76" name="Rectangle 75">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p:cNvSpPr>
            <a:spLocks noGrp="1"/>
          </p:cNvSpPr>
          <p:nvPr>
            <p:ph type="sldNum" sz="quarter" idx="12"/>
          </p:nvPr>
        </p:nvSpPr>
        <p:spPr>
          <a:xfrm>
            <a:off x="9900458" y="6459785"/>
            <a:ext cx="1312025" cy="365125"/>
          </a:xfrm>
        </p:spPr>
        <p:txBody>
          <a:bodyPr>
            <a:normAutofit/>
          </a:bodyPr>
          <a:lstStyle/>
          <a:p>
            <a:pPr>
              <a:spcAft>
                <a:spcPts val="600"/>
              </a:spcAft>
            </a:pPr>
            <a:fld id="{4FAB73BC-B049-4115-A692-8D63A059BFB8}" type="slidenum">
              <a:rPr lang="en-US" smtClean="0"/>
              <a:pPr>
                <a:spcAft>
                  <a:spcPts val="600"/>
                </a:spcAft>
              </a:pPr>
              <a:t>8</a:t>
            </a:fld>
            <a:endParaRPr lang="en-US"/>
          </a:p>
        </p:txBody>
      </p:sp>
    </p:spTree>
    <p:extLst>
      <p:ext uri="{BB962C8B-B14F-4D97-AF65-F5344CB8AC3E}">
        <p14:creationId xmlns:p14="http://schemas.microsoft.com/office/powerpoint/2010/main" val="4237734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12"/>
          <p:cNvSpPr>
            <a:spLocks noGrp="1" noChangeArrowheads="1"/>
          </p:cNvSpPr>
          <p:nvPr>
            <p:ph type="title"/>
          </p:nvPr>
        </p:nvSpPr>
        <p:spPr>
          <a:xfrm>
            <a:off x="1097280" y="286603"/>
            <a:ext cx="10058400" cy="1450757"/>
          </a:xfrm>
        </p:spPr>
        <p:txBody>
          <a:bodyPr>
            <a:normAutofit/>
          </a:bodyPr>
          <a:lstStyle/>
          <a:p>
            <a:pPr eaLnBrk="1" hangingPunct="1"/>
            <a:r>
              <a:rPr lang="en-US" dirty="0"/>
              <a:t>Determining Cost Eligibility</a:t>
            </a:r>
          </a:p>
        </p:txBody>
      </p:sp>
      <p:pic>
        <p:nvPicPr>
          <p:cNvPr id="2" name="Picture 1"/>
          <p:cNvPicPr>
            <a:picLocks noChangeAspect="1"/>
          </p:cNvPicPr>
          <p:nvPr/>
        </p:nvPicPr>
        <p:blipFill>
          <a:blip r:embed="rId3"/>
          <a:stretch>
            <a:fillRect/>
          </a:stretch>
        </p:blipFill>
        <p:spPr>
          <a:xfrm>
            <a:off x="1076432" y="2083507"/>
            <a:ext cx="3094997" cy="3136633"/>
          </a:xfrm>
          <a:prstGeom prst="rect">
            <a:avLst/>
          </a:prstGeom>
        </p:spPr>
      </p:pic>
      <p:sp>
        <p:nvSpPr>
          <p:cNvPr id="328717" name="Rectangle 13"/>
          <p:cNvSpPr>
            <a:spLocks noGrp="1" noChangeArrowheads="1"/>
          </p:cNvSpPr>
          <p:nvPr>
            <p:ph type="body" idx="1"/>
          </p:nvPr>
        </p:nvSpPr>
        <p:spPr>
          <a:xfrm>
            <a:off x="4639733" y="1987974"/>
            <a:ext cx="6515947" cy="4023360"/>
          </a:xfrm>
        </p:spPr>
        <p:txBody>
          <a:bodyPr>
            <a:normAutofit/>
          </a:bodyPr>
          <a:lstStyle/>
          <a:p>
            <a:pPr marL="341313" indent="-223838" eaLnBrk="1" hangingPunct="1">
              <a:buFont typeface="Wingdings" charset="2"/>
              <a:buChar char="ü"/>
            </a:pPr>
            <a:r>
              <a:rPr lang="en-US" sz="2400" dirty="0"/>
              <a:t>If properly procured, cost is reasonable </a:t>
            </a:r>
          </a:p>
          <a:p>
            <a:pPr marL="341313" indent="-223838" eaLnBrk="1" hangingPunct="1">
              <a:buFont typeface="Wingdings" charset="2"/>
              <a:buChar char="ü"/>
            </a:pPr>
            <a:r>
              <a:rPr lang="en-US" sz="2400" dirty="0"/>
              <a:t>If on approved budget, cost is allowable</a:t>
            </a:r>
          </a:p>
          <a:p>
            <a:pPr marL="341313" indent="-223838" eaLnBrk="1" hangingPunct="1">
              <a:buFont typeface="Wingdings" charset="2"/>
              <a:buChar char="ü"/>
            </a:pPr>
            <a:r>
              <a:rPr lang="en-US" sz="2400" dirty="0"/>
              <a:t>If directly linked to grant, cost is allocable</a:t>
            </a:r>
            <a:br>
              <a:rPr lang="en-US" sz="2400" dirty="0"/>
            </a:br>
            <a:endParaRPr lang="en-US" sz="2400" dirty="0"/>
          </a:p>
          <a:p>
            <a:pPr eaLnBrk="1" hangingPunct="1"/>
            <a:r>
              <a:rPr lang="en-US" sz="2400" dirty="0"/>
              <a:t>If costs are reasonable, allowable and allocable…they are eligible for federal reimbursement</a:t>
            </a:r>
          </a:p>
        </p:txBody>
      </p:sp>
      <p:sp>
        <p:nvSpPr>
          <p:cNvPr id="3" name="Slide Number Placeholder 2"/>
          <p:cNvSpPr>
            <a:spLocks noGrp="1"/>
          </p:cNvSpPr>
          <p:nvPr>
            <p:ph type="sldNum" sz="quarter" idx="12"/>
          </p:nvPr>
        </p:nvSpPr>
        <p:spPr>
          <a:xfrm>
            <a:off x="9900458" y="6459785"/>
            <a:ext cx="1312025" cy="365125"/>
          </a:xfrm>
        </p:spPr>
        <p:txBody>
          <a:bodyPr>
            <a:normAutofit/>
          </a:bodyPr>
          <a:lstStyle/>
          <a:p>
            <a:pPr>
              <a:spcAft>
                <a:spcPts val="600"/>
              </a:spcAft>
            </a:pPr>
            <a:fld id="{4FAB73BC-B049-4115-A692-8D63A059BFB8}" type="slidenum">
              <a:rPr lang="en-US" smtClean="0"/>
              <a:pPr>
                <a:spcAft>
                  <a:spcPts val="600"/>
                </a:spcAft>
              </a:pPr>
              <a:t>9</a:t>
            </a:fld>
            <a:endParaRPr lang="en-US"/>
          </a:p>
        </p:txBody>
      </p:sp>
    </p:spTree>
    <p:extLst>
      <p:ext uri="{BB962C8B-B14F-4D97-AF65-F5344CB8AC3E}">
        <p14:creationId xmlns:p14="http://schemas.microsoft.com/office/powerpoint/2010/main" val="69646127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TotalTime>
  <Words>5588</Words>
  <Application>Microsoft Office PowerPoint</Application>
  <PresentationFormat>Widescreen</PresentationFormat>
  <Paragraphs>809</Paragraphs>
  <Slides>69</Slides>
  <Notes>58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69</vt:i4>
      </vt:variant>
    </vt:vector>
  </HeadingPairs>
  <TitlesOfParts>
    <vt:vector size="78" baseType="lpstr">
      <vt:lpstr>Arial</vt:lpstr>
      <vt:lpstr>Arial Rounded MT Bold</vt:lpstr>
      <vt:lpstr>Calibri</vt:lpstr>
      <vt:lpstr>Calibri Light</vt:lpstr>
      <vt:lpstr>Courier New</vt:lpstr>
      <vt:lpstr>Lucida Grande</vt:lpstr>
      <vt:lpstr>Times</vt:lpstr>
      <vt:lpstr>Wingdings</vt:lpstr>
      <vt:lpstr>Retrospect</vt:lpstr>
      <vt:lpstr>  Managing Continuum of Care (CoC) Grants  Morning Session:  Overview of Fiscal Components Afternoon Session: Focus on De Minimis Indirect Rate and Project Administrative Costs   March 21, 2019 Training Provided by Housing Innovations </vt:lpstr>
      <vt:lpstr>Agenda</vt:lpstr>
      <vt:lpstr>Why are you here today?</vt:lpstr>
      <vt:lpstr>Overview of Fiscal Requirements</vt:lpstr>
      <vt:lpstr>Learning Objectives – Session #1</vt:lpstr>
      <vt:lpstr>HUD Requirements</vt:lpstr>
      <vt:lpstr>PowerPoint Presentation</vt:lpstr>
      <vt:lpstr>Determining Costs</vt:lpstr>
      <vt:lpstr>Determining Cost Eligibility</vt:lpstr>
      <vt:lpstr>Review</vt:lpstr>
      <vt:lpstr>Eligible Costs – Rental Assistance</vt:lpstr>
      <vt:lpstr>Eligible Costs – Rental Assistance</vt:lpstr>
      <vt:lpstr>Joe – How long can you assist the unit?</vt:lpstr>
      <vt:lpstr>Ineligible costs Rental Assistance</vt:lpstr>
      <vt:lpstr>Eligible Costs - Leasing</vt:lpstr>
      <vt:lpstr>Eligible Costs - Utilities</vt:lpstr>
      <vt:lpstr>Eligible Costs - Operating</vt:lpstr>
      <vt:lpstr>Ineligible Costs - Operating</vt:lpstr>
      <vt:lpstr>Eligible Costs – Supportive Services</vt:lpstr>
      <vt:lpstr>Ineligible Costs – Supportive Services</vt:lpstr>
      <vt:lpstr>Participant Stipends</vt:lpstr>
      <vt:lpstr>Eligible Costs – Supportive Services</vt:lpstr>
      <vt:lpstr>How can we pay for furniture?</vt:lpstr>
      <vt:lpstr>How can we pay for household supplies?</vt:lpstr>
      <vt:lpstr>How can we pay for office supplies?</vt:lpstr>
      <vt:lpstr>What Are Administrative Costs? What Are Indirect Costs?</vt:lpstr>
      <vt:lpstr>Are Indirect and Administrative Costs Charged Differently?</vt:lpstr>
      <vt:lpstr>Eligible Costs − Project Administration</vt:lpstr>
      <vt:lpstr>Eligible Costs − Project Administration (2)</vt:lpstr>
      <vt:lpstr>Ineligible Costs − Project Administration</vt:lpstr>
      <vt:lpstr>What type of expense is this?</vt:lpstr>
      <vt:lpstr>What type of expense is this?</vt:lpstr>
      <vt:lpstr>Program Income</vt:lpstr>
      <vt:lpstr>Examples of impermissible fees</vt:lpstr>
      <vt:lpstr>Fully Spending Grant Funds</vt:lpstr>
      <vt:lpstr>CT BOS 2019 Spending Criteria</vt:lpstr>
      <vt:lpstr>Underspending in CT BOS</vt:lpstr>
      <vt:lpstr>Tracking Under Spending</vt:lpstr>
      <vt:lpstr>Reducing Under Spending - </vt:lpstr>
      <vt:lpstr>Reducing Under Spending (2) </vt:lpstr>
      <vt:lpstr>Reducing Under Spending (3) </vt:lpstr>
      <vt:lpstr>Expending funds after end date</vt:lpstr>
      <vt:lpstr>Other fiscal requirements</vt:lpstr>
      <vt:lpstr>Documenting Time</vt:lpstr>
      <vt:lpstr>PowerPoint Presentation</vt:lpstr>
      <vt:lpstr>Procurement Overview</vt:lpstr>
      <vt:lpstr>Most Common for CoC Projects: Small Purchase</vt:lpstr>
      <vt:lpstr>Record Retention</vt:lpstr>
      <vt:lpstr>Matching Requirements</vt:lpstr>
      <vt:lpstr>Match Requirements</vt:lpstr>
      <vt:lpstr>Understanding Match</vt:lpstr>
      <vt:lpstr>What Is Not Match?</vt:lpstr>
      <vt:lpstr>Documenting Cash Match</vt:lpstr>
      <vt:lpstr>Documenting In-Kind Cash Match - Services</vt:lpstr>
      <vt:lpstr>Documenting In-Kind Cash Match – Goods, Property, Equipment</vt:lpstr>
      <vt:lpstr>Cash vs. In-kind Match</vt:lpstr>
      <vt:lpstr>What type of match is it?</vt:lpstr>
      <vt:lpstr>GRANT AMENDMENTS &amp; OTHER CHANGES</vt:lpstr>
      <vt:lpstr>What is a Significant Change?</vt:lpstr>
      <vt:lpstr>How To Make a Significant Change</vt:lpstr>
      <vt:lpstr>How To Make a Minor Change</vt:lpstr>
      <vt:lpstr>Which of these requires a grant amendment?</vt:lpstr>
      <vt:lpstr>Which of these requires a grant amendment?</vt:lpstr>
      <vt:lpstr>Tips and Resources</vt:lpstr>
      <vt:lpstr>Tips for Success</vt:lpstr>
      <vt:lpstr>Resources</vt:lpstr>
      <vt:lpstr>Wrap-up &amp; Evaluations</vt:lpstr>
      <vt:lpstr>HI Team</vt:lpstr>
      <vt:lpstr>HANDOUTS – REMOVE BEFORE COPYING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Continuum of Care (CoC) Grants  Morning Session:  Overview of Fiscal Components Afternoon Session: Focus on De Minimis Indirect Rate and Project Administrative Costs   March 21, 2019 Training Provided by Housing Innovations</dc:title>
  <dc:creator>Lauren Pareti</dc:creator>
  <cp:lastModifiedBy>Shannon Quinn-Sheeran</cp:lastModifiedBy>
  <cp:revision>10</cp:revision>
  <dcterms:created xsi:type="dcterms:W3CDTF">2019-02-22T18:46:11Z</dcterms:created>
  <dcterms:modified xsi:type="dcterms:W3CDTF">2019-04-11T16:30:02Z</dcterms:modified>
</cp:coreProperties>
</file>